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0" r:id="rId6"/>
    <p:sldMasterId id="2147483674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56" r:id="rId14"/>
  </p:sldMasterIdLst>
  <p:notesMasterIdLst>
    <p:notesMasterId r:id="rId32"/>
  </p:notesMasterIdLst>
  <p:sldIdLst>
    <p:sldId id="278" r:id="rId15"/>
    <p:sldId id="279" r:id="rId16"/>
    <p:sldId id="287" r:id="rId17"/>
    <p:sldId id="303" r:id="rId18"/>
    <p:sldId id="2147376870" r:id="rId19"/>
    <p:sldId id="2147376812" r:id="rId20"/>
    <p:sldId id="2147376843" r:id="rId21"/>
    <p:sldId id="2147376871" r:id="rId22"/>
    <p:sldId id="2147376792" r:id="rId23"/>
    <p:sldId id="294" r:id="rId24"/>
    <p:sldId id="2147376845" r:id="rId25"/>
    <p:sldId id="2147376815" r:id="rId26"/>
    <p:sldId id="2147376872" r:id="rId27"/>
    <p:sldId id="2147376849" r:id="rId28"/>
    <p:sldId id="2147376791" r:id="rId29"/>
    <p:sldId id="291" r:id="rId30"/>
    <p:sldId id="29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quip" initials="e" lastIdx="1" clrIdx="0">
    <p:extLst>
      <p:ext uri="{19B8F6BF-5375-455C-9EA6-DF929625EA0E}">
        <p15:presenceInfo xmlns:p15="http://schemas.microsoft.com/office/powerpoint/2012/main" userId="4f6ececc25d745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7BB"/>
    <a:srgbClr val="E7E9FF"/>
    <a:srgbClr val="A8B2FE"/>
    <a:srgbClr val="5E71FC"/>
    <a:srgbClr val="0421F6"/>
    <a:srgbClr val="7B8AFD"/>
    <a:srgbClr val="4258FC"/>
    <a:srgbClr val="D2D7FE"/>
    <a:srgbClr val="1934FB"/>
    <a:srgbClr val="C2C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DDD05-0EE5-411F-A2CB-44CDC3890075}" v="4" dt="2024-09-23T20:42:43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3D5BF-A0B7-49A8-8F51-4140D665DD56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AB674-D58B-4124-B6A0-1066E3B2AD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1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40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02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7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54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5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2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75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93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3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0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60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73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1E949DB-805B-454C-07AD-7495657A2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5"/>
            <a:ext cx="12191996" cy="68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9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0A249676-9822-4233-B2D8-EB758EF452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D4678A73-1151-4B28-8387-48F53E7C0787}"/>
              </a:ext>
            </a:extLst>
          </p:cNvPr>
          <p:cNvSpPr/>
          <p:nvPr/>
        </p:nvSpPr>
        <p:spPr>
          <a:xfrm>
            <a:off x="9813666" y="5095645"/>
            <a:ext cx="1710631" cy="1469717"/>
          </a:xfrm>
          <a:custGeom>
            <a:avLst/>
            <a:gdLst/>
            <a:ahLst/>
            <a:cxnLst/>
            <a:rect l="l" t="t" r="r" b="b"/>
            <a:pathLst>
              <a:path w="1684835" h="1447554">
                <a:moveTo>
                  <a:pt x="0" y="0"/>
                </a:moveTo>
                <a:lnTo>
                  <a:pt x="1684835" y="0"/>
                </a:lnTo>
                <a:lnTo>
                  <a:pt x="1684835" y="1447555"/>
                </a:lnTo>
                <a:lnTo>
                  <a:pt x="0" y="144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61B476F-DDC5-4380-8FAA-D4BB7E623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982" y="2205196"/>
            <a:ext cx="1387293" cy="5102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F764D96-E708-40D8-A0EB-DB4B6AE2D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91" y="2593579"/>
            <a:ext cx="1297945" cy="129794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6744E6AF-04BC-47F6-BF91-87561F7B5F1C}"/>
              </a:ext>
            </a:extLst>
          </p:cNvPr>
          <p:cNvSpPr/>
          <p:nvPr/>
        </p:nvSpPr>
        <p:spPr>
          <a:xfrm>
            <a:off x="3151567" y="1089411"/>
            <a:ext cx="3318512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800" b="1" dirty="0">
                <a:solidFill>
                  <a:srgbClr val="FFFFFF"/>
                </a:solidFill>
                <a:latin typeface="+mn-lt"/>
              </a:rPr>
              <a:t>planificasus.com.br</a:t>
            </a:r>
          </a:p>
          <a:p>
            <a:pPr algn="ctr"/>
            <a:endParaRPr lang="pt-BR" sz="1600" b="1" dirty="0">
              <a:solidFill>
                <a:srgbClr val="FFFFFF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9401AE-661F-4E8C-B34D-57428A3C7DDF}"/>
              </a:ext>
            </a:extLst>
          </p:cNvPr>
          <p:cNvSpPr txBox="1"/>
          <p:nvPr userDrawn="1"/>
        </p:nvSpPr>
        <p:spPr>
          <a:xfrm>
            <a:off x="3042641" y="1910894"/>
            <a:ext cx="3530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Visite o </a:t>
            </a:r>
            <a:r>
              <a:rPr lang="pt-BR" sz="2000" b="1" dirty="0">
                <a:solidFill>
                  <a:srgbClr val="0317BB"/>
                </a:solidFill>
                <a:latin typeface="+mn-lt"/>
              </a:rPr>
              <a:t>e-Planifica</a:t>
            </a:r>
            <a:r>
              <a:rPr lang="pt-BR" sz="2000" b="1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e acesse </a:t>
            </a:r>
          </a:p>
          <a:p>
            <a:pPr algn="ctr"/>
            <a:r>
              <a:rPr lang="pt-BR" sz="2000" dirty="0">
                <a:latin typeface="+mn-lt"/>
              </a:rPr>
              <a:t>os materiais do </a:t>
            </a:r>
            <a:r>
              <a:rPr lang="pt-BR" sz="2000" dirty="0" err="1">
                <a:latin typeface="+mn-lt"/>
              </a:rPr>
              <a:t>PlanificaSUS</a:t>
            </a:r>
            <a:r>
              <a:rPr lang="pt-BR" sz="2000" dirty="0">
                <a:latin typeface="+mn-lt"/>
              </a:rPr>
              <a:t>: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9FE7BF0-C1C5-4B53-BD18-B6975ADD2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493" y="317478"/>
            <a:ext cx="2360150" cy="426348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17C30A5-ADC0-4FB5-84B6-052524049E9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35" y="6293176"/>
            <a:ext cx="6865719" cy="3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6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07512F1A-4C46-4FBC-8041-2466AE6C5085}"/>
              </a:ext>
            </a:extLst>
          </p:cNvPr>
          <p:cNvGrpSpPr/>
          <p:nvPr userDrawn="1"/>
        </p:nvGrpSpPr>
        <p:grpSpPr>
          <a:xfrm>
            <a:off x="0" y="-6328"/>
            <a:ext cx="4319926" cy="6864328"/>
            <a:chOff x="0" y="-28575"/>
            <a:chExt cx="1706637" cy="2737908"/>
          </a:xfrm>
          <a:solidFill>
            <a:srgbClr val="0317BB"/>
          </a:solidFill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E5A1BC20-97B4-4F42-9E80-2EDD0CA72078}"/>
                </a:ext>
              </a:extLst>
            </p:cNvPr>
            <p:cNvSpPr/>
            <p:nvPr/>
          </p:nvSpPr>
          <p:spPr>
            <a:xfrm>
              <a:off x="0" y="0"/>
              <a:ext cx="1706637" cy="2709333"/>
            </a:xfrm>
            <a:custGeom>
              <a:avLst/>
              <a:gdLst/>
              <a:ahLst/>
              <a:cxnLst/>
              <a:rect l="l" t="t" r="r" b="b"/>
              <a:pathLst>
                <a:path w="1706637" h="2709333">
                  <a:moveTo>
                    <a:pt x="0" y="0"/>
                  </a:moveTo>
                  <a:lnTo>
                    <a:pt x="1706637" y="0"/>
                  </a:lnTo>
                  <a:lnTo>
                    <a:pt x="170663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4088E922-64D2-4C28-B224-A53605C4C655}"/>
                </a:ext>
              </a:extLst>
            </p:cNvPr>
            <p:cNvSpPr txBox="1"/>
            <p:nvPr/>
          </p:nvSpPr>
          <p:spPr>
            <a:xfrm>
              <a:off x="0" y="-28575"/>
              <a:ext cx="1706637" cy="273790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 dirty="0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32B1776D-F6C5-4638-B136-07F4A762778C}"/>
              </a:ext>
            </a:extLst>
          </p:cNvPr>
          <p:cNvGrpSpPr/>
          <p:nvPr userDrawn="1"/>
        </p:nvGrpSpPr>
        <p:grpSpPr>
          <a:xfrm>
            <a:off x="650407" y="1799787"/>
            <a:ext cx="3274219" cy="3049942"/>
            <a:chOff x="0" y="0"/>
            <a:chExt cx="6548437" cy="6099883"/>
          </a:xfrm>
        </p:grpSpPr>
        <p:sp>
          <p:nvSpPr>
            <p:cNvPr id="6" name="TextBox 33">
              <a:extLst>
                <a:ext uri="{FF2B5EF4-FFF2-40B4-BE49-F238E27FC236}">
                  <a16:creationId xmlns:a16="http://schemas.microsoft.com/office/drawing/2014/main" id="{9137B7E0-8DB0-472B-8228-83115DFAE56C}"/>
                </a:ext>
              </a:extLst>
            </p:cNvPr>
            <p:cNvSpPr txBox="1"/>
            <p:nvPr/>
          </p:nvSpPr>
          <p:spPr>
            <a:xfrm>
              <a:off x="0" y="0"/>
              <a:ext cx="6548437" cy="2829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00"/>
                </a:lnSpc>
              </a:pPr>
              <a:r>
                <a:rPr lang="en-US" sz="4666" spc="-93" dirty="0" err="1">
                  <a:solidFill>
                    <a:srgbClr val="FFFFFF"/>
                  </a:solidFill>
                </a:rPr>
                <a:t>Página</a:t>
              </a:r>
              <a:r>
                <a:rPr lang="en-US" sz="4666" spc="-93" dirty="0">
                  <a:solidFill>
                    <a:srgbClr val="FFFFFF"/>
                  </a:solidFill>
                </a:rPr>
                <a:t> de </a:t>
              </a:r>
              <a:r>
                <a:rPr lang="en-US" sz="4666" spc="-93" dirty="0" err="1">
                  <a:solidFill>
                    <a:srgbClr val="FFFFFF"/>
                  </a:solidFill>
                </a:rPr>
                <a:t>Recursos</a:t>
              </a:r>
              <a:endParaRPr lang="en-US" sz="4666" spc="-93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4F22BBA8-FFA4-4467-9938-2BA8407FDA1C}"/>
                </a:ext>
              </a:extLst>
            </p:cNvPr>
            <p:cNvSpPr txBox="1"/>
            <p:nvPr/>
          </p:nvSpPr>
          <p:spPr>
            <a:xfrm>
              <a:off x="0" y="3568549"/>
              <a:ext cx="6548437" cy="2531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Use estes recursos de design</a:t>
              </a:r>
            </a:p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na sua Apresentação.</a:t>
              </a:r>
            </a:p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Bom design!</a:t>
              </a:r>
            </a:p>
            <a:p>
              <a:pPr>
                <a:lnSpc>
                  <a:spcPts val="1960"/>
                </a:lnSpc>
              </a:pPr>
              <a:endParaRPr lang="en-US" sz="1400">
                <a:solidFill>
                  <a:srgbClr val="FFFFFF"/>
                </a:solidFill>
              </a:endParaRPr>
            </a:p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Exclua esta página antes de apresentar.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9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2311EF-597E-1455-7A46-16B4BBE54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5"/>
            <a:ext cx="12191996" cy="68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ED4466D-1E66-438E-9E7A-E2C74EB31C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8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725D5A6-EC10-4F0A-A95D-90259F191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1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ED63050-B747-4492-B5EC-63A636BB2E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4747EB64-ACF0-48C0-87E2-7921CFC93B2F}"/>
              </a:ext>
            </a:extLst>
          </p:cNvPr>
          <p:cNvSpPr/>
          <p:nvPr userDrawn="1"/>
        </p:nvSpPr>
        <p:spPr>
          <a:xfrm>
            <a:off x="10479610" y="494918"/>
            <a:ext cx="1303087" cy="1119568"/>
          </a:xfrm>
          <a:custGeom>
            <a:avLst/>
            <a:gdLst/>
            <a:ahLst/>
            <a:cxnLst/>
            <a:rect l="l" t="t" r="r" b="b"/>
            <a:pathLst>
              <a:path w="1954629" h="1679352">
                <a:moveTo>
                  <a:pt x="0" y="0"/>
                </a:moveTo>
                <a:lnTo>
                  <a:pt x="1954629" y="0"/>
                </a:lnTo>
                <a:lnTo>
                  <a:pt x="1954629" y="1679352"/>
                </a:lnTo>
                <a:lnTo>
                  <a:pt x="0" y="167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A42BA4-7879-4E52-9958-A33D6BAA2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4747EB64-ACF0-48C0-87E2-7921CFC93B2F}"/>
              </a:ext>
            </a:extLst>
          </p:cNvPr>
          <p:cNvSpPr/>
          <p:nvPr userDrawn="1"/>
        </p:nvSpPr>
        <p:spPr>
          <a:xfrm>
            <a:off x="10479610" y="494918"/>
            <a:ext cx="1303087" cy="1119568"/>
          </a:xfrm>
          <a:custGeom>
            <a:avLst/>
            <a:gdLst/>
            <a:ahLst/>
            <a:cxnLst/>
            <a:rect l="l" t="t" r="r" b="b"/>
            <a:pathLst>
              <a:path w="1954629" h="1679352">
                <a:moveTo>
                  <a:pt x="0" y="0"/>
                </a:moveTo>
                <a:lnTo>
                  <a:pt x="1954629" y="0"/>
                </a:lnTo>
                <a:lnTo>
                  <a:pt x="1954629" y="1679352"/>
                </a:lnTo>
                <a:lnTo>
                  <a:pt x="0" y="167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F5B83A-011D-4005-9C33-DC3E08C36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2571748-83D1-4395-86C2-BEF017935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8DA255F-B6F3-44FA-8EE6-744C92C2FF24}"/>
              </a:ext>
            </a:extLst>
          </p:cNvPr>
          <p:cNvGrpSpPr/>
          <p:nvPr userDrawn="1"/>
        </p:nvGrpSpPr>
        <p:grpSpPr>
          <a:xfrm>
            <a:off x="3899619" y="679665"/>
            <a:ext cx="5145511" cy="5631206"/>
            <a:chOff x="4153619" y="679665"/>
            <a:chExt cx="5145511" cy="5631206"/>
          </a:xfrm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C057FB93-1B4F-4D2D-8A48-20C29F73B754}"/>
                </a:ext>
              </a:extLst>
            </p:cNvPr>
            <p:cNvSpPr/>
            <p:nvPr/>
          </p:nvSpPr>
          <p:spPr>
            <a:xfrm>
              <a:off x="5823617" y="679665"/>
              <a:ext cx="1549400" cy="1331193"/>
            </a:xfrm>
            <a:custGeom>
              <a:avLst/>
              <a:gdLst/>
              <a:ahLst/>
              <a:cxnLst/>
              <a:rect l="l" t="t" r="r" b="b"/>
              <a:pathLst>
                <a:path w="1684835" h="1447554">
                  <a:moveTo>
                    <a:pt x="0" y="0"/>
                  </a:moveTo>
                  <a:lnTo>
                    <a:pt x="1684835" y="0"/>
                  </a:lnTo>
                  <a:lnTo>
                    <a:pt x="1684835" y="1447555"/>
                  </a:lnTo>
                  <a:lnTo>
                    <a:pt x="0" y="1447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D85F4275-F914-4C85-BF63-BC6A285D9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1103" y="4553295"/>
              <a:ext cx="1757576" cy="1757576"/>
            </a:xfrm>
            <a:prstGeom prst="rect">
              <a:avLst/>
            </a:prstGeom>
          </p:spPr>
        </p:pic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E2DEAAC8-728E-43F0-80FB-290E743F346C}"/>
                </a:ext>
              </a:extLst>
            </p:cNvPr>
            <p:cNvSpPr txBox="1"/>
            <p:nvPr/>
          </p:nvSpPr>
          <p:spPr>
            <a:xfrm>
              <a:off x="4153619" y="2562918"/>
              <a:ext cx="5145511" cy="892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BR" sz="2900" dirty="0">
                  <a:solidFill>
                    <a:srgbClr val="000000"/>
                  </a:solidFill>
                </a:rPr>
                <a:t>Para saber mais sobre os cursos </a:t>
              </a:r>
              <a:r>
                <a:rPr lang="pt-BR" sz="2900" b="1" dirty="0" err="1">
                  <a:solidFill>
                    <a:srgbClr val="0317BB"/>
                  </a:solidFill>
                </a:rPr>
                <a:t>PlanificaSUS</a:t>
              </a:r>
              <a:r>
                <a:rPr lang="pt-BR" sz="2900" dirty="0">
                  <a:solidFill>
                    <a:srgbClr val="000000"/>
                  </a:solidFill>
                </a:rPr>
                <a:t> acesse o portal </a:t>
              </a:r>
              <a:r>
                <a:rPr lang="pt-BR" sz="2900" dirty="0" err="1">
                  <a:solidFill>
                    <a:srgbClr val="000000"/>
                  </a:solidFill>
                </a:rPr>
                <a:t>EaD</a:t>
              </a:r>
              <a:endParaRPr lang="en-US" sz="2900" dirty="0">
                <a:solidFill>
                  <a:srgbClr val="000000"/>
                </a:solidFill>
              </a:endParaRP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55077F68-040F-4873-ACB9-2645265585CA}"/>
                </a:ext>
              </a:extLst>
            </p:cNvPr>
            <p:cNvGrpSpPr/>
            <p:nvPr/>
          </p:nvGrpSpPr>
          <p:grpSpPr>
            <a:xfrm>
              <a:off x="4153619" y="3699124"/>
              <a:ext cx="5145511" cy="779734"/>
              <a:chOff x="4153619" y="3699124"/>
              <a:chExt cx="5145511" cy="779734"/>
            </a:xfrm>
          </p:grpSpPr>
          <p:grpSp>
            <p:nvGrpSpPr>
              <p:cNvPr id="29" name="Agrupar 28">
                <a:extLst>
                  <a:ext uri="{FF2B5EF4-FFF2-40B4-BE49-F238E27FC236}">
                    <a16:creationId xmlns:a16="http://schemas.microsoft.com/office/drawing/2014/main" id="{65D52E15-93DE-4381-87A4-450F04E892FD}"/>
                  </a:ext>
                </a:extLst>
              </p:cNvPr>
              <p:cNvGrpSpPr/>
              <p:nvPr/>
            </p:nvGrpSpPr>
            <p:grpSpPr>
              <a:xfrm>
                <a:off x="4153619" y="3699124"/>
                <a:ext cx="5145511" cy="779734"/>
                <a:chOff x="4153619" y="3851524"/>
                <a:chExt cx="5145511" cy="779734"/>
              </a:xfrm>
            </p:grpSpPr>
            <p:sp>
              <p:nvSpPr>
                <p:cNvPr id="31" name="Triângulo isósceles 30">
                  <a:extLst>
                    <a:ext uri="{FF2B5EF4-FFF2-40B4-BE49-F238E27FC236}">
                      <a16:creationId xmlns:a16="http://schemas.microsoft.com/office/drawing/2014/main" id="{01606DD1-FF49-4044-AB80-0FA16ED6C07C}"/>
                    </a:ext>
                  </a:extLst>
                </p:cNvPr>
                <p:cNvSpPr/>
                <p:nvPr/>
              </p:nvSpPr>
              <p:spPr>
                <a:xfrm rot="10800000">
                  <a:off x="6598318" y="4410470"/>
                  <a:ext cx="256114" cy="220788"/>
                </a:xfrm>
                <a:prstGeom prst="triangle">
                  <a:avLst/>
                </a:prstGeom>
                <a:solidFill>
                  <a:srgbClr val="0317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/>
                </a:p>
              </p:txBody>
            </p:sp>
            <p:sp>
              <p:nvSpPr>
                <p:cNvPr id="32" name="AutoShape 10">
                  <a:extLst>
                    <a:ext uri="{FF2B5EF4-FFF2-40B4-BE49-F238E27FC236}">
                      <a16:creationId xmlns:a16="http://schemas.microsoft.com/office/drawing/2014/main" id="{512542FF-F18C-436B-B1D4-79A537FBD0FD}"/>
                    </a:ext>
                  </a:extLst>
                </p:cNvPr>
                <p:cNvSpPr/>
                <p:nvPr/>
              </p:nvSpPr>
              <p:spPr>
                <a:xfrm>
                  <a:off x="4153619" y="3851524"/>
                  <a:ext cx="5145511" cy="589795"/>
                </a:xfrm>
                <a:prstGeom prst="rect">
                  <a:avLst/>
                </a:pr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 sz="1200" dirty="0"/>
                </a:p>
              </p:txBody>
            </p:sp>
          </p:grpSp>
          <p:sp>
            <p:nvSpPr>
              <p:cNvPr id="30" name="TextBox 6">
                <a:extLst>
                  <a:ext uri="{FF2B5EF4-FFF2-40B4-BE49-F238E27FC236}">
                    <a16:creationId xmlns:a16="http://schemas.microsoft.com/office/drawing/2014/main" id="{A7171FBC-3E4B-43D4-8F7B-0E9572DC2135}"/>
                  </a:ext>
                </a:extLst>
              </p:cNvPr>
              <p:cNvSpPr txBox="1"/>
              <p:nvPr/>
            </p:nvSpPr>
            <p:spPr>
              <a:xfrm>
                <a:off x="4153619" y="3701598"/>
                <a:ext cx="514551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pt-BR" sz="3600" b="1" spc="-93" dirty="0">
                    <a:solidFill>
                      <a:schemeClr val="bg1"/>
                    </a:solidFill>
                  </a:rPr>
                  <a:t>proadi.ensinoeinstein.com</a:t>
                </a:r>
                <a:endParaRPr lang="en-US" sz="3600" b="1" spc="-93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4EE23B18-F538-4050-83F7-8AD45B7D93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5316" y="679665"/>
            <a:ext cx="6414804" cy="65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5">
            <a:extLst>
              <a:ext uri="{FF2B5EF4-FFF2-40B4-BE49-F238E27FC236}">
                <a16:creationId xmlns:a16="http://schemas.microsoft.com/office/drawing/2014/main" id="{B57C3D22-B921-4B61-8933-A7C28D6C5320}"/>
              </a:ext>
            </a:extLst>
          </p:cNvPr>
          <p:cNvSpPr/>
          <p:nvPr userDrawn="1"/>
        </p:nvSpPr>
        <p:spPr>
          <a:xfrm>
            <a:off x="685800" y="429103"/>
            <a:ext cx="1123223" cy="965036"/>
          </a:xfrm>
          <a:custGeom>
            <a:avLst/>
            <a:gdLst/>
            <a:ahLst/>
            <a:cxnLst/>
            <a:rect l="l" t="t" r="r" b="b"/>
            <a:pathLst>
              <a:path w="1684835" h="1447554">
                <a:moveTo>
                  <a:pt x="0" y="0"/>
                </a:moveTo>
                <a:lnTo>
                  <a:pt x="1684835" y="0"/>
                </a:lnTo>
                <a:lnTo>
                  <a:pt x="1684835" y="1447555"/>
                </a:lnTo>
                <a:lnTo>
                  <a:pt x="0" y="144755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59E68EA5-7094-4498-8C58-586E6E0F10BA}"/>
              </a:ext>
            </a:extLst>
          </p:cNvPr>
          <p:cNvSpPr/>
          <p:nvPr/>
        </p:nvSpPr>
        <p:spPr>
          <a:xfrm>
            <a:off x="0" y="6578181"/>
            <a:ext cx="12192000" cy="279819"/>
          </a:xfrm>
          <a:prstGeom prst="rect">
            <a:avLst/>
          </a:prstGeom>
          <a:solidFill>
            <a:srgbClr val="0317BB"/>
          </a:solid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7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5">
            <a:extLst>
              <a:ext uri="{FF2B5EF4-FFF2-40B4-BE49-F238E27FC236}">
                <a16:creationId xmlns:a16="http://schemas.microsoft.com/office/drawing/2014/main" id="{1EB7A280-1974-C5B0-B7EA-38F827845693}"/>
              </a:ext>
            </a:extLst>
          </p:cNvPr>
          <p:cNvSpPr txBox="1"/>
          <p:nvPr/>
        </p:nvSpPr>
        <p:spPr>
          <a:xfrm>
            <a:off x="944109" y="2058519"/>
            <a:ext cx="6791325" cy="2247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200"/>
              </a:lnSpc>
            </a:pPr>
            <a:r>
              <a:rPr lang="en-US" sz="7666" b="1" dirty="0" err="1">
                <a:solidFill>
                  <a:srgbClr val="2A2E3A"/>
                </a:solidFill>
              </a:rPr>
              <a:t>Planejamento</a:t>
            </a:r>
            <a:r>
              <a:rPr lang="en-US" sz="7666" dirty="0">
                <a:solidFill>
                  <a:srgbClr val="A20E20"/>
                </a:solidFill>
              </a:rPr>
              <a:t> </a:t>
            </a:r>
          </a:p>
          <a:p>
            <a:pPr>
              <a:lnSpc>
                <a:spcPts val="9200"/>
              </a:lnSpc>
            </a:pPr>
            <a:r>
              <a:rPr lang="en-US" sz="5400" b="1" dirty="0">
                <a:solidFill>
                  <a:srgbClr val="0317BB"/>
                </a:solidFill>
              </a:rPr>
              <a:t>1°Ciclo de </a:t>
            </a:r>
            <a:r>
              <a:rPr lang="en-US" sz="5400" b="1" dirty="0" err="1">
                <a:solidFill>
                  <a:srgbClr val="0317BB"/>
                </a:solidFill>
              </a:rPr>
              <a:t>Melhoria</a:t>
            </a:r>
            <a:endParaRPr lang="en-US" sz="5400" b="1" dirty="0">
              <a:solidFill>
                <a:srgbClr val="0317B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3CB16BE-42C7-488F-9899-5D29A849D788}"/>
              </a:ext>
            </a:extLst>
          </p:cNvPr>
          <p:cNvGrpSpPr/>
          <p:nvPr/>
        </p:nvGrpSpPr>
        <p:grpSpPr>
          <a:xfrm>
            <a:off x="1371600" y="645239"/>
            <a:ext cx="9697049" cy="5567521"/>
            <a:chOff x="1371600" y="645239"/>
            <a:chExt cx="9697049" cy="5567521"/>
          </a:xfrm>
        </p:grpSpPr>
        <p:grpSp>
          <p:nvGrpSpPr>
            <p:cNvPr id="94" name="Agrupar 93">
              <a:extLst>
                <a:ext uri="{FF2B5EF4-FFF2-40B4-BE49-F238E27FC236}">
                  <a16:creationId xmlns:a16="http://schemas.microsoft.com/office/drawing/2014/main" id="{705FD3E3-BAC6-49D1-9EB6-3F07DA60351E}"/>
                </a:ext>
              </a:extLst>
            </p:cNvPr>
            <p:cNvGrpSpPr/>
            <p:nvPr/>
          </p:nvGrpSpPr>
          <p:grpSpPr>
            <a:xfrm>
              <a:off x="1371600" y="645239"/>
              <a:ext cx="9697049" cy="5567521"/>
              <a:chOff x="1371600" y="645239"/>
              <a:chExt cx="9697049" cy="5567521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3333C090-0DB2-4978-8CE7-F44EE8E5BF46}"/>
                  </a:ext>
                </a:extLst>
              </p:cNvPr>
              <p:cNvGrpSpPr/>
              <p:nvPr/>
            </p:nvGrpSpPr>
            <p:grpSpPr>
              <a:xfrm>
                <a:off x="4239170" y="1733926"/>
                <a:ext cx="3994660" cy="3994660"/>
                <a:chOff x="0" y="0"/>
                <a:chExt cx="812800" cy="812800"/>
              </a:xfrm>
            </p:grpSpPr>
            <p:sp>
              <p:nvSpPr>
                <p:cNvPr id="61" name="Freeform 3">
                  <a:extLst>
                    <a:ext uri="{FF2B5EF4-FFF2-40B4-BE49-F238E27FC236}">
                      <a16:creationId xmlns:a16="http://schemas.microsoft.com/office/drawing/2014/main" id="{043FEF25-414A-4EDF-99A2-11B19DF99B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alpha val="0"/>
                  </a:schemeClr>
                </a:solidFill>
                <a:ln w="38100" cap="sq">
                  <a:solidFill>
                    <a:schemeClr val="bg1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" name="TextBox 4">
                  <a:extLst>
                    <a:ext uri="{FF2B5EF4-FFF2-40B4-BE49-F238E27FC236}">
                      <a16:creationId xmlns:a16="http://schemas.microsoft.com/office/drawing/2014/main" id="{4E9DC719-3FB6-428B-9817-5CAC166F40CF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831"/>
                    </a:lnSpc>
                  </a:pPr>
                  <a:endParaRPr sz="1200" dirty="0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A6F08BA-FEF5-4688-8C99-2B2454972896}"/>
                  </a:ext>
                </a:extLst>
              </p:cNvPr>
              <p:cNvGrpSpPr/>
              <p:nvPr/>
            </p:nvGrpSpPr>
            <p:grpSpPr>
              <a:xfrm>
                <a:off x="4405908" y="1446674"/>
                <a:ext cx="1050899" cy="1050899"/>
                <a:chOff x="0" y="0"/>
                <a:chExt cx="812800" cy="812800"/>
              </a:xfrm>
            </p:grpSpPr>
            <p:sp>
              <p:nvSpPr>
                <p:cNvPr id="59" name="Freeform 6">
                  <a:extLst>
                    <a:ext uri="{FF2B5EF4-FFF2-40B4-BE49-F238E27FC236}">
                      <a16:creationId xmlns:a16="http://schemas.microsoft.com/office/drawing/2014/main" id="{3AAFF039-4531-48D0-9888-3C8FA8BECFD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 sz="1200" dirty="0"/>
                </a:p>
              </p:txBody>
            </p:sp>
            <p:sp>
              <p:nvSpPr>
                <p:cNvPr id="60" name="TextBox 7">
                  <a:extLst>
                    <a:ext uri="{FF2B5EF4-FFF2-40B4-BE49-F238E27FC236}">
                      <a16:creationId xmlns:a16="http://schemas.microsoft.com/office/drawing/2014/main" id="{9925C8C4-FD6C-470F-ABB2-33DBD0B0FC5B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831"/>
                    </a:lnSpc>
                  </a:pPr>
                  <a:endParaRPr sz="1200" dirty="0"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830B4034-3429-4813-8BC4-BDB2EEF171D0}"/>
                  </a:ext>
                </a:extLst>
              </p:cNvPr>
              <p:cNvGrpSpPr/>
              <p:nvPr/>
            </p:nvGrpSpPr>
            <p:grpSpPr>
              <a:xfrm>
                <a:off x="3657440" y="2643624"/>
                <a:ext cx="1050899" cy="1050899"/>
                <a:chOff x="0" y="0"/>
                <a:chExt cx="812800" cy="812800"/>
              </a:xfrm>
            </p:grpSpPr>
            <p:sp>
              <p:nvSpPr>
                <p:cNvPr id="57" name="Freeform 10">
                  <a:extLst>
                    <a:ext uri="{FF2B5EF4-FFF2-40B4-BE49-F238E27FC236}">
                      <a16:creationId xmlns:a16="http://schemas.microsoft.com/office/drawing/2014/main" id="{F54A8687-0E88-441B-8913-CCD46A192D0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8" name="TextBox 11">
                  <a:extLst>
                    <a:ext uri="{FF2B5EF4-FFF2-40B4-BE49-F238E27FC236}">
                      <a16:creationId xmlns:a16="http://schemas.microsoft.com/office/drawing/2014/main" id="{591A1A8E-8B05-4E54-8598-9915B8C5C0A3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831"/>
                    </a:lnSpc>
                  </a:pPr>
                  <a:endParaRPr sz="1200" dirty="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7749384-1C0A-4603-8BB6-22736273597F}"/>
                  </a:ext>
                </a:extLst>
              </p:cNvPr>
              <p:cNvGrpSpPr/>
              <p:nvPr/>
            </p:nvGrpSpPr>
            <p:grpSpPr>
              <a:xfrm>
                <a:off x="3657440" y="3932281"/>
                <a:ext cx="1050899" cy="1050899"/>
                <a:chOff x="0" y="0"/>
                <a:chExt cx="812800" cy="812800"/>
              </a:xfrm>
            </p:grpSpPr>
            <p:sp>
              <p:nvSpPr>
                <p:cNvPr id="55" name="Freeform 13">
                  <a:extLst>
                    <a:ext uri="{FF2B5EF4-FFF2-40B4-BE49-F238E27FC236}">
                      <a16:creationId xmlns:a16="http://schemas.microsoft.com/office/drawing/2014/main" id="{4AB22434-85E5-49E7-BABD-6071D63AD4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" name="TextBox 14">
                  <a:extLst>
                    <a:ext uri="{FF2B5EF4-FFF2-40B4-BE49-F238E27FC236}">
                      <a16:creationId xmlns:a16="http://schemas.microsoft.com/office/drawing/2014/main" id="{3E0C98AC-0684-44F4-88EE-27FD711B7BE1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831"/>
                    </a:lnSpc>
                  </a:pPr>
                  <a:endParaRPr sz="1200" dirty="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AEA2946-2B04-4453-8F94-6DCCC01F8B17}"/>
                  </a:ext>
                </a:extLst>
              </p:cNvPr>
              <p:cNvGrpSpPr/>
              <p:nvPr/>
            </p:nvGrpSpPr>
            <p:grpSpPr>
              <a:xfrm>
                <a:off x="4405908" y="5161861"/>
                <a:ext cx="1050899" cy="1050899"/>
                <a:chOff x="0" y="0"/>
                <a:chExt cx="812800" cy="812800"/>
              </a:xfrm>
            </p:grpSpPr>
            <p:sp>
              <p:nvSpPr>
                <p:cNvPr id="53" name="Freeform 16">
                  <a:extLst>
                    <a:ext uri="{FF2B5EF4-FFF2-40B4-BE49-F238E27FC236}">
                      <a16:creationId xmlns:a16="http://schemas.microsoft.com/office/drawing/2014/main" id="{E582B36E-6BD3-4321-9740-CF22C4E0BAF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4" name="TextBox 17">
                  <a:extLst>
                    <a:ext uri="{FF2B5EF4-FFF2-40B4-BE49-F238E27FC236}">
                      <a16:creationId xmlns:a16="http://schemas.microsoft.com/office/drawing/2014/main" id="{527F08EA-DF36-4EB6-85A4-D3AB65E62C66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831"/>
                    </a:lnSpc>
                  </a:pPr>
                  <a:endParaRPr sz="1200" dirty="0"/>
                </a:p>
              </p:txBody>
            </p:sp>
          </p:grpSp>
          <p:grpSp>
            <p:nvGrpSpPr>
              <p:cNvPr id="14" name="Group 21">
                <a:extLst>
                  <a:ext uri="{FF2B5EF4-FFF2-40B4-BE49-F238E27FC236}">
                    <a16:creationId xmlns:a16="http://schemas.microsoft.com/office/drawing/2014/main" id="{D31D6479-0779-4529-B00B-CC8833532414}"/>
                  </a:ext>
                </a:extLst>
              </p:cNvPr>
              <p:cNvGrpSpPr/>
              <p:nvPr/>
            </p:nvGrpSpPr>
            <p:grpSpPr>
              <a:xfrm>
                <a:off x="6935243" y="1446674"/>
                <a:ext cx="1050899" cy="1050899"/>
                <a:chOff x="0" y="0"/>
                <a:chExt cx="812800" cy="812800"/>
              </a:xfrm>
            </p:grpSpPr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80EB32D8-5ADF-4F19-8EB5-FEE21854B07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 sz="1200" dirty="0"/>
                </a:p>
              </p:txBody>
            </p:sp>
            <p:sp>
              <p:nvSpPr>
                <p:cNvPr id="52" name="TextBox 23">
                  <a:extLst>
                    <a:ext uri="{FF2B5EF4-FFF2-40B4-BE49-F238E27FC236}">
                      <a16:creationId xmlns:a16="http://schemas.microsoft.com/office/drawing/2014/main" id="{87C4DD98-F0C9-4AED-B3B9-1161BC025C38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831"/>
                    </a:lnSpc>
                  </a:pPr>
                  <a:endParaRPr sz="1200" dirty="0"/>
                </a:p>
              </p:txBody>
            </p:sp>
          </p:grp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E0CD5DA2-A857-47FD-920C-EFBFF51E122C}"/>
                  </a:ext>
                </a:extLst>
              </p:cNvPr>
              <p:cNvGrpSpPr/>
              <p:nvPr/>
            </p:nvGrpSpPr>
            <p:grpSpPr>
              <a:xfrm>
                <a:off x="7650959" y="2688955"/>
                <a:ext cx="1050899" cy="1050899"/>
                <a:chOff x="0" y="0"/>
                <a:chExt cx="812800" cy="812800"/>
              </a:xfrm>
            </p:grpSpPr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FB67B412-8A19-4FF7-9A8A-7EF1A75C1E1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0" name="TextBox 26">
                  <a:extLst>
                    <a:ext uri="{FF2B5EF4-FFF2-40B4-BE49-F238E27FC236}">
                      <a16:creationId xmlns:a16="http://schemas.microsoft.com/office/drawing/2014/main" id="{53292D3D-5743-43FA-861C-0CF03356D4E3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831"/>
                    </a:lnSpc>
                  </a:pPr>
                  <a:endParaRPr sz="1200" dirty="0"/>
                </a:p>
              </p:txBody>
            </p:sp>
          </p:grpSp>
          <p:grpSp>
            <p:nvGrpSpPr>
              <p:cNvPr id="16" name="Group 27">
                <a:extLst>
                  <a:ext uri="{FF2B5EF4-FFF2-40B4-BE49-F238E27FC236}">
                    <a16:creationId xmlns:a16="http://schemas.microsoft.com/office/drawing/2014/main" id="{95AF59B5-4862-4353-B20C-635D17CEBFCB}"/>
                  </a:ext>
                </a:extLst>
              </p:cNvPr>
              <p:cNvGrpSpPr/>
              <p:nvPr/>
            </p:nvGrpSpPr>
            <p:grpSpPr>
              <a:xfrm>
                <a:off x="7650959" y="3977613"/>
                <a:ext cx="1050899" cy="1050899"/>
                <a:chOff x="0" y="0"/>
                <a:chExt cx="812800" cy="812800"/>
              </a:xfrm>
            </p:grpSpPr>
            <p:sp>
              <p:nvSpPr>
                <p:cNvPr id="47" name="Freeform 28">
                  <a:extLst>
                    <a:ext uri="{FF2B5EF4-FFF2-40B4-BE49-F238E27FC236}">
                      <a16:creationId xmlns:a16="http://schemas.microsoft.com/office/drawing/2014/main" id="{A30D9A6B-FA1E-49CB-B4DF-7F87D2E2CBA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8" name="TextBox 29">
                  <a:extLst>
                    <a:ext uri="{FF2B5EF4-FFF2-40B4-BE49-F238E27FC236}">
                      <a16:creationId xmlns:a16="http://schemas.microsoft.com/office/drawing/2014/main" id="{E33BDC14-3590-4C50-B9E9-265A08AEA226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831"/>
                    </a:lnSpc>
                  </a:pPr>
                  <a:endParaRPr sz="1200" dirty="0"/>
                </a:p>
              </p:txBody>
            </p:sp>
          </p:grpSp>
          <p:grpSp>
            <p:nvGrpSpPr>
              <p:cNvPr id="17" name="Group 30">
                <a:extLst>
                  <a:ext uri="{FF2B5EF4-FFF2-40B4-BE49-F238E27FC236}">
                    <a16:creationId xmlns:a16="http://schemas.microsoft.com/office/drawing/2014/main" id="{7F77FDF1-78D5-4567-910B-1A84599E03C5}"/>
                  </a:ext>
                </a:extLst>
              </p:cNvPr>
              <p:cNvGrpSpPr/>
              <p:nvPr/>
            </p:nvGrpSpPr>
            <p:grpSpPr>
              <a:xfrm>
                <a:off x="6935243" y="5161861"/>
                <a:ext cx="1050899" cy="1050899"/>
                <a:chOff x="0" y="0"/>
                <a:chExt cx="812800" cy="812800"/>
              </a:xfrm>
            </p:grpSpPr>
            <p:sp>
              <p:nvSpPr>
                <p:cNvPr id="45" name="Freeform 31">
                  <a:extLst>
                    <a:ext uri="{FF2B5EF4-FFF2-40B4-BE49-F238E27FC236}">
                      <a16:creationId xmlns:a16="http://schemas.microsoft.com/office/drawing/2014/main" id="{34AF557A-11BA-4681-A100-0675EA2ECA4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" name="TextBox 32">
                  <a:extLst>
                    <a:ext uri="{FF2B5EF4-FFF2-40B4-BE49-F238E27FC236}">
                      <a16:creationId xmlns:a16="http://schemas.microsoft.com/office/drawing/2014/main" id="{053F79A6-5217-4608-B44A-F6D26110171B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831"/>
                    </a:lnSpc>
                  </a:pPr>
                  <a:endParaRPr sz="1200" dirty="0"/>
                </a:p>
              </p:txBody>
            </p:sp>
          </p:grpSp>
          <p:grpSp>
            <p:nvGrpSpPr>
              <p:cNvPr id="22" name="Group 37">
                <a:extLst>
                  <a:ext uri="{FF2B5EF4-FFF2-40B4-BE49-F238E27FC236}">
                    <a16:creationId xmlns:a16="http://schemas.microsoft.com/office/drawing/2014/main" id="{75100C24-B190-4494-8864-3C73D05C6445}"/>
                  </a:ext>
                </a:extLst>
              </p:cNvPr>
              <p:cNvGrpSpPr/>
              <p:nvPr/>
            </p:nvGrpSpPr>
            <p:grpSpPr>
              <a:xfrm>
                <a:off x="4981358" y="2476114"/>
                <a:ext cx="2510284" cy="2510284"/>
                <a:chOff x="0" y="0"/>
                <a:chExt cx="812800" cy="812800"/>
              </a:xfrm>
            </p:grpSpPr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B54C5B9D-CBE7-49FD-8F64-1592E1F5D3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 sz="1200" dirty="0"/>
                </a:p>
              </p:txBody>
            </p:sp>
            <p:sp>
              <p:nvSpPr>
                <p:cNvPr id="44" name="TextBox 39">
                  <a:extLst>
                    <a:ext uri="{FF2B5EF4-FFF2-40B4-BE49-F238E27FC236}">
                      <a16:creationId xmlns:a16="http://schemas.microsoft.com/office/drawing/2014/main" id="{5AADF6BD-07A4-4C0A-87A1-AC7BCAE978F3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831"/>
                    </a:lnSpc>
                  </a:pPr>
                  <a:endParaRPr sz="1200" dirty="0"/>
                </a:p>
              </p:txBody>
            </p:sp>
          </p:grpSp>
          <p:sp>
            <p:nvSpPr>
              <p:cNvPr id="24" name="TextBox 49">
                <a:extLst>
                  <a:ext uri="{FF2B5EF4-FFF2-40B4-BE49-F238E27FC236}">
                    <a16:creationId xmlns:a16="http://schemas.microsoft.com/office/drawing/2014/main" id="{D3B56A2A-5786-45D3-A363-1F1758517DD9}"/>
                  </a:ext>
                </a:extLst>
              </p:cNvPr>
              <p:cNvSpPr txBox="1"/>
              <p:nvPr/>
            </p:nvSpPr>
            <p:spPr>
              <a:xfrm>
                <a:off x="4251275" y="645239"/>
                <a:ext cx="3937699" cy="5682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578"/>
                  </a:lnSpc>
                  <a:spcBef>
                    <a:spcPct val="0"/>
                  </a:spcBef>
                </a:pPr>
                <a:r>
                  <a:rPr lang="en-US" sz="3269" b="1" dirty="0">
                    <a:solidFill>
                      <a:srgbClr val="0317BB"/>
                    </a:solidFill>
                  </a:rPr>
                  <a:t>CHUVA DE IDEIAS</a:t>
                </a:r>
              </a:p>
            </p:txBody>
          </p:sp>
          <p:sp>
            <p:nvSpPr>
              <p:cNvPr id="25" name="TextBox 50">
                <a:extLst>
                  <a:ext uri="{FF2B5EF4-FFF2-40B4-BE49-F238E27FC236}">
                    <a16:creationId xmlns:a16="http://schemas.microsoft.com/office/drawing/2014/main" id="{A14D2300-8369-45C7-8845-62539DF17942}"/>
                  </a:ext>
                </a:extLst>
              </p:cNvPr>
              <p:cNvSpPr txBox="1"/>
              <p:nvPr/>
            </p:nvSpPr>
            <p:spPr>
              <a:xfrm>
                <a:off x="2564943" y="1500277"/>
                <a:ext cx="1328793" cy="2693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r>
                  <a:rPr lang="en-US" b="1" dirty="0">
                    <a:solidFill>
                      <a:srgbClr val="0317BB"/>
                    </a:solidFill>
                  </a:rPr>
                  <a:t>TEXTO</a:t>
                </a:r>
                <a:endParaRPr lang="en-US" b="1" dirty="0">
                  <a:solidFill>
                    <a:srgbClr val="36438F"/>
                  </a:solidFill>
                </a:endParaRPr>
              </a:p>
            </p:txBody>
          </p:sp>
          <p:sp>
            <p:nvSpPr>
              <p:cNvPr id="26" name="TextBox 51">
                <a:extLst>
                  <a:ext uri="{FF2B5EF4-FFF2-40B4-BE49-F238E27FC236}">
                    <a16:creationId xmlns:a16="http://schemas.microsoft.com/office/drawing/2014/main" id="{C425CE0F-270C-4AF1-8E32-33960D519635}"/>
                  </a:ext>
                </a:extLst>
              </p:cNvPr>
              <p:cNvSpPr txBox="1"/>
              <p:nvPr/>
            </p:nvSpPr>
            <p:spPr>
              <a:xfrm>
                <a:off x="2120068" y="1799946"/>
                <a:ext cx="2218543" cy="1531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algn="ctr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1400" spc="13" dirty="0" err="1"/>
                  <a:t>Texto</a:t>
                </a:r>
                <a:r>
                  <a:rPr lang="en-US" sz="1400" spc="13" dirty="0"/>
                  <a:t>.</a:t>
                </a:r>
              </a:p>
            </p:txBody>
          </p:sp>
          <p:sp>
            <p:nvSpPr>
              <p:cNvPr id="27" name="TextBox 52">
                <a:extLst>
                  <a:ext uri="{FF2B5EF4-FFF2-40B4-BE49-F238E27FC236}">
                    <a16:creationId xmlns:a16="http://schemas.microsoft.com/office/drawing/2014/main" id="{273CEA32-4245-440C-A7D4-D1ECACE8B60E}"/>
                  </a:ext>
                </a:extLst>
              </p:cNvPr>
              <p:cNvSpPr txBox="1"/>
              <p:nvPr/>
            </p:nvSpPr>
            <p:spPr>
              <a:xfrm>
                <a:off x="1816474" y="2697226"/>
                <a:ext cx="1328793" cy="2693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r>
                  <a:rPr lang="en-US" b="1" dirty="0">
                    <a:solidFill>
                      <a:srgbClr val="0317BB"/>
                    </a:solidFill>
                  </a:rPr>
                  <a:t>TEXTO</a:t>
                </a:r>
                <a:endParaRPr lang="en-US" b="1" dirty="0">
                  <a:solidFill>
                    <a:srgbClr val="36438F"/>
                  </a:solidFill>
                </a:endParaRPr>
              </a:p>
            </p:txBody>
          </p:sp>
          <p:sp>
            <p:nvSpPr>
              <p:cNvPr id="28" name="TextBox 53">
                <a:extLst>
                  <a:ext uri="{FF2B5EF4-FFF2-40B4-BE49-F238E27FC236}">
                    <a16:creationId xmlns:a16="http://schemas.microsoft.com/office/drawing/2014/main" id="{F90C825E-E7E7-471C-956A-16DF21323748}"/>
                  </a:ext>
                </a:extLst>
              </p:cNvPr>
              <p:cNvSpPr txBox="1"/>
              <p:nvPr/>
            </p:nvSpPr>
            <p:spPr>
              <a:xfrm>
                <a:off x="1371600" y="2996895"/>
                <a:ext cx="2218543" cy="1531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algn="ctr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1400" spc="13" dirty="0" err="1"/>
                  <a:t>Texto</a:t>
                </a:r>
                <a:r>
                  <a:rPr lang="en-US" sz="1400" spc="13" dirty="0"/>
                  <a:t>.</a:t>
                </a:r>
              </a:p>
            </p:txBody>
          </p:sp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89B2351B-956C-430C-8125-F2D142E88283}"/>
                  </a:ext>
                </a:extLst>
              </p:cNvPr>
              <p:cNvSpPr txBox="1"/>
              <p:nvPr/>
            </p:nvSpPr>
            <p:spPr>
              <a:xfrm>
                <a:off x="1816474" y="3985883"/>
                <a:ext cx="1328793" cy="5386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r>
                  <a:rPr lang="en-US" b="1" dirty="0">
                    <a:solidFill>
                      <a:srgbClr val="0317BB"/>
                    </a:solidFill>
                  </a:rPr>
                  <a:t>TEXTO</a:t>
                </a:r>
              </a:p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endParaRPr lang="en-US" b="1" dirty="0">
                  <a:solidFill>
                    <a:srgbClr val="36438F"/>
                  </a:solidFill>
                </a:endParaRPr>
              </a:p>
            </p:txBody>
          </p:sp>
          <p:sp>
            <p:nvSpPr>
              <p:cNvPr id="30" name="TextBox 55">
                <a:extLst>
                  <a:ext uri="{FF2B5EF4-FFF2-40B4-BE49-F238E27FC236}">
                    <a16:creationId xmlns:a16="http://schemas.microsoft.com/office/drawing/2014/main" id="{06304693-30FD-427B-9F14-F23E7FBA42CD}"/>
                  </a:ext>
                </a:extLst>
              </p:cNvPr>
              <p:cNvSpPr txBox="1"/>
              <p:nvPr/>
            </p:nvSpPr>
            <p:spPr>
              <a:xfrm>
                <a:off x="1371600" y="4285553"/>
                <a:ext cx="2218543" cy="1531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algn="ctr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1400" spc="13" dirty="0" err="1"/>
                  <a:t>Texto</a:t>
                </a:r>
                <a:r>
                  <a:rPr lang="en-US" sz="1400" spc="13" dirty="0"/>
                  <a:t>.</a:t>
                </a:r>
              </a:p>
            </p:txBody>
          </p:sp>
          <p:sp>
            <p:nvSpPr>
              <p:cNvPr id="31" name="TextBox 56">
                <a:extLst>
                  <a:ext uri="{FF2B5EF4-FFF2-40B4-BE49-F238E27FC236}">
                    <a16:creationId xmlns:a16="http://schemas.microsoft.com/office/drawing/2014/main" id="{26EEAF8C-922B-46F7-AE93-FA7F43EFBF5B}"/>
                  </a:ext>
                </a:extLst>
              </p:cNvPr>
              <p:cNvSpPr txBox="1"/>
              <p:nvPr/>
            </p:nvSpPr>
            <p:spPr>
              <a:xfrm>
                <a:off x="2564943" y="5215464"/>
                <a:ext cx="1328793" cy="5386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r>
                  <a:rPr lang="en-US" b="1" dirty="0">
                    <a:solidFill>
                      <a:srgbClr val="0317BB"/>
                    </a:solidFill>
                  </a:rPr>
                  <a:t>TEXTO</a:t>
                </a:r>
                <a:endParaRPr lang="en-US" b="1" dirty="0">
                  <a:solidFill>
                    <a:srgbClr val="36438F"/>
                  </a:solidFill>
                </a:endParaRPr>
              </a:p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endParaRPr lang="en-US" b="1" dirty="0">
                  <a:solidFill>
                    <a:srgbClr val="36438F"/>
                  </a:solidFill>
                </a:endParaRPr>
              </a:p>
            </p:txBody>
          </p:sp>
          <p:sp>
            <p:nvSpPr>
              <p:cNvPr id="32" name="TextBox 57">
                <a:extLst>
                  <a:ext uri="{FF2B5EF4-FFF2-40B4-BE49-F238E27FC236}">
                    <a16:creationId xmlns:a16="http://schemas.microsoft.com/office/drawing/2014/main" id="{0E098640-D1A8-453F-88A4-18F11AD5A5EC}"/>
                  </a:ext>
                </a:extLst>
              </p:cNvPr>
              <p:cNvSpPr txBox="1"/>
              <p:nvPr/>
            </p:nvSpPr>
            <p:spPr>
              <a:xfrm>
                <a:off x="2120068" y="5515133"/>
                <a:ext cx="2218543" cy="1531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algn="ctr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1400" spc="13" dirty="0" err="1"/>
                  <a:t>Texto</a:t>
                </a:r>
                <a:r>
                  <a:rPr lang="en-US" sz="1400" spc="13" dirty="0"/>
                  <a:t>.</a:t>
                </a:r>
              </a:p>
            </p:txBody>
          </p:sp>
          <p:sp>
            <p:nvSpPr>
              <p:cNvPr id="33" name="TextBox 58">
                <a:extLst>
                  <a:ext uri="{FF2B5EF4-FFF2-40B4-BE49-F238E27FC236}">
                    <a16:creationId xmlns:a16="http://schemas.microsoft.com/office/drawing/2014/main" id="{38A707EB-2340-49D4-B139-7F004544CF79}"/>
                  </a:ext>
                </a:extLst>
              </p:cNvPr>
              <p:cNvSpPr txBox="1"/>
              <p:nvPr/>
            </p:nvSpPr>
            <p:spPr>
              <a:xfrm>
                <a:off x="8579264" y="1500277"/>
                <a:ext cx="1328793" cy="2693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r>
                  <a:rPr lang="en-US" b="1" dirty="0">
                    <a:solidFill>
                      <a:srgbClr val="0317BB"/>
                    </a:solidFill>
                  </a:rPr>
                  <a:t>TEXTO</a:t>
                </a:r>
                <a:endParaRPr lang="en-US" b="1" dirty="0">
                  <a:solidFill>
                    <a:srgbClr val="36438F"/>
                  </a:solidFill>
                </a:endParaRPr>
              </a:p>
            </p:txBody>
          </p:sp>
          <p:sp>
            <p:nvSpPr>
              <p:cNvPr id="34" name="TextBox 59">
                <a:extLst>
                  <a:ext uri="{FF2B5EF4-FFF2-40B4-BE49-F238E27FC236}">
                    <a16:creationId xmlns:a16="http://schemas.microsoft.com/office/drawing/2014/main" id="{DD30A88F-9C16-4561-9590-3261B4E14447}"/>
                  </a:ext>
                </a:extLst>
              </p:cNvPr>
              <p:cNvSpPr txBox="1"/>
              <p:nvPr/>
            </p:nvSpPr>
            <p:spPr>
              <a:xfrm>
                <a:off x="8134390" y="1799946"/>
                <a:ext cx="2218543" cy="1531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algn="ctr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1400" spc="13" dirty="0" err="1"/>
                  <a:t>Texto</a:t>
                </a:r>
                <a:r>
                  <a:rPr lang="en-US" sz="1400" spc="13" dirty="0"/>
                  <a:t>.</a:t>
                </a:r>
              </a:p>
            </p:txBody>
          </p:sp>
          <p:sp>
            <p:nvSpPr>
              <p:cNvPr id="35" name="TextBox 60">
                <a:extLst>
                  <a:ext uri="{FF2B5EF4-FFF2-40B4-BE49-F238E27FC236}">
                    <a16:creationId xmlns:a16="http://schemas.microsoft.com/office/drawing/2014/main" id="{BEAEEDE8-6FCD-4E47-8404-B810A8C152FF}"/>
                  </a:ext>
                </a:extLst>
              </p:cNvPr>
              <p:cNvSpPr txBox="1"/>
              <p:nvPr/>
            </p:nvSpPr>
            <p:spPr>
              <a:xfrm>
                <a:off x="9294980" y="2742557"/>
                <a:ext cx="1328793" cy="2693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r>
                  <a:rPr lang="en-US" b="1" dirty="0">
                    <a:solidFill>
                      <a:srgbClr val="0317BB"/>
                    </a:solidFill>
                  </a:rPr>
                  <a:t>TEXTO</a:t>
                </a:r>
                <a:endParaRPr lang="en-US" b="1" dirty="0">
                  <a:solidFill>
                    <a:srgbClr val="36438F"/>
                  </a:solidFill>
                </a:endParaRPr>
              </a:p>
            </p:txBody>
          </p:sp>
          <p:sp>
            <p:nvSpPr>
              <p:cNvPr id="36" name="TextBox 61">
                <a:extLst>
                  <a:ext uri="{FF2B5EF4-FFF2-40B4-BE49-F238E27FC236}">
                    <a16:creationId xmlns:a16="http://schemas.microsoft.com/office/drawing/2014/main" id="{EC55F00C-740F-4A9E-B286-66CAEDDC869B}"/>
                  </a:ext>
                </a:extLst>
              </p:cNvPr>
              <p:cNvSpPr txBox="1"/>
              <p:nvPr/>
            </p:nvSpPr>
            <p:spPr>
              <a:xfrm>
                <a:off x="8850106" y="3042226"/>
                <a:ext cx="2218543" cy="1531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algn="ctr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1400" spc="13" dirty="0" err="1"/>
                  <a:t>Texto</a:t>
                </a:r>
                <a:r>
                  <a:rPr lang="en-US" sz="1400" spc="13" dirty="0"/>
                  <a:t>.</a:t>
                </a:r>
              </a:p>
            </p:txBody>
          </p:sp>
          <p:sp>
            <p:nvSpPr>
              <p:cNvPr id="37" name="TextBox 62">
                <a:extLst>
                  <a:ext uri="{FF2B5EF4-FFF2-40B4-BE49-F238E27FC236}">
                    <a16:creationId xmlns:a16="http://schemas.microsoft.com/office/drawing/2014/main" id="{1E94BC31-D33F-4EFE-AB40-C653FDDD03B1}"/>
                  </a:ext>
                </a:extLst>
              </p:cNvPr>
              <p:cNvSpPr txBox="1"/>
              <p:nvPr/>
            </p:nvSpPr>
            <p:spPr>
              <a:xfrm>
                <a:off x="9294980" y="4031215"/>
                <a:ext cx="1328793" cy="2693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r>
                  <a:rPr lang="en-US" b="1" dirty="0">
                    <a:solidFill>
                      <a:srgbClr val="0317BB"/>
                    </a:solidFill>
                  </a:rPr>
                  <a:t>TEXTO</a:t>
                </a:r>
                <a:endParaRPr lang="en-US" b="1" dirty="0">
                  <a:solidFill>
                    <a:srgbClr val="36438F"/>
                  </a:solidFill>
                </a:endParaRPr>
              </a:p>
            </p:txBody>
          </p:sp>
          <p:sp>
            <p:nvSpPr>
              <p:cNvPr id="38" name="TextBox 63">
                <a:extLst>
                  <a:ext uri="{FF2B5EF4-FFF2-40B4-BE49-F238E27FC236}">
                    <a16:creationId xmlns:a16="http://schemas.microsoft.com/office/drawing/2014/main" id="{FE551F65-2C1A-4795-8F1D-82583DCEE4CF}"/>
                  </a:ext>
                </a:extLst>
              </p:cNvPr>
              <p:cNvSpPr txBox="1"/>
              <p:nvPr/>
            </p:nvSpPr>
            <p:spPr>
              <a:xfrm>
                <a:off x="8850106" y="4330885"/>
                <a:ext cx="2218543" cy="1531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algn="ctr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1400" spc="13" dirty="0" err="1"/>
                  <a:t>Texto</a:t>
                </a:r>
                <a:r>
                  <a:rPr lang="en-US" sz="1400" spc="13" dirty="0"/>
                  <a:t>.</a:t>
                </a:r>
              </a:p>
            </p:txBody>
          </p:sp>
          <p:sp>
            <p:nvSpPr>
              <p:cNvPr id="39" name="TextBox 64">
                <a:extLst>
                  <a:ext uri="{FF2B5EF4-FFF2-40B4-BE49-F238E27FC236}">
                    <a16:creationId xmlns:a16="http://schemas.microsoft.com/office/drawing/2014/main" id="{5D96E9D9-64F1-438C-BE3B-19B137536DA4}"/>
                  </a:ext>
                </a:extLst>
              </p:cNvPr>
              <p:cNvSpPr txBox="1"/>
              <p:nvPr/>
            </p:nvSpPr>
            <p:spPr>
              <a:xfrm>
                <a:off x="8579264" y="5215464"/>
                <a:ext cx="1328793" cy="5386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r>
                  <a:rPr lang="en-US" b="1" dirty="0">
                    <a:solidFill>
                      <a:srgbClr val="0317BB"/>
                    </a:solidFill>
                  </a:rPr>
                  <a:t>TEXTO</a:t>
                </a:r>
                <a:endParaRPr lang="en-US" b="1" dirty="0">
                  <a:solidFill>
                    <a:srgbClr val="36438F"/>
                  </a:solidFill>
                </a:endParaRPr>
              </a:p>
              <a:p>
                <a:pPr algn="ctr">
                  <a:lnSpc>
                    <a:spcPts val="2105"/>
                  </a:lnSpc>
                  <a:spcBef>
                    <a:spcPct val="0"/>
                  </a:spcBef>
                </a:pPr>
                <a:endParaRPr lang="en-US" b="1" dirty="0">
                  <a:solidFill>
                    <a:srgbClr val="36438F"/>
                  </a:solidFill>
                </a:endParaRPr>
              </a:p>
            </p:txBody>
          </p:sp>
          <p:sp>
            <p:nvSpPr>
              <p:cNvPr id="40" name="TextBox 65">
                <a:extLst>
                  <a:ext uri="{FF2B5EF4-FFF2-40B4-BE49-F238E27FC236}">
                    <a16:creationId xmlns:a16="http://schemas.microsoft.com/office/drawing/2014/main" id="{AA82C07A-E3F8-4398-B01A-875390CE4FC3}"/>
                  </a:ext>
                </a:extLst>
              </p:cNvPr>
              <p:cNvSpPr txBox="1"/>
              <p:nvPr/>
            </p:nvSpPr>
            <p:spPr>
              <a:xfrm>
                <a:off x="8134390" y="5515133"/>
                <a:ext cx="2218543" cy="1531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algn="ctr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1400" spc="13" dirty="0" err="1"/>
                  <a:t>Texto</a:t>
                </a:r>
                <a:r>
                  <a:rPr lang="en-US" sz="1400" spc="13" dirty="0"/>
                  <a:t>.</a:t>
                </a:r>
              </a:p>
            </p:txBody>
          </p:sp>
          <p:sp>
            <p:nvSpPr>
              <p:cNvPr id="41" name="TextBox 66">
                <a:extLst>
                  <a:ext uri="{FF2B5EF4-FFF2-40B4-BE49-F238E27FC236}">
                    <a16:creationId xmlns:a16="http://schemas.microsoft.com/office/drawing/2014/main" id="{94901837-2B64-432B-876C-45FD67446E2A}"/>
                  </a:ext>
                </a:extLst>
              </p:cNvPr>
              <p:cNvSpPr txBox="1"/>
              <p:nvPr/>
            </p:nvSpPr>
            <p:spPr>
              <a:xfrm>
                <a:off x="5433095" y="3631277"/>
                <a:ext cx="1627315" cy="214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44"/>
                  </a:lnSpc>
                  <a:spcBef>
                    <a:spcPct val="0"/>
                  </a:spcBef>
                </a:pPr>
                <a:r>
                  <a:rPr lang="en-US" b="1" spc="-23" dirty="0">
                    <a:solidFill>
                      <a:srgbClr val="FFFFFF"/>
                    </a:solidFill>
                  </a:rPr>
                  <a:t>TEXTO</a:t>
                </a:r>
              </a:p>
            </p:txBody>
          </p:sp>
          <p:sp>
            <p:nvSpPr>
              <p:cNvPr id="42" name="TextBox 67">
                <a:extLst>
                  <a:ext uri="{FF2B5EF4-FFF2-40B4-BE49-F238E27FC236}">
                    <a16:creationId xmlns:a16="http://schemas.microsoft.com/office/drawing/2014/main" id="{AEEB1E8A-843D-444A-8A64-032543D9BC9D}"/>
                  </a:ext>
                </a:extLst>
              </p:cNvPr>
              <p:cNvSpPr txBox="1"/>
              <p:nvPr/>
            </p:nvSpPr>
            <p:spPr>
              <a:xfrm>
                <a:off x="5619428" y="3954663"/>
                <a:ext cx="1252349" cy="140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algn="ctr">
                  <a:lnSpc>
                    <a:spcPts val="899"/>
                  </a:lnSpc>
                  <a:spcBef>
                    <a:spcPct val="0"/>
                  </a:spcBef>
                </a:pPr>
                <a:r>
                  <a:rPr lang="en-US" sz="1600" spc="11" dirty="0" err="1">
                    <a:solidFill>
                      <a:srgbClr val="FFFFFF"/>
                    </a:solidFill>
                  </a:rPr>
                  <a:t>Texto</a:t>
                </a:r>
                <a:r>
                  <a:rPr lang="en-US" sz="1200" spc="11" dirty="0">
                    <a:solidFill>
                      <a:srgbClr val="FFFFFF"/>
                    </a:solidFill>
                    <a:latin typeface="Open Sans"/>
                  </a:rPr>
                  <a:t>.</a:t>
                </a:r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5CEA240C-199D-4A1E-BB6E-1530878C09A7}"/>
                  </a:ext>
                </a:extLst>
              </p:cNvPr>
              <p:cNvSpPr/>
              <p:nvPr/>
            </p:nvSpPr>
            <p:spPr>
              <a:xfrm>
                <a:off x="3889668" y="4164509"/>
                <a:ext cx="586441" cy="586441"/>
              </a:xfrm>
              <a:custGeom>
                <a:avLst/>
                <a:gdLst/>
                <a:ahLst/>
                <a:cxnLst/>
                <a:rect l="l" t="t" r="r" b="b"/>
                <a:pathLst>
                  <a:path w="879662" h="879662">
                    <a:moveTo>
                      <a:pt x="0" y="0"/>
                    </a:moveTo>
                    <a:lnTo>
                      <a:pt x="879662" y="0"/>
                    </a:lnTo>
                    <a:lnTo>
                      <a:pt x="879662" y="879663"/>
                    </a:lnTo>
                    <a:lnTo>
                      <a:pt x="0" y="8796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C3DD0171-D988-4AA6-B6ED-3757F7B94B36}"/>
                  </a:ext>
                </a:extLst>
              </p:cNvPr>
              <p:cNvSpPr/>
              <p:nvPr/>
            </p:nvSpPr>
            <p:spPr>
              <a:xfrm>
                <a:off x="4750700" y="5296124"/>
                <a:ext cx="361313" cy="782371"/>
              </a:xfrm>
              <a:custGeom>
                <a:avLst/>
                <a:gdLst/>
                <a:ahLst/>
                <a:cxnLst/>
                <a:rect l="l" t="t" r="r" b="b"/>
                <a:pathLst>
                  <a:path w="541969" h="1173556">
                    <a:moveTo>
                      <a:pt x="0" y="0"/>
                    </a:moveTo>
                    <a:lnTo>
                      <a:pt x="541969" y="0"/>
                    </a:lnTo>
                    <a:lnTo>
                      <a:pt x="541969" y="1173555"/>
                    </a:lnTo>
                    <a:lnTo>
                      <a:pt x="0" y="117355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09A856D9-9C08-44D2-A0FB-ACCCDC4D676F}"/>
                  </a:ext>
                </a:extLst>
              </p:cNvPr>
              <p:cNvSpPr/>
              <p:nvPr/>
            </p:nvSpPr>
            <p:spPr>
              <a:xfrm>
                <a:off x="7124962" y="5419002"/>
                <a:ext cx="667019" cy="493594"/>
              </a:xfrm>
              <a:custGeom>
                <a:avLst/>
                <a:gdLst/>
                <a:ahLst/>
                <a:cxnLst/>
                <a:rect l="l" t="t" r="r" b="b"/>
                <a:pathLst>
                  <a:path w="1000528" h="740391">
                    <a:moveTo>
                      <a:pt x="0" y="0"/>
                    </a:moveTo>
                    <a:lnTo>
                      <a:pt x="1000529" y="0"/>
                    </a:lnTo>
                    <a:lnTo>
                      <a:pt x="1000529" y="740391"/>
                    </a:lnTo>
                    <a:lnTo>
                      <a:pt x="0" y="7403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37DFADDD-D3D0-437F-BC64-1FEB6C503EB4}"/>
                  </a:ext>
                </a:extLst>
              </p:cNvPr>
              <p:cNvSpPr/>
              <p:nvPr/>
            </p:nvSpPr>
            <p:spPr>
              <a:xfrm>
                <a:off x="7161351" y="1546211"/>
                <a:ext cx="607704" cy="763099"/>
              </a:xfrm>
              <a:custGeom>
                <a:avLst/>
                <a:gdLst/>
                <a:ahLst/>
                <a:cxnLst/>
                <a:rect l="l" t="t" r="r" b="b"/>
                <a:pathLst>
                  <a:path w="911556" h="1144648">
                    <a:moveTo>
                      <a:pt x="0" y="0"/>
                    </a:moveTo>
                    <a:lnTo>
                      <a:pt x="911556" y="0"/>
                    </a:lnTo>
                    <a:lnTo>
                      <a:pt x="911556" y="1144648"/>
                    </a:lnTo>
                    <a:lnTo>
                      <a:pt x="0" y="114464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1CE6C6F8-A6BD-44CD-BBC1-BAE49FBC7347}"/>
                  </a:ext>
                </a:extLst>
              </p:cNvPr>
              <p:cNvSpPr/>
              <p:nvPr/>
            </p:nvSpPr>
            <p:spPr>
              <a:xfrm>
                <a:off x="7859330" y="2994400"/>
                <a:ext cx="667019" cy="459637"/>
              </a:xfrm>
              <a:custGeom>
                <a:avLst/>
                <a:gdLst/>
                <a:ahLst/>
                <a:cxnLst/>
                <a:rect l="l" t="t" r="r" b="b"/>
                <a:pathLst>
                  <a:path w="1000528" h="689455">
                    <a:moveTo>
                      <a:pt x="0" y="0"/>
                    </a:moveTo>
                    <a:lnTo>
                      <a:pt x="1000528" y="0"/>
                    </a:lnTo>
                    <a:lnTo>
                      <a:pt x="1000528" y="689455"/>
                    </a:lnTo>
                    <a:lnTo>
                      <a:pt x="0" y="68945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11">
                <a:extLst>
                  <a:ext uri="{FF2B5EF4-FFF2-40B4-BE49-F238E27FC236}">
                    <a16:creationId xmlns:a16="http://schemas.microsoft.com/office/drawing/2014/main" id="{FCCF4957-B719-4AFA-BDC7-523759FD9EA8}"/>
                  </a:ext>
                </a:extLst>
              </p:cNvPr>
              <p:cNvSpPr/>
              <p:nvPr/>
            </p:nvSpPr>
            <p:spPr>
              <a:xfrm>
                <a:off x="5930576" y="2640771"/>
                <a:ext cx="591045" cy="742180"/>
              </a:xfrm>
              <a:custGeom>
                <a:avLst/>
                <a:gdLst/>
                <a:ahLst/>
                <a:cxnLst/>
                <a:rect l="l" t="t" r="r" b="b"/>
                <a:pathLst>
                  <a:path w="886568" h="1113270">
                    <a:moveTo>
                      <a:pt x="0" y="0"/>
                    </a:moveTo>
                    <a:lnTo>
                      <a:pt x="886568" y="0"/>
                    </a:lnTo>
                    <a:lnTo>
                      <a:pt x="886568" y="1113270"/>
                    </a:lnTo>
                    <a:lnTo>
                      <a:pt x="0" y="11132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63" name="Gráfico 62" descr="Aperto de mão com preenchimento sólido">
              <a:extLst>
                <a:ext uri="{FF2B5EF4-FFF2-40B4-BE49-F238E27FC236}">
                  <a16:creationId xmlns:a16="http://schemas.microsoft.com/office/drawing/2014/main" id="{01142D54-646D-46E2-9C52-07398DFE6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95495" y="1527582"/>
              <a:ext cx="871470" cy="871470"/>
            </a:xfrm>
            <a:prstGeom prst="rect">
              <a:avLst/>
            </a:prstGeom>
          </p:spPr>
        </p:pic>
        <p:pic>
          <p:nvPicPr>
            <p:cNvPr id="3" name="Gráfico 2" descr="Calendário diário com preenchimento sólido">
              <a:extLst>
                <a:ext uri="{FF2B5EF4-FFF2-40B4-BE49-F238E27FC236}">
                  <a16:creationId xmlns:a16="http://schemas.microsoft.com/office/drawing/2014/main" id="{431A4C80-F487-4175-AD6E-AA0CDA451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764962" y="2729994"/>
              <a:ext cx="835270" cy="835270"/>
            </a:xfrm>
            <a:prstGeom prst="rect">
              <a:avLst/>
            </a:prstGeom>
          </p:spPr>
        </p:pic>
        <p:pic>
          <p:nvPicPr>
            <p:cNvPr id="7" name="Gráfico 6" descr="Na mosca com preenchimento sólido">
              <a:extLst>
                <a:ext uri="{FF2B5EF4-FFF2-40B4-BE49-F238E27FC236}">
                  <a16:creationId xmlns:a16="http://schemas.microsoft.com/office/drawing/2014/main" id="{3C16D8A0-1663-4D1F-A70D-514303A19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794378" y="4083835"/>
              <a:ext cx="807141" cy="807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56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5176E7A1-C7E6-4974-A34F-44B51B47EA9E}"/>
              </a:ext>
            </a:extLst>
          </p:cNvPr>
          <p:cNvSpPr txBox="1"/>
          <p:nvPr/>
        </p:nvSpPr>
        <p:spPr>
          <a:xfrm>
            <a:off x="0" y="2605081"/>
            <a:ext cx="12192000" cy="3447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200"/>
              </a:lnSpc>
            </a:pPr>
            <a:r>
              <a:rPr lang="pt-BR" sz="6000" b="1" dirty="0">
                <a:solidFill>
                  <a:srgbClr val="0317BB"/>
                </a:solidFill>
              </a:rPr>
              <a:t>Atividade 5</a:t>
            </a:r>
          </a:p>
          <a:p>
            <a:pPr algn="ctr">
              <a:lnSpc>
                <a:spcPts val="9200"/>
              </a:lnSpc>
            </a:pPr>
            <a:r>
              <a:rPr lang="pt-BR" sz="6000" b="1" dirty="0">
                <a:solidFill>
                  <a:srgbClr val="0317BB"/>
                </a:solidFill>
              </a:rPr>
              <a:t> Diagrama de Causa e Efeito</a:t>
            </a:r>
            <a:br>
              <a:rPr lang="pt-BR" sz="6000" b="1" dirty="0">
                <a:solidFill>
                  <a:srgbClr val="0317BB"/>
                </a:solidFill>
              </a:rPr>
            </a:br>
            <a:endParaRPr lang="en-US" sz="6000" b="1" dirty="0">
              <a:solidFill>
                <a:srgbClr val="031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2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F64F3-F06B-0F79-E536-6ABCB24C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03" y="770021"/>
            <a:ext cx="8524678" cy="1325563"/>
          </a:xfrm>
        </p:spPr>
        <p:txBody>
          <a:bodyPr/>
          <a:lstStyle/>
          <a:p>
            <a:r>
              <a:rPr lang="pt-BR" b="1" dirty="0">
                <a:solidFill>
                  <a:srgbClr val="0317BB"/>
                </a:solidFill>
                <a:latin typeface="Calibri"/>
                <a:ea typeface="Calibri"/>
                <a:cs typeface="Calibri"/>
              </a:rPr>
              <a:t>Diagrama de Ishikawa </a:t>
            </a:r>
            <a:endParaRPr lang="pt-BR" b="1" dirty="0">
              <a:solidFill>
                <a:srgbClr val="0317BB"/>
              </a:solidFill>
              <a:ea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6ECF3B-23EF-C1E7-CB41-25D475C71445}"/>
              </a:ext>
            </a:extLst>
          </p:cNvPr>
          <p:cNvSpPr txBox="1"/>
          <p:nvPr/>
        </p:nvSpPr>
        <p:spPr>
          <a:xfrm>
            <a:off x="-573730" y="1914063"/>
            <a:ext cx="97165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pt-BR" sz="2800" b="0" i="0" dirty="0">
                <a:solidFill>
                  <a:srgbClr val="0317BB"/>
                </a:solidFill>
                <a:effectLst/>
                <a:latin typeface="Calibri" panose="020F0502020204030204" pitchFamily="34" charset="0"/>
              </a:rPr>
              <a:t>Anote o problema e encontre o maior número de causas</a:t>
            </a:r>
            <a:r>
              <a:rPr lang="pt-BR" sz="2800" dirty="0">
                <a:solidFill>
                  <a:srgbClr val="0317BB"/>
                </a:solidFill>
                <a:latin typeface="Calibri" panose="020F0502020204030204" pitchFamily="34" charset="0"/>
              </a:rPr>
              <a:t> </a:t>
            </a:r>
            <a:endParaRPr lang="pt-BR" sz="2800" b="0" i="0" dirty="0">
              <a:solidFill>
                <a:srgbClr val="0317BB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endParaRPr lang="pt-BR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" name="Picture 4" descr="Diagrama&#10;&#10;Descrição gerada automaticamente">
            <a:extLst>
              <a:ext uri="{FF2B5EF4-FFF2-40B4-BE49-F238E27FC236}">
                <a16:creationId xmlns:a16="http://schemas.microsoft.com/office/drawing/2014/main" id="{C09008A3-F952-3982-3F19-A8BD6DC7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3" y="2745060"/>
            <a:ext cx="8757052" cy="34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E941356-F7CC-B476-5950-AC8B9E4F5C30}"/>
              </a:ext>
            </a:extLst>
          </p:cNvPr>
          <p:cNvSpPr txBox="1"/>
          <p:nvPr/>
        </p:nvSpPr>
        <p:spPr>
          <a:xfrm>
            <a:off x="7356289" y="4719245"/>
            <a:ext cx="40949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endParaRPr lang="pt-B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317BB"/>
                </a:solidFill>
                <a:effectLst/>
                <a:latin typeface="Calibri" panose="020F0502020204030204" pitchFamily="34" charset="0"/>
              </a:rPr>
              <a:t>Estrutura e ambiência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17BB"/>
                </a:solidFill>
                <a:latin typeface="Calibri" panose="020F0502020204030204" pitchFamily="34" charset="0"/>
              </a:rPr>
              <a:t>Materiais, insumos e recursos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317BB"/>
                </a:solidFill>
                <a:effectLst/>
                <a:latin typeface="Calibri" panose="020F0502020204030204" pitchFamily="34" charset="0"/>
              </a:rPr>
              <a:t>Medi</a:t>
            </a:r>
            <a:r>
              <a:rPr lang="pt-BR" sz="2000" dirty="0">
                <a:solidFill>
                  <a:srgbClr val="0317BB"/>
                </a:solidFill>
                <a:latin typeface="Calibri" panose="020F0502020204030204" pitchFamily="34" charset="0"/>
              </a:rPr>
              <a:t>ção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317BB"/>
                </a:solidFill>
                <a:effectLst/>
                <a:latin typeface="Calibri" panose="020F0502020204030204" pitchFamily="34" charset="0"/>
              </a:rPr>
              <a:t>Processos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17BB"/>
                </a:solidFill>
                <a:latin typeface="Calibri" panose="020F0502020204030204" pitchFamily="34" charset="0"/>
              </a:rPr>
              <a:t>Pessoas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2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57152C84-35B3-9E0A-2A60-4C895C2A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1992279"/>
            <a:ext cx="10606217" cy="3644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rgbClr val="0317BB"/>
                </a:solidFill>
                <a:latin typeface="Calibri"/>
                <a:cs typeface="Calibri"/>
              </a:rPr>
              <a:t>O Diagrama de Ishikawa vai nos apoiar a visualizar e entender as causas potenciais de forma estruturada, facilitando a identificação de soluções eficazes. </a:t>
            </a:r>
            <a:endParaRPr lang="pt-BR" sz="2000" dirty="0">
              <a:solidFill>
                <a:srgbClr val="0317BB"/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rgbClr val="0317BB"/>
                </a:solidFill>
                <a:latin typeface="Calibri"/>
                <a:cs typeface="Calibri"/>
              </a:rPr>
              <a:t>Encontre o maior número de causas, defina a relação entre elas e identifique as causas com maior influência sobre o problema.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317BB"/>
                </a:solidFill>
                <a:latin typeface="Calibri"/>
                <a:cs typeface="Calibri"/>
              </a:rPr>
              <a:t>Utilize a técnica dos 5 Porquês para chegar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317BB"/>
                </a:solidFill>
                <a:latin typeface="Calibri"/>
                <a:cs typeface="Calibri"/>
              </a:rPr>
              <a:t>às causas fundamentais ou causas raiz. </a:t>
            </a:r>
            <a:endParaRPr lang="pt-BR" sz="2000" dirty="0">
              <a:solidFill>
                <a:srgbClr val="0317BB"/>
              </a:solidFill>
              <a:cs typeface="Calibri"/>
            </a:endParaRPr>
          </a:p>
          <a:p>
            <a:pPr algn="just"/>
            <a:endParaRPr lang="pt-BR" sz="2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5245AC-836C-2442-9D41-A126865F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72577"/>
            <a:ext cx="10052050" cy="1325563"/>
          </a:xfrm>
        </p:spPr>
        <p:txBody>
          <a:bodyPr/>
          <a:lstStyle/>
          <a:p>
            <a:r>
              <a:rPr lang="pt-BR" b="1" dirty="0">
                <a:solidFill>
                  <a:srgbClr val="0317BB"/>
                </a:solidFill>
                <a:latin typeface="Calibri"/>
                <a:ea typeface="Calibri"/>
                <a:cs typeface="Calibri"/>
              </a:rPr>
              <a:t>Diagrama de Ishikawa </a:t>
            </a:r>
            <a:endParaRPr lang="pt-BR" b="1" dirty="0">
              <a:solidFill>
                <a:srgbClr val="0317BB"/>
              </a:solidFill>
              <a:ea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4B3A7F-5287-2D28-B53D-43C52ABF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24" y="3317841"/>
            <a:ext cx="5697209" cy="31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8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5176E7A1-C7E6-4974-A34F-44B51B47EA9E}"/>
              </a:ext>
            </a:extLst>
          </p:cNvPr>
          <p:cNvSpPr txBox="1"/>
          <p:nvPr/>
        </p:nvSpPr>
        <p:spPr>
          <a:xfrm>
            <a:off x="0" y="2692166"/>
            <a:ext cx="12192000" cy="3447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200"/>
              </a:lnSpc>
            </a:pPr>
            <a:r>
              <a:rPr lang="pt-BR" sz="6000" b="1" dirty="0">
                <a:solidFill>
                  <a:srgbClr val="0317BB"/>
                </a:solidFill>
              </a:rPr>
              <a:t>Atividade 6</a:t>
            </a:r>
          </a:p>
          <a:p>
            <a:pPr algn="ctr">
              <a:lnSpc>
                <a:spcPts val="9200"/>
              </a:lnSpc>
            </a:pPr>
            <a:r>
              <a:rPr lang="pt-BR" sz="6000" b="1" dirty="0">
                <a:solidFill>
                  <a:srgbClr val="0317BB"/>
                </a:solidFill>
              </a:rPr>
              <a:t> Matriz Esforço x Impacto</a:t>
            </a:r>
            <a:br>
              <a:rPr lang="pt-BR" sz="6000" b="1" dirty="0">
                <a:solidFill>
                  <a:srgbClr val="0317BB"/>
                </a:solidFill>
              </a:rPr>
            </a:br>
            <a:endParaRPr lang="en-US" sz="6000" b="1" dirty="0">
              <a:solidFill>
                <a:srgbClr val="031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92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F64F3-F06B-0F79-E536-6ABCB24C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12" y="771265"/>
            <a:ext cx="10052222" cy="1325563"/>
          </a:xfrm>
        </p:spPr>
        <p:txBody>
          <a:bodyPr>
            <a:normAutofit/>
          </a:bodyPr>
          <a:lstStyle/>
          <a:p>
            <a:pPr algn="just"/>
            <a:br>
              <a:rPr lang="pt-BR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pt-BR" sz="2800" b="1" dirty="0">
                <a:solidFill>
                  <a:srgbClr val="0317BB"/>
                </a:solidFill>
                <a:latin typeface="Calibri"/>
                <a:ea typeface="Calibri"/>
                <a:cs typeface="Calibri"/>
              </a:rPr>
              <a:t>Matriz de esforço x </a:t>
            </a:r>
            <a:r>
              <a:rPr lang="pt-BR" sz="2800" b="1" dirty="0">
                <a:solidFill>
                  <a:srgbClr val="0317BB"/>
                </a:solidFill>
                <a:latin typeface="Calibri"/>
                <a:cs typeface="Calibri"/>
              </a:rPr>
              <a:t>impacto</a:t>
            </a:r>
          </a:p>
          <a:p>
            <a:pPr marL="285750" indent="-285750" algn="just">
              <a:buFont typeface="Symbol"/>
              <a:buChar char="•"/>
            </a:pPr>
            <a:endParaRPr lang="pt-BR" sz="11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pt-BR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CE71154-3062-FA42-18F7-43B115771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2" t="-4830" r="-6054" b="-284"/>
          <a:stretch/>
        </p:blipFill>
        <p:spPr>
          <a:xfrm>
            <a:off x="5634436" y="974049"/>
            <a:ext cx="4830351" cy="403367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FB839EE-F31B-7900-CCB8-C45DDC8E0476}"/>
              </a:ext>
            </a:extLst>
          </p:cNvPr>
          <p:cNvSpPr txBox="1"/>
          <p:nvPr/>
        </p:nvSpPr>
        <p:spPr>
          <a:xfrm>
            <a:off x="413658" y="1981199"/>
            <a:ext cx="4288972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just">
              <a:buFont typeface="Symbol"/>
              <a:buChar char="•"/>
            </a:pPr>
            <a:r>
              <a:rPr lang="pt-BR" sz="2000" dirty="0">
                <a:solidFill>
                  <a:srgbClr val="0317BB"/>
                </a:solidFill>
                <a:cs typeface="Calibri"/>
              </a:rPr>
              <a:t>Liste todas as ações produto do diagrama de causa e efeito e avalie o nível de esforço necessário e o impacto potencial.  </a:t>
            </a:r>
            <a:endParaRPr lang="pt-BR" dirty="0">
              <a:solidFill>
                <a:srgbClr val="0317BB"/>
              </a:solidFill>
            </a:endParaRPr>
          </a:p>
          <a:p>
            <a:pPr marL="228600" indent="-228600" algn="just">
              <a:buFont typeface="Symbol"/>
              <a:buChar char="•"/>
            </a:pPr>
            <a:r>
              <a:rPr lang="pt-BR" sz="2000" dirty="0">
                <a:solidFill>
                  <a:srgbClr val="0317BB"/>
                </a:solidFill>
                <a:cs typeface="Calibri"/>
              </a:rPr>
              <a:t>As ações serão agrupadas no quadrante apropriado da matriz de esforço e impacto. Isso permitirá visualizar onde cada ação se enquadra.</a:t>
            </a:r>
          </a:p>
          <a:p>
            <a:pPr marL="228600" indent="-228600" algn="just">
              <a:buFont typeface="Symbol"/>
              <a:buChar char="•"/>
            </a:pPr>
            <a:r>
              <a:rPr lang="pt-BR" sz="2000" dirty="0">
                <a:solidFill>
                  <a:srgbClr val="0317BB"/>
                </a:solidFill>
                <a:cs typeface="Calibri"/>
              </a:rPr>
              <a:t>Utilize  a matriz para determinar quais ações devem ser priorizadas.  </a:t>
            </a:r>
            <a:endParaRPr lang="pt-BR" sz="2000" dirty="0">
              <a:solidFill>
                <a:srgbClr val="0317BB"/>
              </a:solidFill>
            </a:endParaRPr>
          </a:p>
          <a:p>
            <a:endParaRPr lang="pt-BR" dirty="0">
              <a:solidFill>
                <a:schemeClr val="accent3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57FDA5-18EE-2B6F-CB28-B37007F0A359}"/>
              </a:ext>
            </a:extLst>
          </p:cNvPr>
          <p:cNvSpPr txBox="1"/>
          <p:nvPr/>
        </p:nvSpPr>
        <p:spPr>
          <a:xfrm>
            <a:off x="5018316" y="5257800"/>
            <a:ext cx="544285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Symbol,Sans-Serif"/>
              <a:buChar char="•"/>
            </a:pPr>
            <a:r>
              <a:rPr lang="pt-BR" sz="2000" dirty="0">
                <a:solidFill>
                  <a:srgbClr val="234F77"/>
                </a:solidFill>
                <a:cs typeface="Arial"/>
              </a:rPr>
              <a:t>Esforços estão relacionados ao tempo e aos recursos necessários para realizar a ação. </a:t>
            </a:r>
            <a:endParaRPr lang="pt-BR" sz="2000">
              <a:cs typeface="Calibri"/>
            </a:endParaRPr>
          </a:p>
          <a:p>
            <a:pPr marL="285750" indent="-285750" algn="just">
              <a:buFont typeface="Symbol,Sans-Serif"/>
              <a:buChar char="•"/>
            </a:pPr>
            <a:r>
              <a:rPr lang="pt-BR" sz="2000" dirty="0">
                <a:solidFill>
                  <a:srgbClr val="234F77"/>
                </a:solidFill>
                <a:cs typeface="Arial"/>
              </a:rPr>
              <a:t>Impacto é o efeito que a conclusão da ação trará para a resolução do problema. </a:t>
            </a:r>
            <a:r>
              <a:rPr lang="en-US" sz="2000" dirty="0">
                <a:cs typeface="Arial"/>
              </a:rPr>
              <a:t>​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74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A625E864-1D7C-4A9F-A2C6-94CDE17A779B}"/>
              </a:ext>
            </a:extLst>
          </p:cNvPr>
          <p:cNvGrpSpPr/>
          <p:nvPr/>
        </p:nvGrpSpPr>
        <p:grpSpPr>
          <a:xfrm>
            <a:off x="2082801" y="1451926"/>
            <a:ext cx="9102827" cy="4955501"/>
            <a:chOff x="3124200" y="1188163"/>
            <a:chExt cx="13654241" cy="74332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988167F5-699E-4FE2-AC56-71AE71C0CF26}"/>
                </a:ext>
              </a:extLst>
            </p:cNvPr>
            <p:cNvGrpSpPr/>
            <p:nvPr/>
          </p:nvGrpSpPr>
          <p:grpSpPr>
            <a:xfrm>
              <a:off x="3124200" y="1282091"/>
              <a:ext cx="4000740" cy="6821331"/>
              <a:chOff x="0" y="0"/>
              <a:chExt cx="3210088" cy="5473256"/>
            </a:xfrm>
          </p:grpSpPr>
          <p:sp>
            <p:nvSpPr>
              <p:cNvPr id="24" name="Freeform 3">
                <a:extLst>
                  <a:ext uri="{FF2B5EF4-FFF2-40B4-BE49-F238E27FC236}">
                    <a16:creationId xmlns:a16="http://schemas.microsoft.com/office/drawing/2014/main" id="{0491B39D-4F4A-4C7B-BE8E-E151FBC25AA0}"/>
                  </a:ext>
                </a:extLst>
              </p:cNvPr>
              <p:cNvSpPr/>
              <p:nvPr/>
            </p:nvSpPr>
            <p:spPr>
              <a:xfrm>
                <a:off x="0" y="0"/>
                <a:ext cx="3210088" cy="5473257"/>
              </a:xfrm>
              <a:custGeom>
                <a:avLst/>
                <a:gdLst/>
                <a:ahLst/>
                <a:cxnLst/>
                <a:rect l="l" t="t" r="r" b="b"/>
                <a:pathLst>
                  <a:path w="3210088" h="5473257">
                    <a:moveTo>
                      <a:pt x="3085628" y="5473256"/>
                    </a:moveTo>
                    <a:lnTo>
                      <a:pt x="124460" y="5473256"/>
                    </a:lnTo>
                    <a:cubicBezTo>
                      <a:pt x="55880" y="5473256"/>
                      <a:pt x="0" y="5417376"/>
                      <a:pt x="0" y="534879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85628" y="0"/>
                    </a:lnTo>
                    <a:cubicBezTo>
                      <a:pt x="3154208" y="0"/>
                      <a:pt x="3210088" y="55880"/>
                      <a:pt x="3210088" y="124460"/>
                    </a:cubicBezTo>
                    <a:lnTo>
                      <a:pt x="3210088" y="5348796"/>
                    </a:lnTo>
                    <a:cubicBezTo>
                      <a:pt x="3210088" y="5417376"/>
                      <a:pt x="3154208" y="5473257"/>
                      <a:pt x="3085628" y="5473257"/>
                    </a:cubicBezTo>
                    <a:close/>
                  </a:path>
                </a:pathLst>
              </a:custGeom>
              <a:solidFill>
                <a:srgbClr val="0317BB"/>
              </a:solidFill>
            </p:spPr>
            <p:txBody>
              <a:bodyPr/>
              <a:lstStyle/>
              <a:p>
                <a:endParaRPr lang="pt-BR" sz="1200" dirty="0"/>
              </a:p>
            </p:txBody>
          </p: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F5CB0A3F-773A-4927-8869-8038D3A81D68}"/>
                </a:ext>
              </a:extLst>
            </p:cNvPr>
            <p:cNvGrpSpPr/>
            <p:nvPr/>
          </p:nvGrpSpPr>
          <p:grpSpPr>
            <a:xfrm>
              <a:off x="3700980" y="1188163"/>
              <a:ext cx="13077461" cy="7433252"/>
              <a:chOff x="3700980" y="1188163"/>
              <a:chExt cx="13077461" cy="7433252"/>
            </a:xfrm>
          </p:grpSpPr>
          <p:grpSp>
            <p:nvGrpSpPr>
              <p:cNvPr id="7" name="Group 4">
                <a:extLst>
                  <a:ext uri="{FF2B5EF4-FFF2-40B4-BE49-F238E27FC236}">
                    <a16:creationId xmlns:a16="http://schemas.microsoft.com/office/drawing/2014/main" id="{EB0EB286-9CE2-4149-8E45-13C92B0A09D0}"/>
                  </a:ext>
                </a:extLst>
              </p:cNvPr>
              <p:cNvGrpSpPr/>
              <p:nvPr/>
            </p:nvGrpSpPr>
            <p:grpSpPr>
              <a:xfrm>
                <a:off x="8344262" y="1282091"/>
                <a:ext cx="4330501" cy="3065190"/>
                <a:chOff x="0" y="0"/>
                <a:chExt cx="3790731" cy="2683134"/>
              </a:xfrm>
            </p:grpSpPr>
            <p:sp>
              <p:nvSpPr>
                <p:cNvPr id="23" name="Freeform 5">
                  <a:extLst>
                    <a:ext uri="{FF2B5EF4-FFF2-40B4-BE49-F238E27FC236}">
                      <a16:creationId xmlns:a16="http://schemas.microsoft.com/office/drawing/2014/main" id="{5FBEE20B-823F-4839-95F5-E01F95D259A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790732" cy="268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732" h="2683134">
                      <a:moveTo>
                        <a:pt x="3666272" y="2683134"/>
                      </a:moveTo>
                      <a:lnTo>
                        <a:pt x="124460" y="2683134"/>
                      </a:lnTo>
                      <a:cubicBezTo>
                        <a:pt x="55880" y="2683134"/>
                        <a:pt x="0" y="2627254"/>
                        <a:pt x="0" y="2558674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666272" y="0"/>
                      </a:lnTo>
                      <a:cubicBezTo>
                        <a:pt x="3734851" y="0"/>
                        <a:pt x="3790732" y="55880"/>
                        <a:pt x="3790732" y="124460"/>
                      </a:cubicBezTo>
                      <a:lnTo>
                        <a:pt x="3790732" y="2558674"/>
                      </a:lnTo>
                      <a:cubicBezTo>
                        <a:pt x="3790732" y="2627254"/>
                        <a:pt x="3734851" y="2683134"/>
                        <a:pt x="3666272" y="2683134"/>
                      </a:cubicBezTo>
                      <a:close/>
                    </a:path>
                  </a:pathLst>
                </a:custGeom>
                <a:solidFill>
                  <a:srgbClr val="0421F6"/>
                </a:solidFill>
              </p:spPr>
              <p:txBody>
                <a:bodyPr/>
                <a:lstStyle/>
                <a:p>
                  <a:endParaRPr lang="pt-BR" sz="1200" dirty="0"/>
                </a:p>
              </p:txBody>
            </p:sp>
          </p:grp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2894C344-AA20-477B-AE08-FA4BE48626D6}"/>
                  </a:ext>
                </a:extLst>
              </p:cNvPr>
              <p:cNvGrpSpPr/>
              <p:nvPr/>
            </p:nvGrpSpPr>
            <p:grpSpPr>
              <a:xfrm>
                <a:off x="8344262" y="4506020"/>
                <a:ext cx="4330501" cy="3065190"/>
                <a:chOff x="0" y="0"/>
                <a:chExt cx="3790731" cy="2683134"/>
              </a:xfrm>
            </p:grpSpPr>
            <p:sp>
              <p:nvSpPr>
                <p:cNvPr id="22" name="Freeform 7">
                  <a:extLst>
                    <a:ext uri="{FF2B5EF4-FFF2-40B4-BE49-F238E27FC236}">
                      <a16:creationId xmlns:a16="http://schemas.microsoft.com/office/drawing/2014/main" id="{EB1599CD-B610-40E0-B566-DEF170B6B75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790732" cy="268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732" h="2683134">
                      <a:moveTo>
                        <a:pt x="3666272" y="2683134"/>
                      </a:moveTo>
                      <a:lnTo>
                        <a:pt x="124460" y="2683134"/>
                      </a:lnTo>
                      <a:cubicBezTo>
                        <a:pt x="55880" y="2683134"/>
                        <a:pt x="0" y="2627254"/>
                        <a:pt x="0" y="2558674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666272" y="0"/>
                      </a:lnTo>
                      <a:cubicBezTo>
                        <a:pt x="3734851" y="0"/>
                        <a:pt x="3790732" y="55880"/>
                        <a:pt x="3790732" y="124460"/>
                      </a:cubicBezTo>
                      <a:lnTo>
                        <a:pt x="3790732" y="2558674"/>
                      </a:lnTo>
                      <a:cubicBezTo>
                        <a:pt x="3790732" y="2627254"/>
                        <a:pt x="3734851" y="2683134"/>
                        <a:pt x="3666272" y="2683134"/>
                      </a:cubicBezTo>
                      <a:close/>
                    </a:path>
                  </a:pathLst>
                </a:custGeom>
                <a:solidFill>
                  <a:srgbClr val="7B8AFD"/>
                </a:solidFill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88474DC-2870-4BA4-B8ED-35F0198E5FCE}"/>
                  </a:ext>
                </a:extLst>
              </p:cNvPr>
              <p:cNvGrpSpPr/>
              <p:nvPr/>
            </p:nvGrpSpPr>
            <p:grpSpPr>
              <a:xfrm>
                <a:off x="12833787" y="1282091"/>
                <a:ext cx="3872342" cy="3065190"/>
                <a:chOff x="0" y="0"/>
                <a:chExt cx="3389679" cy="2683134"/>
              </a:xfrm>
            </p:grpSpPr>
            <p:sp>
              <p:nvSpPr>
                <p:cNvPr id="21" name="Freeform 9">
                  <a:extLst>
                    <a:ext uri="{FF2B5EF4-FFF2-40B4-BE49-F238E27FC236}">
                      <a16:creationId xmlns:a16="http://schemas.microsoft.com/office/drawing/2014/main" id="{D8B5067F-D5AF-4741-9729-870214F7212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389679" cy="268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679" h="2683134">
                      <a:moveTo>
                        <a:pt x="3265219" y="2683134"/>
                      </a:moveTo>
                      <a:lnTo>
                        <a:pt x="124460" y="2683134"/>
                      </a:lnTo>
                      <a:cubicBezTo>
                        <a:pt x="55880" y="2683134"/>
                        <a:pt x="0" y="2627254"/>
                        <a:pt x="0" y="2558674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265219" y="0"/>
                      </a:lnTo>
                      <a:cubicBezTo>
                        <a:pt x="3333799" y="0"/>
                        <a:pt x="3389679" y="55880"/>
                        <a:pt x="3389679" y="124460"/>
                      </a:cubicBezTo>
                      <a:lnTo>
                        <a:pt x="3389679" y="2558674"/>
                      </a:lnTo>
                      <a:cubicBezTo>
                        <a:pt x="3389679" y="2627254"/>
                        <a:pt x="3333799" y="2683134"/>
                        <a:pt x="3265219" y="2683134"/>
                      </a:cubicBezTo>
                      <a:close/>
                    </a:path>
                  </a:pathLst>
                </a:custGeom>
                <a:solidFill>
                  <a:srgbClr val="4258FC"/>
                </a:solidFill>
              </p:spPr>
              <p:txBody>
                <a:bodyPr/>
                <a:lstStyle/>
                <a:p>
                  <a:endParaRPr lang="pt-BR" sz="1200" dirty="0"/>
                </a:p>
              </p:txBody>
            </p:sp>
          </p:grpSp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63EF7229-8D1A-4BAB-A3C0-04862015BB18}"/>
                  </a:ext>
                </a:extLst>
              </p:cNvPr>
              <p:cNvGrpSpPr/>
              <p:nvPr/>
            </p:nvGrpSpPr>
            <p:grpSpPr>
              <a:xfrm>
                <a:off x="12833787" y="4506020"/>
                <a:ext cx="3872342" cy="3065190"/>
                <a:chOff x="0" y="0"/>
                <a:chExt cx="3389679" cy="2683134"/>
              </a:xfrm>
            </p:grpSpPr>
            <p:sp>
              <p:nvSpPr>
                <p:cNvPr id="20" name="Freeform 11">
                  <a:extLst>
                    <a:ext uri="{FF2B5EF4-FFF2-40B4-BE49-F238E27FC236}">
                      <a16:creationId xmlns:a16="http://schemas.microsoft.com/office/drawing/2014/main" id="{41398203-2B4A-4F5C-98CB-608319538A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389679" cy="268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679" h="2683134">
                      <a:moveTo>
                        <a:pt x="3265219" y="2683134"/>
                      </a:moveTo>
                      <a:lnTo>
                        <a:pt x="124460" y="2683134"/>
                      </a:lnTo>
                      <a:cubicBezTo>
                        <a:pt x="55880" y="2683134"/>
                        <a:pt x="0" y="2627254"/>
                        <a:pt x="0" y="2558674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265219" y="0"/>
                      </a:lnTo>
                      <a:cubicBezTo>
                        <a:pt x="3333799" y="0"/>
                        <a:pt x="3389679" y="55880"/>
                        <a:pt x="3389679" y="124460"/>
                      </a:cubicBezTo>
                      <a:lnTo>
                        <a:pt x="3389679" y="2558674"/>
                      </a:lnTo>
                      <a:cubicBezTo>
                        <a:pt x="3389679" y="2627254"/>
                        <a:pt x="3333799" y="2683134"/>
                        <a:pt x="3265219" y="2683134"/>
                      </a:cubicBezTo>
                      <a:close/>
                    </a:path>
                  </a:pathLst>
                </a:custGeom>
                <a:solidFill>
                  <a:srgbClr val="A8B2FE"/>
                </a:solidFill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1" name="AutoShape 12">
                <a:extLst>
                  <a:ext uri="{FF2B5EF4-FFF2-40B4-BE49-F238E27FC236}">
                    <a16:creationId xmlns:a16="http://schemas.microsoft.com/office/drawing/2014/main" id="{F25AD7B1-2D41-4555-ADDF-0EBBD6712F25}"/>
                  </a:ext>
                </a:extLst>
              </p:cNvPr>
              <p:cNvSpPr/>
              <p:nvPr/>
            </p:nvSpPr>
            <p:spPr>
              <a:xfrm rot="16200000">
                <a:off x="4363006" y="4645793"/>
                <a:ext cx="6915260" cy="0"/>
              </a:xfrm>
              <a:prstGeom prst="line">
                <a:avLst/>
              </a:prstGeom>
              <a:ln w="47625" cap="flat">
                <a:solidFill>
                  <a:schemeClr val="bg1">
                    <a:lumMod val="75000"/>
                  </a:schemeClr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AutoShape 13">
                <a:extLst>
                  <a:ext uri="{FF2B5EF4-FFF2-40B4-BE49-F238E27FC236}">
                    <a16:creationId xmlns:a16="http://schemas.microsoft.com/office/drawing/2014/main" id="{FCD89CCD-3FE0-4445-81E2-ECFB263F3322}"/>
                  </a:ext>
                </a:extLst>
              </p:cNvPr>
              <p:cNvSpPr/>
              <p:nvPr/>
            </p:nvSpPr>
            <p:spPr>
              <a:xfrm>
                <a:off x="7800549" y="8083336"/>
                <a:ext cx="8977892" cy="0"/>
              </a:xfrm>
              <a:prstGeom prst="line">
                <a:avLst/>
              </a:prstGeom>
              <a:ln w="47625" cap="flat">
                <a:solidFill>
                  <a:schemeClr val="bg1">
                    <a:lumMod val="75000"/>
                  </a:schemeClr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3" name="TextBox 17">
                <a:extLst>
                  <a:ext uri="{FF2B5EF4-FFF2-40B4-BE49-F238E27FC236}">
                    <a16:creationId xmlns:a16="http://schemas.microsoft.com/office/drawing/2014/main" id="{2887FD1A-B16E-4613-9227-BFA1008A6415}"/>
                  </a:ext>
                </a:extLst>
              </p:cNvPr>
              <p:cNvSpPr txBox="1"/>
              <p:nvPr/>
            </p:nvSpPr>
            <p:spPr>
              <a:xfrm>
                <a:off x="3700980" y="1472709"/>
                <a:ext cx="2847180" cy="423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9"/>
                  </a:lnSpc>
                </a:pPr>
                <a:r>
                  <a:rPr lang="pt-BR" sz="2000" b="1" dirty="0">
                    <a:solidFill>
                      <a:srgbClr val="FFFFFF"/>
                    </a:solidFill>
                  </a:rPr>
                  <a:t>Lista de Tarefas</a:t>
                </a:r>
                <a:endParaRPr lang="en-US" sz="2000" dirty="0">
                  <a:solidFill>
                    <a:srgbClr val="EDE5DD"/>
                  </a:solidFill>
                </a:endParaRPr>
              </a:p>
            </p:txBody>
          </p:sp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02E7D0AF-02E8-4F93-9543-A5D1C57E0A9C}"/>
                  </a:ext>
                </a:extLst>
              </p:cNvPr>
              <p:cNvSpPr txBox="1"/>
              <p:nvPr/>
            </p:nvSpPr>
            <p:spPr>
              <a:xfrm rot="16200000">
                <a:off x="6277425" y="4357867"/>
                <a:ext cx="2451978" cy="423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9"/>
                  </a:lnSpc>
                </a:pPr>
                <a:r>
                  <a:rPr lang="en-US" sz="2000" b="1" dirty="0"/>
                  <a:t>IMPACTO</a:t>
                </a:r>
              </a:p>
            </p:txBody>
          </p:sp>
          <p:sp>
            <p:nvSpPr>
              <p:cNvPr id="15" name="TextBox 19">
                <a:extLst>
                  <a:ext uri="{FF2B5EF4-FFF2-40B4-BE49-F238E27FC236}">
                    <a16:creationId xmlns:a16="http://schemas.microsoft.com/office/drawing/2014/main" id="{D9A12BB3-05C9-476B-9F3B-96E639AB7809}"/>
                  </a:ext>
                </a:extLst>
              </p:cNvPr>
              <p:cNvSpPr txBox="1"/>
              <p:nvPr/>
            </p:nvSpPr>
            <p:spPr>
              <a:xfrm>
                <a:off x="11063505" y="8198221"/>
                <a:ext cx="2451978" cy="423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9"/>
                  </a:lnSpc>
                </a:pPr>
                <a:r>
                  <a:rPr lang="pt-BR" sz="2000" b="1" dirty="0"/>
                  <a:t>ESFORÇO</a:t>
                </a:r>
                <a:endParaRPr lang="en-US" sz="2000" b="1" dirty="0"/>
              </a:p>
            </p:txBody>
          </p:sp>
          <p:sp>
            <p:nvSpPr>
              <p:cNvPr id="16" name="TextBox 20">
                <a:extLst>
                  <a:ext uri="{FF2B5EF4-FFF2-40B4-BE49-F238E27FC236}">
                    <a16:creationId xmlns:a16="http://schemas.microsoft.com/office/drawing/2014/main" id="{DF04A9D2-C021-46A6-A464-A429D708C2D1}"/>
                  </a:ext>
                </a:extLst>
              </p:cNvPr>
              <p:cNvSpPr txBox="1"/>
              <p:nvPr/>
            </p:nvSpPr>
            <p:spPr>
              <a:xfrm rot="16200000">
                <a:off x="7260995" y="5846255"/>
                <a:ext cx="1693035" cy="3847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b="1" dirty="0"/>
                  <a:t>BAIXO</a:t>
                </a:r>
              </a:p>
            </p:txBody>
          </p:sp>
          <p:sp>
            <p:nvSpPr>
              <p:cNvPr id="17" name="TextBox 21">
                <a:extLst>
                  <a:ext uri="{FF2B5EF4-FFF2-40B4-BE49-F238E27FC236}">
                    <a16:creationId xmlns:a16="http://schemas.microsoft.com/office/drawing/2014/main" id="{9BBECFB9-B32C-4F22-8617-F0D7199AEDEF}"/>
                  </a:ext>
                </a:extLst>
              </p:cNvPr>
              <p:cNvSpPr txBox="1"/>
              <p:nvPr/>
            </p:nvSpPr>
            <p:spPr>
              <a:xfrm rot="16200000">
                <a:off x="7260995" y="2622326"/>
                <a:ext cx="1693035" cy="3847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b="1" dirty="0"/>
                  <a:t>ALTO</a:t>
                </a:r>
              </a:p>
            </p:txBody>
          </p:sp>
          <p:sp>
            <p:nvSpPr>
              <p:cNvPr id="18" name="TextBox 22">
                <a:extLst>
                  <a:ext uri="{FF2B5EF4-FFF2-40B4-BE49-F238E27FC236}">
                    <a16:creationId xmlns:a16="http://schemas.microsoft.com/office/drawing/2014/main" id="{1B32C2FC-DF00-4756-85F1-FFE00C0FDAF0}"/>
                  </a:ext>
                </a:extLst>
              </p:cNvPr>
              <p:cNvSpPr txBox="1"/>
              <p:nvPr/>
            </p:nvSpPr>
            <p:spPr>
              <a:xfrm>
                <a:off x="9662996" y="7603350"/>
                <a:ext cx="1693035" cy="3847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b="1" dirty="0"/>
                  <a:t>BAIXO</a:t>
                </a:r>
              </a:p>
            </p:txBody>
          </p:sp>
          <p:sp>
            <p:nvSpPr>
              <p:cNvPr id="19" name="TextBox 23">
                <a:extLst>
                  <a:ext uri="{FF2B5EF4-FFF2-40B4-BE49-F238E27FC236}">
                    <a16:creationId xmlns:a16="http://schemas.microsoft.com/office/drawing/2014/main" id="{8D57E637-E555-41AE-98DA-8C1AEDC7DE95}"/>
                  </a:ext>
                </a:extLst>
              </p:cNvPr>
              <p:cNvSpPr txBox="1"/>
              <p:nvPr/>
            </p:nvSpPr>
            <p:spPr>
              <a:xfrm>
                <a:off x="13923440" y="7603350"/>
                <a:ext cx="1693035" cy="3847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b="1" dirty="0"/>
                  <a:t>ALTO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45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5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5176E7A1-C7E6-4974-A34F-44B51B47EA9E}"/>
              </a:ext>
            </a:extLst>
          </p:cNvPr>
          <p:cNvSpPr txBox="1"/>
          <p:nvPr/>
        </p:nvSpPr>
        <p:spPr>
          <a:xfrm>
            <a:off x="0" y="2885005"/>
            <a:ext cx="12192000" cy="1087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200"/>
              </a:lnSpc>
            </a:pPr>
            <a:r>
              <a:rPr lang="en-US" sz="6000" b="1" dirty="0" err="1">
                <a:solidFill>
                  <a:srgbClr val="0317BB"/>
                </a:solidFill>
              </a:rPr>
              <a:t>Oficina</a:t>
            </a:r>
            <a:r>
              <a:rPr lang="en-US" sz="6000" b="1" dirty="0">
                <a:solidFill>
                  <a:srgbClr val="0317BB"/>
                </a:solidFill>
              </a:rPr>
              <a:t> de </a:t>
            </a:r>
            <a:r>
              <a:rPr lang="en-US" sz="6000" b="1" dirty="0" err="1">
                <a:solidFill>
                  <a:srgbClr val="0317BB"/>
                </a:solidFill>
              </a:rPr>
              <a:t>Planejamento</a:t>
            </a:r>
            <a:r>
              <a:rPr lang="en-US" sz="6000" b="1" dirty="0">
                <a:solidFill>
                  <a:srgbClr val="0317BB"/>
                </a:solidFill>
              </a:rPr>
              <a:t>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77592" y="296713"/>
            <a:ext cx="760353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3200" b="1" dirty="0" err="1">
                <a:solidFill>
                  <a:srgbClr val="0317BB"/>
                </a:solidFill>
              </a:rPr>
              <a:t>Programação</a:t>
            </a:r>
            <a:endParaRPr lang="en-US" sz="3200" b="1" dirty="0">
              <a:solidFill>
                <a:srgbClr val="0317BB"/>
              </a:solidFill>
            </a:endParaRPr>
          </a:p>
        </p:txBody>
      </p:sp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9861E87D-3D74-4985-EFCE-D6F5D7C19583}"/>
              </a:ext>
            </a:extLst>
          </p:cNvPr>
          <p:cNvGraphicFramePr>
            <a:graphicFrameLocks noGrp="1"/>
          </p:cNvGraphicFramePr>
          <p:nvPr/>
        </p:nvGraphicFramePr>
        <p:xfrm>
          <a:off x="376378" y="1689976"/>
          <a:ext cx="9606333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391">
                  <a:extLst>
                    <a:ext uri="{9D8B030D-6E8A-4147-A177-3AD203B41FA5}">
                      <a16:colId xmlns:a16="http://schemas.microsoft.com/office/drawing/2014/main" val="663513818"/>
                    </a:ext>
                  </a:extLst>
                </a:gridCol>
                <a:gridCol w="4983979">
                  <a:extLst>
                    <a:ext uri="{9D8B030D-6E8A-4147-A177-3AD203B41FA5}">
                      <a16:colId xmlns:a16="http://schemas.microsoft.com/office/drawing/2014/main" val="2940353091"/>
                    </a:ext>
                  </a:extLst>
                </a:gridCol>
                <a:gridCol w="1548139">
                  <a:extLst>
                    <a:ext uri="{9D8B030D-6E8A-4147-A177-3AD203B41FA5}">
                      <a16:colId xmlns:a16="http://schemas.microsoft.com/office/drawing/2014/main" val="2275361796"/>
                    </a:ext>
                  </a:extLst>
                </a:gridCol>
                <a:gridCol w="2060824">
                  <a:extLst>
                    <a:ext uri="{9D8B030D-6E8A-4147-A177-3AD203B41FA5}">
                      <a16:colId xmlns:a16="http://schemas.microsoft.com/office/drawing/2014/main" val="3942118277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Tempo Recomendado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Facilitador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8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Atividade 1 | Monitoramento do Plano de Ação Estadual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RT Estadual e Consultor em Gestão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9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Atividade  2| Apresentação do instrumento para identificação dos Pontos de Atenção da RAS da Linha de Cuidado Prioritária </a:t>
                      </a:r>
                      <a:r>
                        <a:rPr lang="pt-BR" sz="1600" b="0" i="0" u="none" strike="noStrike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Plano de Ação Global de Segurança do Paciente – Mapeamento Estadual e Municipal</a:t>
                      </a:r>
                      <a:endParaRPr lang="pt-BR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Membro do Grupo Condutor Estadual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06188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Atividade 3 | Apresentar os resultados dos instrumentos da AAE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Membro do Grupo Condutor Estadual</a:t>
                      </a:r>
                      <a:endParaRPr lang="pt-B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69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Atividade  4| Chuva de Ideias (Brainstorming)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Consultor em Gestão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9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Atividade  5| Diagrama de Causa e efeito (Diagrama de Ishikawa)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Consultor em Gestão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23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Atividade  6| Matriz de esforço x impacto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Consultor em Gestão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7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Atividade  7| Planejamento da Oficina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RT Estadual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187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5176E7A1-C7E6-4974-A34F-44B51B47EA9E}"/>
              </a:ext>
            </a:extLst>
          </p:cNvPr>
          <p:cNvSpPr txBox="1"/>
          <p:nvPr/>
        </p:nvSpPr>
        <p:spPr>
          <a:xfrm>
            <a:off x="0" y="2750224"/>
            <a:ext cx="12192000" cy="3447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200"/>
              </a:lnSpc>
            </a:pPr>
            <a:r>
              <a:rPr lang="pt-BR" sz="6000" b="1" dirty="0">
                <a:solidFill>
                  <a:srgbClr val="0317BB"/>
                </a:solidFill>
              </a:rPr>
              <a:t>Aplicação das Ferramentas da Qualidade</a:t>
            </a:r>
            <a:br>
              <a:rPr lang="pt-BR" sz="6000" b="1" dirty="0">
                <a:solidFill>
                  <a:srgbClr val="0317BB"/>
                </a:solidFill>
              </a:rPr>
            </a:br>
            <a:endParaRPr lang="en-US" sz="6000" b="1" dirty="0">
              <a:solidFill>
                <a:srgbClr val="031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1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A1AA2CE-C058-E432-292B-9E6F4F14F846}"/>
              </a:ext>
            </a:extLst>
          </p:cNvPr>
          <p:cNvSpPr/>
          <p:nvPr/>
        </p:nvSpPr>
        <p:spPr>
          <a:xfrm>
            <a:off x="-93921" y="1093323"/>
            <a:ext cx="25504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Onde estou?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BB63850-B1E9-473A-1AF6-8BFE3B00AB09}"/>
              </a:ext>
            </a:extLst>
          </p:cNvPr>
          <p:cNvSpPr/>
          <p:nvPr/>
        </p:nvSpPr>
        <p:spPr>
          <a:xfrm>
            <a:off x="3884860" y="4053013"/>
            <a:ext cx="34157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Aonde quero chegar?</a:t>
            </a:r>
          </a:p>
        </p:txBody>
      </p:sp>
      <p:pic>
        <p:nvPicPr>
          <p:cNvPr id="15" name="Gráfico 14" descr="Na mosca com preenchimento sólido">
            <a:extLst>
              <a:ext uri="{FF2B5EF4-FFF2-40B4-BE49-F238E27FC236}">
                <a16:creationId xmlns:a16="http://schemas.microsoft.com/office/drawing/2014/main" id="{ECA3E728-269F-EB86-2716-94AC1E766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058117" y="219664"/>
            <a:ext cx="2550476" cy="2550476"/>
          </a:xfrm>
          <a:prstGeom prst="rect">
            <a:avLst/>
          </a:prstGeom>
        </p:spPr>
      </p:pic>
      <p:pic>
        <p:nvPicPr>
          <p:cNvPr id="17" name="Gráfico 16" descr="Causa E Efeito com preenchimento sólido">
            <a:extLst>
              <a:ext uri="{FF2B5EF4-FFF2-40B4-BE49-F238E27FC236}">
                <a16:creationId xmlns:a16="http://schemas.microsoft.com/office/drawing/2014/main" id="{59718623-CFEE-CD72-59F0-A9294370F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0191" y="2265312"/>
            <a:ext cx="3341219" cy="334121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99A0DBE-CBD9-3722-64A2-B5D0473DAB9C}"/>
              </a:ext>
            </a:extLst>
          </p:cNvPr>
          <p:cNvSpPr txBox="1"/>
          <p:nvPr/>
        </p:nvSpPr>
        <p:spPr>
          <a:xfrm>
            <a:off x="7608593" y="978194"/>
            <a:ext cx="2651826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BFD86F6-BE52-8EA2-EDB8-1233647B71F2}"/>
              </a:ext>
            </a:extLst>
          </p:cNvPr>
          <p:cNvSpPr txBox="1"/>
          <p:nvPr/>
        </p:nvSpPr>
        <p:spPr>
          <a:xfrm>
            <a:off x="3220801" y="2922814"/>
            <a:ext cx="7461763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Ferramentas da Qualidade</a:t>
            </a:r>
          </a:p>
        </p:txBody>
      </p:sp>
    </p:spTree>
    <p:extLst>
      <p:ext uri="{BB962C8B-B14F-4D97-AF65-F5344CB8AC3E}">
        <p14:creationId xmlns:p14="http://schemas.microsoft.com/office/powerpoint/2010/main" val="352952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 descr="Aviso">
            <a:extLst>
              <a:ext uri="{FF2B5EF4-FFF2-40B4-BE49-F238E27FC236}">
                <a16:creationId xmlns:a16="http://schemas.microsoft.com/office/drawing/2014/main" id="{7E07FC3F-7275-9FB9-D495-FB1F4464B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653" y="1550862"/>
            <a:ext cx="3756276" cy="375627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30EC57B-D6EC-B378-2CC8-D56C62DC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76" y="784680"/>
            <a:ext cx="7021273" cy="1325563"/>
          </a:xfrm>
        </p:spPr>
        <p:txBody>
          <a:bodyPr/>
          <a:lstStyle/>
          <a:p>
            <a:r>
              <a:rPr lang="pt-BR" b="1" dirty="0">
                <a:solidFill>
                  <a:srgbClr val="0317BB"/>
                </a:solidFill>
                <a:latin typeface="Calibri"/>
                <a:cs typeface="Calibri"/>
              </a:rPr>
              <a:t>Problemas</a:t>
            </a:r>
            <a:endParaRPr lang="pt-BR" b="1" dirty="0">
              <a:solidFill>
                <a:srgbClr val="0317BB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C9E4DE-336F-F9FD-7080-AC742E7CA0B7}"/>
              </a:ext>
            </a:extLst>
          </p:cNvPr>
          <p:cNvSpPr txBox="1"/>
          <p:nvPr/>
        </p:nvSpPr>
        <p:spPr>
          <a:xfrm>
            <a:off x="5124758" y="1979892"/>
            <a:ext cx="54146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pt-BR" sz="2000" b="0" i="0" dirty="0">
                <a:solidFill>
                  <a:srgbClr val="0317BB"/>
                </a:solidFill>
                <a:effectLst/>
                <a:latin typeface="Calibri" panose="020F0502020204030204" pitchFamily="34" charset="0"/>
              </a:rPr>
              <a:t>Problem</a:t>
            </a:r>
            <a:r>
              <a:rPr lang="pt-BR" sz="2000" dirty="0">
                <a:solidFill>
                  <a:srgbClr val="0317BB"/>
                </a:solidFill>
                <a:latin typeface="Calibri" panose="020F0502020204030204" pitchFamily="34" charset="0"/>
              </a:rPr>
              <a:t>a é um resultado indesejável, uma situação que requer investigação das causas e descoberta de uma solução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317BB"/>
                </a:solidFill>
                <a:effectLst/>
                <a:latin typeface="Calibri" panose="020F0502020204030204" pitchFamily="34" charset="0"/>
              </a:rPr>
              <a:t>Desorganização da área de trabalho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317BB"/>
                </a:solidFill>
                <a:effectLst/>
                <a:latin typeface="Calibri" panose="020F0502020204030204" pitchFamily="34" charset="0"/>
              </a:rPr>
              <a:t>Insatisfação de pessoas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17BB"/>
                </a:solidFill>
                <a:latin typeface="Calibri" panose="020F0502020204030204" pitchFamily="34" charset="0"/>
              </a:rPr>
              <a:t>Armazenagem inadequada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317BB"/>
                </a:solidFill>
                <a:effectLst/>
                <a:latin typeface="Calibri" panose="020F0502020204030204" pitchFamily="34" charset="0"/>
              </a:rPr>
              <a:t>Acidentes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17BB"/>
                </a:solidFill>
                <a:latin typeface="Calibri" panose="020F0502020204030204" pitchFamily="34" charset="0"/>
              </a:rPr>
              <a:t>Desperdícios- perdas nos processos- despesas desnecessárias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17BB"/>
                </a:solidFill>
                <a:latin typeface="Calibri" panose="020F0502020204030204" pitchFamily="34" charset="0"/>
              </a:rPr>
              <a:t>Baixa utilização de recursos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317BB"/>
                </a:solidFill>
                <a:effectLst/>
                <a:latin typeface="Calibri" panose="020F0502020204030204" pitchFamily="34" charset="0"/>
              </a:rPr>
              <a:t>Atrasos nas entregas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17BB"/>
                </a:solidFill>
                <a:latin typeface="Calibri" panose="020F0502020204030204" pitchFamily="34" charset="0"/>
              </a:rPr>
              <a:t>Falta de material ou de equipamento</a:t>
            </a:r>
            <a:endParaRPr lang="pt-BR" sz="2000" b="0" i="0" dirty="0">
              <a:solidFill>
                <a:srgbClr val="0317BB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5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5176E7A1-C7E6-4974-A34F-44B51B47EA9E}"/>
              </a:ext>
            </a:extLst>
          </p:cNvPr>
          <p:cNvSpPr txBox="1"/>
          <p:nvPr/>
        </p:nvSpPr>
        <p:spPr>
          <a:xfrm>
            <a:off x="0" y="2619595"/>
            <a:ext cx="12192000" cy="3447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200"/>
              </a:lnSpc>
            </a:pPr>
            <a:r>
              <a:rPr lang="pt-BR" sz="6000" b="1" dirty="0">
                <a:solidFill>
                  <a:srgbClr val="0317BB"/>
                </a:solidFill>
              </a:rPr>
              <a:t>Atividade 4</a:t>
            </a:r>
          </a:p>
          <a:p>
            <a:pPr algn="ctr">
              <a:lnSpc>
                <a:spcPts val="9200"/>
              </a:lnSpc>
            </a:pPr>
            <a:r>
              <a:rPr lang="pt-BR" sz="6000" b="1" dirty="0">
                <a:solidFill>
                  <a:srgbClr val="0317BB"/>
                </a:solidFill>
              </a:rPr>
              <a:t> Chuva de Ideias</a:t>
            </a:r>
            <a:br>
              <a:rPr lang="pt-BR" sz="6000" b="1" dirty="0">
                <a:solidFill>
                  <a:srgbClr val="0317BB"/>
                </a:solidFill>
              </a:rPr>
            </a:br>
            <a:endParaRPr lang="en-US" sz="6000" b="1" dirty="0">
              <a:solidFill>
                <a:srgbClr val="031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5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4C4A15-5A07-DB39-4D71-66EC99D11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6"/>
          <a:stretch/>
        </p:blipFill>
        <p:spPr bwMode="auto">
          <a:xfrm>
            <a:off x="409793" y="1307805"/>
            <a:ext cx="5034077" cy="4540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2AC4ED9-1A6B-436C-C0DC-E08A7732AB41}"/>
              </a:ext>
            </a:extLst>
          </p:cNvPr>
          <p:cNvSpPr txBox="1"/>
          <p:nvPr/>
        </p:nvSpPr>
        <p:spPr>
          <a:xfrm>
            <a:off x="5728291" y="1531142"/>
            <a:ext cx="541463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Chuva de Ideias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Explique o Problema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Inicie a sessão de Brainstorming, encorajando todos os participantes a contribuir livremente, sem julgamento e foque na quantidade de ideias.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Registre todas as ideias geradas em um </a:t>
            </a:r>
            <a:r>
              <a:rPr lang="pt-BR" sz="2000" b="0" i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post -it</a:t>
            </a:r>
            <a:r>
              <a:rPr lang="pt-BR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, quadro branco ou </a:t>
            </a:r>
            <a:r>
              <a:rPr lang="pt-BR" sz="2000" b="0" i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flipchart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Revise as ideias geradas e apresente para o grupo.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Categorize as ideias semelhantes e identificar padrões de forma coletiva.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pt-BR" sz="2000" i="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Finalize </a:t>
            </a:r>
            <a:r>
              <a:rPr lang="pt-BR" sz="2000" b="0" i="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 pactue dos próximos passos. </a:t>
            </a:r>
          </a:p>
        </p:txBody>
      </p:sp>
    </p:spTree>
    <p:extLst>
      <p:ext uri="{BB962C8B-B14F-4D97-AF65-F5344CB8AC3E}">
        <p14:creationId xmlns:p14="http://schemas.microsoft.com/office/powerpoint/2010/main" val="265288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AFD46-921A-3CCC-CCA5-AB743EEF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Ferramentas de Qualidade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2C5CFC5-00B2-8AD1-8929-0E2BB0886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7725" t="20592" r="8736" b="17346"/>
          <a:stretch/>
        </p:blipFill>
        <p:spPr>
          <a:xfrm>
            <a:off x="0" y="-92597"/>
            <a:ext cx="12192000" cy="695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42592"/>
      </p:ext>
    </p:extLst>
  </p:cSld>
  <p:clrMapOvr>
    <a:masterClrMapping/>
  </p:clrMapOvr>
</p:sld>
</file>

<file path=ppt/theme/theme1.xml><?xml version="1.0" encoding="utf-8"?>
<a:theme xmlns:a="http://schemas.openxmlformats.org/drawingml/2006/main" name="Apresenta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ágina Recurs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ítulo de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ópicos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ópicos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ópicos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riaç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riaçã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ortal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iagram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3fbfa88-ed59-4b65-9b54-7351dab16f02">
      <Terms xmlns="http://schemas.microsoft.com/office/infopath/2007/PartnerControls"/>
    </lcf76f155ced4ddcb4097134ff3c332f>
    <_ip_UnifiedCompliancePolicyProperties xmlns="http://schemas.microsoft.com/sharepoint/v3" xsi:nil="true"/>
    <TaxCatchAll xmlns="b607ee42-f2cc-48bf-9891-93e8630e9e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F75BD8B7896647B8F5E3A22BF7612B" ma:contentTypeVersion="17" ma:contentTypeDescription="Crie um novo documento." ma:contentTypeScope="" ma:versionID="4ad9c638218032f2228493674a1ed2a1">
  <xsd:schema xmlns:xsd="http://www.w3.org/2001/XMLSchema" xmlns:xs="http://www.w3.org/2001/XMLSchema" xmlns:p="http://schemas.microsoft.com/office/2006/metadata/properties" xmlns:ns1="http://schemas.microsoft.com/sharepoint/v3" xmlns:ns2="03fbfa88-ed59-4b65-9b54-7351dab16f02" xmlns:ns3="b607ee42-f2cc-48bf-9891-93e8630e9e71" targetNamespace="http://schemas.microsoft.com/office/2006/metadata/properties" ma:root="true" ma:fieldsID="5be8ad91f405002a747acd7519396f0d" ns1:_="" ns2:_="" ns3:_="">
    <xsd:import namespace="http://schemas.microsoft.com/sharepoint/v3"/>
    <xsd:import namespace="03fbfa88-ed59-4b65-9b54-7351dab16f02"/>
    <xsd:import namespace="b607ee42-f2cc-48bf-9891-93e8630e9e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bfa88-ed59-4b65-9b54-7351dab16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7ee42-f2cc-48bf-9891-93e8630e9e7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6ed1211-c61b-4fb7-a6bd-35b0d999bfcd}" ma:internalName="TaxCatchAll" ma:showField="CatchAllData" ma:web="b607ee42-f2cc-48bf-9891-93e8630e9e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F3B04-B3FF-4604-83F7-914BF84C7F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C27BFD-A5FA-4B53-9C97-D2206A205449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03fbfa88-ed59-4b65-9b54-7351dab16f02"/>
    <ds:schemaRef ds:uri="b607ee42-f2cc-48bf-9891-93e8630e9e71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8E8F40-5878-4DE6-99DF-F1A7F5773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fbfa88-ed59-4b65-9b54-7351dab16f02"/>
    <ds:schemaRef ds:uri="b607ee42-f2cc-48bf-9891-93e8630e9e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535</Words>
  <Application>Microsoft Office PowerPoint</Application>
  <PresentationFormat>Widescreen</PresentationFormat>
  <Paragraphs>104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Apresentação</vt:lpstr>
      <vt:lpstr>Título de seção</vt:lpstr>
      <vt:lpstr>Tópicos 1</vt:lpstr>
      <vt:lpstr>Tópicos 2</vt:lpstr>
      <vt:lpstr>Tópicos 3</vt:lpstr>
      <vt:lpstr>Criação 1</vt:lpstr>
      <vt:lpstr>Criação 2</vt:lpstr>
      <vt:lpstr>Portal EAD</vt:lpstr>
      <vt:lpstr>Diagramas</vt:lpstr>
      <vt:lpstr>e-Planifica</vt:lpstr>
      <vt:lpstr>Página Recursos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Problemas</vt:lpstr>
      <vt:lpstr>Apresentação do PowerPoint</vt:lpstr>
      <vt:lpstr>Apresentação do PowerPoint</vt:lpstr>
      <vt:lpstr>Ferramentas de Qualidade</vt:lpstr>
      <vt:lpstr>Apresentação do PowerPoint</vt:lpstr>
      <vt:lpstr>Apresentação do PowerPoint</vt:lpstr>
      <vt:lpstr>Diagrama de Ishikawa </vt:lpstr>
      <vt:lpstr>Diagrama de Ishikawa </vt:lpstr>
      <vt:lpstr>Apresentação do PowerPoint</vt:lpstr>
      <vt:lpstr> Matriz de esforço x impacto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equip</dc:creator>
  <cp:lastModifiedBy>Ricardo Laino Martins</cp:lastModifiedBy>
  <cp:revision>44</cp:revision>
  <dcterms:created xsi:type="dcterms:W3CDTF">2024-07-11T13:37:06Z</dcterms:created>
  <dcterms:modified xsi:type="dcterms:W3CDTF">2024-10-07T13:51:35Z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0x01010088F75BD8B7896647B8F5E3A22BF7612B</vt:lpwstr>
  </property>
  <property fmtid="{D5CDD505-2E9C-101B-9397-08002B2CF9AE}" pid="3" name="MediaServiceImageTags">
    <vt:lpwstr/>
  </property>
</Properties>
</file>