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3" r:id="rId2"/>
    <p:sldMasterId id="2147483698" r:id="rId3"/>
    <p:sldMasterId id="2147483648" r:id="rId4"/>
    <p:sldMasterId id="2147483672" r:id="rId5"/>
    <p:sldMasterId id="2147483660" r:id="rId6"/>
    <p:sldMasterId id="2147483701" r:id="rId7"/>
  </p:sldMasterIdLst>
  <p:notesMasterIdLst>
    <p:notesMasterId r:id="rId19"/>
  </p:notesMasterIdLst>
  <p:handoutMasterIdLst>
    <p:handoutMasterId r:id="rId20"/>
  </p:handoutMasterIdLst>
  <p:sldIdLst>
    <p:sldId id="270" r:id="rId8"/>
    <p:sldId id="263" r:id="rId9"/>
    <p:sldId id="265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68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7C"/>
    <a:srgbClr val="006F7B"/>
    <a:srgbClr val="006573"/>
    <a:srgbClr val="005663"/>
    <a:srgbClr val="2DB8C5"/>
    <a:srgbClr val="006D7D"/>
    <a:srgbClr val="007B8D"/>
    <a:srgbClr val="008387"/>
    <a:srgbClr val="004E5A"/>
    <a:srgbClr val="0156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824" autoAdjust="0"/>
  </p:normalViewPr>
  <p:slideViewPr>
    <p:cSldViewPr snapToGrid="0">
      <p:cViewPr varScale="1">
        <p:scale>
          <a:sx n="81" d="100"/>
          <a:sy n="81" d="100"/>
        </p:scale>
        <p:origin x="129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27/05/2022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27/05/2022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9323" y="2640562"/>
            <a:ext cx="7374294" cy="77609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27/05/2022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27/05/2022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8140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6D7C"/>
                </a:solidFill>
              </a:defRPr>
            </a:lvl1pPr>
            <a:lvl2pPr>
              <a:defRPr>
                <a:solidFill>
                  <a:srgbClr val="006D7C"/>
                </a:solidFill>
              </a:defRPr>
            </a:lvl2pPr>
            <a:lvl3pPr>
              <a:defRPr>
                <a:solidFill>
                  <a:srgbClr val="006D7C"/>
                </a:solidFill>
              </a:defRPr>
            </a:lvl3pPr>
            <a:lvl4pPr>
              <a:defRPr>
                <a:solidFill>
                  <a:srgbClr val="006D7C"/>
                </a:solidFill>
              </a:defRPr>
            </a:lvl4pPr>
            <a:lvl5pPr>
              <a:defRPr>
                <a:solidFill>
                  <a:srgbClr val="006D7C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5611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27/05/2022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6D7C"/>
                </a:solidFill>
              </a:defRPr>
            </a:lvl1pPr>
            <a:lvl2pPr>
              <a:defRPr>
                <a:solidFill>
                  <a:srgbClr val="006D7C"/>
                </a:solidFill>
              </a:defRPr>
            </a:lvl2pPr>
            <a:lvl3pPr>
              <a:defRPr>
                <a:solidFill>
                  <a:srgbClr val="006D7C"/>
                </a:solidFill>
              </a:defRPr>
            </a:lvl3pPr>
            <a:lvl4pPr>
              <a:defRPr>
                <a:solidFill>
                  <a:srgbClr val="006D7C"/>
                </a:solidFill>
              </a:defRPr>
            </a:lvl4pPr>
            <a:lvl5pPr>
              <a:defRPr>
                <a:solidFill>
                  <a:srgbClr val="006D7C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10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599214" y="2352502"/>
            <a:ext cx="7592785" cy="1438102"/>
          </a:xfrm>
          <a:prstGeom prst="rect">
            <a:avLst/>
          </a:prstGeom>
          <a:solidFill>
            <a:srgbClr val="004E5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2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5218"/>
          </a:xfrm>
          <a:prstGeom prst="rect">
            <a:avLst/>
          </a:prstGeom>
          <a:solidFill>
            <a:srgbClr val="006F7B"/>
          </a:solidFill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38" t="-5261"/>
          <a:stretch/>
        </p:blipFill>
        <p:spPr>
          <a:xfrm>
            <a:off x="8575588" y="2454877"/>
            <a:ext cx="3616411" cy="273596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00657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0073"/>
            <a:ext cx="12192000" cy="255146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95298"/>
            <a:ext cx="12192000" cy="25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6D7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006D7C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006D7C"/>
              </a:solidFill>
              <a:effectLst/>
              <a:latin typeface="+mn-lt"/>
            </a:endParaRP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5"/>
          <a:stretch/>
        </p:blipFill>
        <p:spPr>
          <a:xfrm>
            <a:off x="10927823" y="3956181"/>
            <a:ext cx="1267288" cy="2914245"/>
          </a:xfrm>
          <a:prstGeom prst="rect">
            <a:avLst/>
          </a:prstGeom>
        </p:spPr>
      </p:pic>
      <p:sp>
        <p:nvSpPr>
          <p:cNvPr id="11" name="Retângulo 10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00657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rgbClr val="006D7C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rgbClr val="006D7C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rgbClr val="006D7C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rgbClr val="006D7C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rgbClr val="006D7C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D7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Retângulo 12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2DB8C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chemeClr val="bg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25"/>
          <a:stretch/>
        </p:blipFill>
        <p:spPr>
          <a:xfrm>
            <a:off x="10952443" y="3956179"/>
            <a:ext cx="1242667" cy="290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95298"/>
            <a:ext cx="12192000" cy="259921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Retângulo 5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006D7C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006D7C"/>
              </a:solidFill>
              <a:effectLst/>
              <a:latin typeface="+mn-lt"/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5"/>
          <a:stretch/>
        </p:blipFill>
        <p:spPr>
          <a:xfrm>
            <a:off x="10927823" y="3956181"/>
            <a:ext cx="1267288" cy="291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006D7C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006D7C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006D7C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006D7C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006D7C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4967416" y="899010"/>
            <a:ext cx="41601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06D7C"/>
                </a:solidFill>
              </a:rPr>
              <a:t>planificasus.com.br</a:t>
            </a:r>
          </a:p>
          <a:p>
            <a:pPr algn="ctr"/>
            <a:endParaRPr lang="pt-BR" sz="2400" b="1" dirty="0">
              <a:solidFill>
                <a:srgbClr val="006D7C"/>
              </a:solidFill>
            </a:endParaRPr>
          </a:p>
          <a:p>
            <a:pPr algn="ctr"/>
            <a:r>
              <a:rPr lang="pt-BR" sz="2000" dirty="0">
                <a:solidFill>
                  <a:srgbClr val="006D7C"/>
                </a:solidFill>
              </a:rPr>
              <a:t>Visite o </a:t>
            </a:r>
            <a:r>
              <a:rPr lang="pt-BR" sz="2000" b="1" dirty="0">
                <a:solidFill>
                  <a:srgbClr val="006D7C"/>
                </a:solidFill>
              </a:rPr>
              <a:t>e-Planifica </a:t>
            </a:r>
            <a:r>
              <a:rPr lang="pt-BR" sz="2000" dirty="0">
                <a:solidFill>
                  <a:srgbClr val="006D7C"/>
                </a:solidFill>
              </a:rPr>
              <a:t>e acesse os materiais do </a:t>
            </a:r>
            <a:r>
              <a:rPr lang="pt-BR" sz="2000" dirty="0" err="1">
                <a:solidFill>
                  <a:srgbClr val="006D7C"/>
                </a:solidFill>
              </a:rPr>
              <a:t>PlanificaSUS</a:t>
            </a:r>
            <a:r>
              <a:rPr lang="pt-BR" sz="2000" dirty="0">
                <a:solidFill>
                  <a:srgbClr val="006D7C"/>
                </a:solidFill>
              </a:rPr>
              <a:t>: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42" y="2578442"/>
            <a:ext cx="1802937" cy="18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7388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163BAC-5ED0-4784-96DD-8E900A9D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Cronograma e Operacionalização da Etapa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BA339B9-11A1-411F-B60A-3B6B1458B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184" y="3034902"/>
            <a:ext cx="8675632" cy="2498632"/>
          </a:xfrm>
        </p:spPr>
        <p:txBody>
          <a:bodyPr/>
          <a:lstStyle/>
          <a:p>
            <a:pPr algn="ctr"/>
            <a:r>
              <a:rPr lang="pt-BR" b="1" i="1" dirty="0"/>
              <a:t>Aqui, os participantes podem inserir o cronograma para operacionalização da etapa, customizado de acordo com aspectos contextuais.</a:t>
            </a:r>
          </a:p>
        </p:txBody>
      </p:sp>
    </p:spTree>
    <p:extLst>
      <p:ext uri="{BB962C8B-B14F-4D97-AF65-F5344CB8AC3E}">
        <p14:creationId xmlns:p14="http://schemas.microsoft.com/office/powerpoint/2010/main" val="1688208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padrão de finalização</a:t>
            </a:r>
          </a:p>
        </p:txBody>
      </p:sp>
    </p:spTree>
    <p:extLst>
      <p:ext uri="{BB962C8B-B14F-4D97-AF65-F5344CB8AC3E}">
        <p14:creationId xmlns:p14="http://schemas.microsoft.com/office/powerpoint/2010/main" val="3597706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Material de Apoio - Parte I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(Light Títulos) 40 - branco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Alinhada à direita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060215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Apresentação </a:t>
            </a:r>
            <a:r>
              <a:rPr lang="pt-BR"/>
              <a:t>da Etapa </a:t>
            </a:r>
            <a:r>
              <a:rPr lang="pt-BR" dirty="0"/>
              <a:t>7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605312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Desenho da Etapa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</a:t>
            </a:r>
            <a:r>
              <a:rPr lang="pt-BR" dirty="0" err="1"/>
              <a:t>calibri</a:t>
            </a:r>
            <a:r>
              <a:rPr lang="pt-BR" dirty="0"/>
              <a:t> 22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410D3659-1B1F-4A03-8FC2-BA2FBDC4A291}"/>
              </a:ext>
            </a:extLst>
          </p:cNvPr>
          <p:cNvSpPr/>
          <p:nvPr/>
        </p:nvSpPr>
        <p:spPr>
          <a:xfrm>
            <a:off x="8314926" y="3514857"/>
            <a:ext cx="2781317" cy="235773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135B5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05663"/>
                </a:solidFill>
                <a:cs typeface="Calibri"/>
              </a:rPr>
              <a:t>Qualidade e Segurança do Paciente: Núcleo de Segurança do Paciente no contexto municipal</a:t>
            </a:r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29140CC5-CF6D-4F25-99C5-9BEADDAF9699}"/>
              </a:ext>
            </a:extLst>
          </p:cNvPr>
          <p:cNvSpPr txBox="1">
            <a:spLocks/>
          </p:cNvSpPr>
          <p:nvPr/>
        </p:nvSpPr>
        <p:spPr>
          <a:xfrm>
            <a:off x="662345" y="230607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  <a:defRPr sz="2200" kern="1200" baseline="0">
                <a:solidFill>
                  <a:srgbClr val="54194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2000" kern="1200" baseline="0">
                <a:solidFill>
                  <a:srgbClr val="541945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800" kern="1200" baseline="0">
                <a:solidFill>
                  <a:srgbClr val="541945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600" kern="1200" baseline="0">
                <a:solidFill>
                  <a:srgbClr val="541945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400" kern="1200" baseline="0">
                <a:solidFill>
                  <a:srgbClr val="541945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pt-BR" dirty="0">
              <a:solidFill>
                <a:srgbClr val="AE1F41"/>
              </a:solidFill>
              <a:cs typeface="Calibri"/>
            </a:endParaRPr>
          </a:p>
          <a:p>
            <a:endParaRPr lang="pt-BR" dirty="0">
              <a:cs typeface="Calibri" panose="020F0502020204030204" pitchFamily="34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7054BAE0-08A6-45CE-9366-B6599949396D}"/>
              </a:ext>
            </a:extLst>
          </p:cNvPr>
          <p:cNvSpPr/>
          <p:nvPr/>
        </p:nvSpPr>
        <p:spPr>
          <a:xfrm>
            <a:off x="2943649" y="2191613"/>
            <a:ext cx="5750718" cy="738188"/>
          </a:xfrm>
          <a:prstGeom prst="rect">
            <a:avLst/>
          </a:prstGeom>
          <a:solidFill>
            <a:srgbClr val="006D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200" dirty="0">
                <a:cs typeface="Calibri"/>
              </a:rPr>
              <a:t>Autocuidado Apoiado na APS e na AAE</a:t>
            </a:r>
            <a:endParaRPr lang="pt-BR" sz="2200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16216157-F760-480A-B59B-9458C39CE386}"/>
              </a:ext>
            </a:extLst>
          </p:cNvPr>
          <p:cNvSpPr/>
          <p:nvPr/>
        </p:nvSpPr>
        <p:spPr>
          <a:xfrm>
            <a:off x="716659" y="4686582"/>
            <a:ext cx="2952063" cy="411202"/>
          </a:xfrm>
          <a:prstGeom prst="rect">
            <a:avLst/>
          </a:prstGeom>
          <a:solidFill>
            <a:srgbClr val="006D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cs typeface="Calibri"/>
              </a:rPr>
              <a:t>WORKSHOP 7 </a:t>
            </a:r>
            <a:endParaRPr lang="pt-BR" sz="1600" b="1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E1E951E1-89F7-41F4-98C2-7BB963F841F8}"/>
              </a:ext>
            </a:extLst>
          </p:cNvPr>
          <p:cNvSpPr/>
          <p:nvPr/>
        </p:nvSpPr>
        <p:spPr>
          <a:xfrm>
            <a:off x="3968275" y="4089334"/>
            <a:ext cx="2359405" cy="597248"/>
          </a:xfrm>
          <a:prstGeom prst="rect">
            <a:avLst/>
          </a:prstGeom>
          <a:solidFill>
            <a:srgbClr val="006D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cs typeface="Calibri"/>
              </a:rPr>
              <a:t>OFICINA TUTORIAL 7.1 APS </a:t>
            </a:r>
            <a:endParaRPr lang="pt-BR" sz="1600" b="1" dirty="0"/>
          </a:p>
        </p:txBody>
      </p:sp>
      <p:sp>
        <p:nvSpPr>
          <p:cNvPr id="23" name="Retângulo: Cantos Arredondados 19">
            <a:extLst>
              <a:ext uri="{FF2B5EF4-FFF2-40B4-BE49-F238E27FC236}">
                <a16:creationId xmlns:a16="http://schemas.microsoft.com/office/drawing/2014/main" id="{7E647617-D758-478C-B13E-5F9A00CC9B2D}"/>
              </a:ext>
            </a:extLst>
          </p:cNvPr>
          <p:cNvSpPr/>
          <p:nvPr/>
        </p:nvSpPr>
        <p:spPr>
          <a:xfrm>
            <a:off x="847226" y="3492086"/>
            <a:ext cx="2690927" cy="11400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rgbClr val="005663"/>
                </a:solidFill>
                <a:cs typeface="Calibri"/>
              </a:rPr>
              <a:t>Conceito de AA</a:t>
            </a:r>
          </a:p>
          <a:p>
            <a:pPr algn="ctr"/>
            <a:r>
              <a:rPr lang="pt-BR" dirty="0">
                <a:solidFill>
                  <a:srgbClr val="005663"/>
                </a:solidFill>
                <a:cs typeface="Calibri"/>
              </a:rPr>
              <a:t>AA no MACC</a:t>
            </a:r>
          </a:p>
          <a:p>
            <a:pPr algn="ctr"/>
            <a:r>
              <a:rPr lang="pt-BR" dirty="0">
                <a:solidFill>
                  <a:srgbClr val="005663"/>
                </a:solidFill>
                <a:cs typeface="Calibri"/>
              </a:rPr>
              <a:t>AA e os macroprocessos</a:t>
            </a:r>
          </a:p>
        </p:txBody>
      </p:sp>
      <p:sp>
        <p:nvSpPr>
          <p:cNvPr id="24" name="Retângulo: Cantos Arredondados 21">
            <a:extLst>
              <a:ext uri="{FF2B5EF4-FFF2-40B4-BE49-F238E27FC236}">
                <a16:creationId xmlns:a16="http://schemas.microsoft.com/office/drawing/2014/main" id="{807BF4CC-E2EE-443D-A231-BB9D5040E9F1}"/>
              </a:ext>
            </a:extLst>
          </p:cNvPr>
          <p:cNvSpPr/>
          <p:nvPr/>
        </p:nvSpPr>
        <p:spPr>
          <a:xfrm>
            <a:off x="3968275" y="3223985"/>
            <a:ext cx="2331336" cy="76620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rgbClr val="005663"/>
                </a:solidFill>
                <a:cs typeface="Calibri"/>
              </a:rPr>
              <a:t>Ferramentas Gerais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6B3DAF1A-8CDF-43DB-9C34-E2B4873B3267}"/>
              </a:ext>
            </a:extLst>
          </p:cNvPr>
          <p:cNvSpPr/>
          <p:nvPr/>
        </p:nvSpPr>
        <p:spPr>
          <a:xfrm>
            <a:off x="3979462" y="5640150"/>
            <a:ext cx="2320149" cy="652130"/>
          </a:xfrm>
          <a:prstGeom prst="rect">
            <a:avLst/>
          </a:prstGeom>
          <a:solidFill>
            <a:srgbClr val="006D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cs typeface="Calibri"/>
              </a:rPr>
              <a:t>OFICINA TUTORIAL 7.1  AAE </a:t>
            </a:r>
            <a:endParaRPr lang="pt-BR" sz="1600" b="1" dirty="0"/>
          </a:p>
        </p:txBody>
      </p:sp>
      <p:sp>
        <p:nvSpPr>
          <p:cNvPr id="26" name="Retângulo: Cantos Arredondados 13">
            <a:extLst>
              <a:ext uri="{FF2B5EF4-FFF2-40B4-BE49-F238E27FC236}">
                <a16:creationId xmlns:a16="http://schemas.microsoft.com/office/drawing/2014/main" id="{D99A0433-AF07-49A9-9B9F-8D9C3707AC51}"/>
              </a:ext>
            </a:extLst>
          </p:cNvPr>
          <p:cNvSpPr/>
          <p:nvPr/>
        </p:nvSpPr>
        <p:spPr>
          <a:xfrm>
            <a:off x="883763" y="5152230"/>
            <a:ext cx="2690927" cy="11400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rgbClr val="005663"/>
                </a:solidFill>
                <a:cs typeface="Calibri"/>
              </a:rPr>
              <a:t>O AA e a Prática Clínica</a:t>
            </a:r>
          </a:p>
          <a:p>
            <a:pPr algn="ctr"/>
            <a:r>
              <a:rPr lang="pt-BR" dirty="0">
                <a:solidFill>
                  <a:srgbClr val="005663"/>
                </a:solidFill>
                <a:cs typeface="Calibri"/>
              </a:rPr>
              <a:t>Ferramentas para AA</a:t>
            </a:r>
          </a:p>
          <a:p>
            <a:pPr algn="ctr"/>
            <a:r>
              <a:rPr lang="pt-BR" dirty="0">
                <a:solidFill>
                  <a:srgbClr val="005663"/>
                </a:solidFill>
                <a:cs typeface="Calibri"/>
              </a:rPr>
              <a:t>Plano de AA</a:t>
            </a:r>
          </a:p>
        </p:txBody>
      </p:sp>
      <p:sp>
        <p:nvSpPr>
          <p:cNvPr id="27" name="Retângulo: Cantos Arredondados 14">
            <a:extLst>
              <a:ext uri="{FF2B5EF4-FFF2-40B4-BE49-F238E27FC236}">
                <a16:creationId xmlns:a16="http://schemas.microsoft.com/office/drawing/2014/main" id="{6F77B663-6705-404A-98E5-22F9BD7B19BB}"/>
              </a:ext>
            </a:extLst>
          </p:cNvPr>
          <p:cNvSpPr/>
          <p:nvPr/>
        </p:nvSpPr>
        <p:spPr>
          <a:xfrm>
            <a:off x="3996344" y="4761945"/>
            <a:ext cx="2331336" cy="76620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rgbClr val="005663"/>
                </a:solidFill>
                <a:cs typeface="Calibri"/>
              </a:rPr>
              <a:t>Ferramentas Gerais</a:t>
            </a:r>
          </a:p>
        </p:txBody>
      </p:sp>
      <p:sp>
        <p:nvSpPr>
          <p:cNvPr id="28" name="Retângulo: Cantos Arredondados 25">
            <a:extLst>
              <a:ext uri="{FF2B5EF4-FFF2-40B4-BE49-F238E27FC236}">
                <a16:creationId xmlns:a16="http://schemas.microsoft.com/office/drawing/2014/main" id="{2E7754DB-1361-41B5-813C-CE41AE5F8409}"/>
              </a:ext>
            </a:extLst>
          </p:cNvPr>
          <p:cNvSpPr/>
          <p:nvPr/>
        </p:nvSpPr>
        <p:spPr>
          <a:xfrm>
            <a:off x="6490958" y="3960862"/>
            <a:ext cx="2203409" cy="7662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rgbClr val="005663"/>
                </a:solidFill>
                <a:cs typeface="Calibri"/>
              </a:rPr>
              <a:t>Ferramentas para o AA nas linhas de cuidado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6876D40E-FEE0-4D26-9443-A196DCD3BF43}"/>
              </a:ext>
            </a:extLst>
          </p:cNvPr>
          <p:cNvSpPr/>
          <p:nvPr/>
        </p:nvSpPr>
        <p:spPr>
          <a:xfrm>
            <a:off x="6412959" y="4800010"/>
            <a:ext cx="2359405" cy="597248"/>
          </a:xfrm>
          <a:prstGeom prst="rect">
            <a:avLst/>
          </a:prstGeom>
          <a:solidFill>
            <a:srgbClr val="006D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cs typeface="Calibri"/>
              </a:rPr>
              <a:t>OFICINA TUTORIAL 7.2 INTEGRADA 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2336795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58" y="2267181"/>
            <a:ext cx="10617558" cy="4057323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pt-BR" dirty="0"/>
              <a:t>Conhecer o Autocuidado Apoiado no Modelo de Atenção às Condições Crônicas e no Modelo de Construção Social da APS.</a:t>
            </a:r>
          </a:p>
          <a:p>
            <a:pPr lvl="0" algn="just"/>
            <a:r>
              <a:rPr lang="pt-BR" dirty="0"/>
              <a:t>Identificar os programas, projetos, ações e atividades de autocuidado apoiado no âmbito da gestão estadual e municipal.</a:t>
            </a:r>
          </a:p>
          <a:p>
            <a:pPr lvl="0" algn="just"/>
            <a:r>
              <a:rPr lang="pt-BR" dirty="0"/>
              <a:t>Verificar o Plano Estadual de Educação Permanente em Saúde como estratégia para disseminação da discussão sobre Autocuidado Apoiado.</a:t>
            </a:r>
          </a:p>
          <a:p>
            <a:pPr lvl="0" algn="just"/>
            <a:r>
              <a:rPr lang="pt-BR" dirty="0"/>
              <a:t>Verificar a possibilidade de incentivo a ações de educação permanente em saúde voltados ao autocuidado apoiado.</a:t>
            </a:r>
          </a:p>
          <a:p>
            <a:pPr lvl="0" algn="just"/>
            <a:r>
              <a:rPr lang="pt-BR" dirty="0"/>
              <a:t>Apoiar na instrumentalização das equipes de saúde para utilização de ferramentas de Autocuidado Apoiado.</a:t>
            </a:r>
          </a:p>
          <a:p>
            <a:pPr lvl="0" algn="just"/>
            <a:r>
              <a:rPr lang="pt-BR" dirty="0"/>
              <a:t>Apoiar no processo de estruturação de Núcleo de Segurança do Paciente (NSP) no contexto municipal.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</a:t>
            </a:r>
            <a:r>
              <a:rPr lang="pt-BR" dirty="0" err="1">
                <a:solidFill>
                  <a:prstClr val="white"/>
                </a:solidFill>
              </a:rPr>
              <a:t>calibri</a:t>
            </a:r>
            <a:r>
              <a:rPr lang="pt-BR" dirty="0">
                <a:solidFill>
                  <a:prstClr val="white"/>
                </a:solidFill>
              </a:rPr>
              <a:t> 22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1029" name="Picture 5" descr="Capa - Qual meu Objetiv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433" y="468345"/>
            <a:ext cx="2543143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407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Autocuidado Apoiado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03D5056B-C386-4F76-9C31-B69A4A271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58" y="2267181"/>
            <a:ext cx="10617558" cy="4057323"/>
          </a:xfrm>
        </p:spPr>
        <p:txBody>
          <a:bodyPr>
            <a:normAutofit/>
          </a:bodyPr>
          <a:lstStyle/>
          <a:p>
            <a:pPr lvl="0" algn="just"/>
            <a:r>
              <a:rPr lang="pt-BR" dirty="0"/>
              <a:t>Autocuidado Apoiado pode ser definido como a prestação sistemática de serviços educacionais e de intervenções de apoio para aumentar a confiança e as habilidades das pessoas usuárias dos sistemas atenção à saúde em gerenciar seus problemas.</a:t>
            </a:r>
          </a:p>
          <a:p>
            <a:pPr lvl="0" algn="just"/>
            <a:endParaRPr lang="pt-BR" dirty="0"/>
          </a:p>
          <a:p>
            <a:pPr lvl="0" algn="just"/>
            <a:r>
              <a:rPr lang="pt-BR" dirty="0"/>
              <a:t>Ao realizar uma ação de apoio ao Autocuidado significa, deve-se apoiar uma maior autonomia e autorresponsabilidade do usuário</a:t>
            </a:r>
          </a:p>
          <a:p>
            <a:pPr lvl="0" algn="just"/>
            <a:endParaRPr lang="pt-BR" dirty="0"/>
          </a:p>
          <a:p>
            <a:pPr algn="just"/>
            <a:r>
              <a:rPr lang="pt-BR" dirty="0"/>
              <a:t>O apoio ao autocuidado é papel de cada profissional de saúde, dentro de suas específicas competências assistenciais, e é importante destacar que isso significa que devemos evitar sermos prescritivos. Devemos considerar a vontade da pessoa, a sua compreensão sobre a doença e ir dialogando com eles sobre isso.</a:t>
            </a:r>
          </a:p>
          <a:p>
            <a:pPr lvl="0"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0699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7887138-A9CB-470B-ABEB-1E604E30D5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30486" y="2966937"/>
            <a:ext cx="3161122" cy="291759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1CA5B10-6B01-4AD1-9A3E-3168A58FD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Aplicação na APS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AC91CB-FB98-486D-9BEB-FC6FC9DED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1979629"/>
            <a:ext cx="10721086" cy="1159497"/>
          </a:xfrm>
        </p:spPr>
        <p:txBody>
          <a:bodyPr>
            <a:noAutofit/>
          </a:bodyPr>
          <a:lstStyle/>
          <a:p>
            <a:pPr algn="just"/>
            <a:r>
              <a:rPr lang="pt-BR" dirty="0"/>
              <a:t> </a:t>
            </a:r>
            <a:r>
              <a:rPr lang="pt-BR" sz="2000" dirty="0"/>
              <a:t>Na APS, o cenário para operacionalização das estratégias relacionadas ao Autocuidado Apoiado se encontra nos</a:t>
            </a:r>
            <a:r>
              <a:rPr lang="pt-BR" sz="2000" b="1" dirty="0"/>
              <a:t> Macroprocessos de Autocuidado Apoiado</a:t>
            </a:r>
            <a:r>
              <a:rPr lang="pt-BR" sz="2000" dirty="0"/>
              <a:t>, uma das janelas do Modelo de Construção Social da APS. 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D646DE92-69E2-4682-B58D-7735C863BE44}"/>
              </a:ext>
            </a:extLst>
          </p:cNvPr>
          <p:cNvSpPr txBox="1">
            <a:spLocks/>
          </p:cNvSpPr>
          <p:nvPr/>
        </p:nvSpPr>
        <p:spPr>
          <a:xfrm>
            <a:off x="439143" y="2966937"/>
            <a:ext cx="7891344" cy="3715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3"/>
              </a:buBlip>
              <a:defRPr sz="2200" kern="1200" baseline="0">
                <a:solidFill>
                  <a:srgbClr val="006D7C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2000" kern="1200" baseline="0">
                <a:solidFill>
                  <a:srgbClr val="006D7C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1800" kern="1200" baseline="0">
                <a:solidFill>
                  <a:srgbClr val="006D7C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1600" kern="1200" baseline="0">
                <a:solidFill>
                  <a:srgbClr val="006D7C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3"/>
              </a:buBlip>
              <a:defRPr sz="1400" kern="1200" baseline="0">
                <a:solidFill>
                  <a:srgbClr val="006D7C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/>
              <a:t> </a:t>
            </a:r>
            <a:r>
              <a:rPr lang="pt-BR" sz="2000" dirty="0"/>
              <a:t>Esses macroprocessos objetivam preparar e empoderar o usuário para que autogerencie sua saúde e a atenção à saúde prestada. Esse gerenciamento se dá por meio de:</a:t>
            </a:r>
          </a:p>
          <a:p>
            <a:pPr marL="540000" lvl="0" algn="just"/>
            <a:r>
              <a:rPr lang="pt-BR" sz="2000" dirty="0"/>
              <a:t>Ênfase no papel central das pessoas usuárias no gerenciamento de sua própria saúde; </a:t>
            </a:r>
          </a:p>
          <a:p>
            <a:pPr marL="540000" lvl="0" algn="just"/>
            <a:r>
              <a:rPr lang="pt-BR" sz="2000" dirty="0"/>
              <a:t>Uso de estratégias de apoio para o autocuidado que incluam a avaliação do estado de saúde, a fixação de metas a serem alcançadas, a elaboração dos planos de cuidado, as tecnologias de solução de problemas e o monitoramento; </a:t>
            </a:r>
          </a:p>
          <a:p>
            <a:pPr marL="540000" lvl="0" algn="just"/>
            <a:r>
              <a:rPr lang="pt-BR" sz="2000" dirty="0"/>
              <a:t>Organização dos recursos das organizações de saúde e da comunidade para prover apoio ao autocuidado das pessoas usuárias.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5643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CA5B10-6B01-4AD1-9A3E-3168A58FD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Aplicação na AAE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AC91CB-FB98-486D-9BEB-FC6FC9DED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02272"/>
            <a:ext cx="10639199" cy="1440323"/>
          </a:xfrm>
        </p:spPr>
        <p:txBody>
          <a:bodyPr>
            <a:noAutofit/>
          </a:bodyPr>
          <a:lstStyle/>
          <a:p>
            <a:pPr algn="just"/>
            <a:r>
              <a:rPr lang="pt-BR" sz="2100" dirty="0"/>
              <a:t> </a:t>
            </a:r>
            <a:r>
              <a:rPr lang="pt-BR" sz="2000" dirty="0"/>
              <a:t>Na AAE, o Autocuidado Apoiado apresenta relação com os seus macroprocessos, destacando a sua dinâmica com o </a:t>
            </a:r>
            <a:r>
              <a:rPr lang="pt-BR" sz="2000" b="1" dirty="0"/>
              <a:t>Macroprocesso Supervisional</a:t>
            </a:r>
            <a:r>
              <a:rPr lang="pt-BR" sz="2000" dirty="0"/>
              <a:t>, na perspectiva do suporte à equipe de APS na discussão e implementação de tecnologias de Autocuidado Apoiado que deve ser uma ação da equipe do ambulatório especializado. 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1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7A916F45-58B0-45E5-AF2C-4F6CBB582449}"/>
              </a:ext>
            </a:extLst>
          </p:cNvPr>
          <p:cNvSpPr/>
          <p:nvPr/>
        </p:nvSpPr>
        <p:spPr>
          <a:xfrm>
            <a:off x="8326876" y="3842595"/>
            <a:ext cx="2500009" cy="1823936"/>
          </a:xfrm>
          <a:prstGeom prst="ellipse">
            <a:avLst/>
          </a:prstGeom>
          <a:solidFill>
            <a:srgbClr val="006D7C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b="1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reflection blurRad="6350" stA="53000" endA="300" endPos="35500" dir="5400000" sy="-90000" algn="bl"/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SUPERVISIONAL</a:t>
            </a:r>
            <a:endParaRPr lang="pt-BR" sz="3200" dirty="0">
              <a:solidFill>
                <a:schemeClr val="bg1">
                  <a:lumMod val="9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023226E1-B1C0-4F43-A8BC-E94B3FFC6AD3}"/>
              </a:ext>
            </a:extLst>
          </p:cNvPr>
          <p:cNvSpPr txBox="1">
            <a:spLocks/>
          </p:cNvSpPr>
          <p:nvPr/>
        </p:nvSpPr>
        <p:spPr>
          <a:xfrm>
            <a:off x="395998" y="4226208"/>
            <a:ext cx="7504716" cy="1440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  <a:defRPr sz="2200" kern="1200" baseline="0">
                <a:solidFill>
                  <a:srgbClr val="006D7C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2000" kern="1200" baseline="0">
                <a:solidFill>
                  <a:srgbClr val="006D7C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800" kern="1200" baseline="0">
                <a:solidFill>
                  <a:srgbClr val="006D7C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600" kern="1200" baseline="0">
                <a:solidFill>
                  <a:srgbClr val="006D7C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400" kern="1200" baseline="0">
                <a:solidFill>
                  <a:srgbClr val="006D7C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/>
              <a:t>Um exemplo de estratégia para essa supervisão é a construção do Plano de Autocuidado Apoiado, que tem como base o Plano de Cuidado, desenvolvido pela APS e pela AAE com os usuários de alto e muito alto risco.</a:t>
            </a:r>
          </a:p>
          <a:p>
            <a:pPr algn="just"/>
            <a:endParaRPr lang="pt-BR" sz="2000" dirty="0"/>
          </a:p>
          <a:p>
            <a:pPr algn="just"/>
            <a:endParaRPr lang="pt-BR" sz="2100" dirty="0"/>
          </a:p>
        </p:txBody>
      </p:sp>
    </p:spTree>
    <p:extLst>
      <p:ext uri="{BB962C8B-B14F-4D97-AF65-F5344CB8AC3E}">
        <p14:creationId xmlns:p14="http://schemas.microsoft.com/office/powerpoint/2010/main" val="3477061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515" y="622147"/>
            <a:ext cx="10052222" cy="1325563"/>
          </a:xfrm>
        </p:spPr>
        <p:txBody>
          <a:bodyPr/>
          <a:lstStyle/>
          <a:p>
            <a:r>
              <a:rPr lang="pt-BR" dirty="0"/>
              <a:t>Onde queremos chegar</a:t>
            </a:r>
          </a:p>
        </p:txBody>
      </p:sp>
      <p:pic>
        <p:nvPicPr>
          <p:cNvPr id="10" name="Gráfico 11" descr="Alvo com preenchimento sólido">
            <a:extLst>
              <a:ext uri="{FF2B5EF4-FFF2-40B4-BE49-F238E27FC236}">
                <a16:creationId xmlns:a16="http://schemas.microsoft.com/office/drawing/2014/main" id="{A651A727-1C6D-4390-B65E-41FE93F4F5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07473" y="2875119"/>
            <a:ext cx="775063" cy="775063"/>
          </a:xfrm>
          <a:prstGeom prst="rect">
            <a:avLst/>
          </a:prstGeom>
        </p:spPr>
      </p:pic>
      <p:pic>
        <p:nvPicPr>
          <p:cNvPr id="11" name="Gráfico 12" descr="Mapa com alfinete com preenchimento sólido">
            <a:extLst>
              <a:ext uri="{FF2B5EF4-FFF2-40B4-BE49-F238E27FC236}">
                <a16:creationId xmlns:a16="http://schemas.microsoft.com/office/drawing/2014/main" id="{2FC7F9D7-B798-44A2-8D65-46FF1BA9CE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0611" y="2735782"/>
            <a:ext cx="914400" cy="914400"/>
          </a:xfrm>
          <a:prstGeom prst="rect">
            <a:avLst/>
          </a:prstGeom>
        </p:spPr>
      </p:pic>
      <p:sp>
        <p:nvSpPr>
          <p:cNvPr id="12" name="TextBox 38">
            <a:extLst>
              <a:ext uri="{FF2B5EF4-FFF2-40B4-BE49-F238E27FC236}">
                <a16:creationId xmlns:a16="http://schemas.microsoft.com/office/drawing/2014/main" id="{F46C6704-DD77-4A1F-AF0B-7D4A31F58FF0}"/>
              </a:ext>
            </a:extLst>
          </p:cNvPr>
          <p:cNvSpPr txBox="1"/>
          <p:nvPr/>
        </p:nvSpPr>
        <p:spPr>
          <a:xfrm>
            <a:off x="926048" y="3043276"/>
            <a:ext cx="3211554" cy="400110"/>
          </a:xfrm>
          <a:prstGeom prst="rect">
            <a:avLst/>
          </a:prstGeom>
          <a:noFill/>
          <a:ln w="6350">
            <a:solidFill>
              <a:srgbClr val="006D7C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6D7C"/>
                </a:solidFill>
                <a:latin typeface="Poppins" pitchFamily="2" charset="77"/>
                <a:cs typeface="Poppins" pitchFamily="2" charset="77"/>
              </a:rPr>
              <a:t>ONDE ESTAMOS?</a:t>
            </a:r>
          </a:p>
        </p:txBody>
      </p:sp>
      <p:sp>
        <p:nvSpPr>
          <p:cNvPr id="13" name="TextBox 38">
            <a:extLst>
              <a:ext uri="{FF2B5EF4-FFF2-40B4-BE49-F238E27FC236}">
                <a16:creationId xmlns:a16="http://schemas.microsoft.com/office/drawing/2014/main" id="{24B7D0EA-C2C2-435D-84F2-FB4A97EF74DD}"/>
              </a:ext>
            </a:extLst>
          </p:cNvPr>
          <p:cNvSpPr txBox="1"/>
          <p:nvPr/>
        </p:nvSpPr>
        <p:spPr>
          <a:xfrm>
            <a:off x="945506" y="4606826"/>
            <a:ext cx="2826251" cy="1323439"/>
          </a:xfrm>
          <a:prstGeom prst="rect">
            <a:avLst/>
          </a:prstGeom>
          <a:noFill/>
          <a:ln w="6350">
            <a:solidFill>
              <a:srgbClr val="006D7C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6D7C"/>
                </a:solidFill>
                <a:latin typeface="Poppins" pitchFamily="2" charset="77"/>
                <a:cs typeface="Poppins" pitchFamily="2" charset="77"/>
              </a:rPr>
              <a:t>ETAPA 7: AUTOCUIDADO APOIADO NA APS E NA AAE </a:t>
            </a:r>
          </a:p>
        </p:txBody>
      </p:sp>
      <p:sp>
        <p:nvSpPr>
          <p:cNvPr id="15" name="TextBox 47">
            <a:extLst>
              <a:ext uri="{FF2B5EF4-FFF2-40B4-BE49-F238E27FC236}">
                <a16:creationId xmlns:a16="http://schemas.microsoft.com/office/drawing/2014/main" id="{FF8BE631-F2A2-4A91-A960-AE6AFD6A4BA0}"/>
              </a:ext>
            </a:extLst>
          </p:cNvPr>
          <p:cNvSpPr txBox="1"/>
          <p:nvPr/>
        </p:nvSpPr>
        <p:spPr>
          <a:xfrm>
            <a:off x="9084229" y="5317523"/>
            <a:ext cx="2857747" cy="954107"/>
          </a:xfrm>
          <a:prstGeom prst="rect">
            <a:avLst/>
          </a:prstGeom>
          <a:solidFill>
            <a:srgbClr val="006F7B"/>
          </a:solidFill>
          <a:ln>
            <a:solidFill>
              <a:srgbClr val="006D7C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just">
              <a:defRPr/>
            </a:pPr>
            <a:r>
              <a:rPr lang="en-US" sz="1400" b="1" dirty="0">
                <a:solidFill>
                  <a:prstClr val="white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INSTRUMENTALIZAR AS EQUIPES DE SAÚDE PARA A PRÁTICA DO AUTOCUIDADO APOIADO </a:t>
            </a:r>
          </a:p>
        </p:txBody>
      </p:sp>
      <p:sp>
        <p:nvSpPr>
          <p:cNvPr id="16" name="TextBox 38">
            <a:extLst>
              <a:ext uri="{FF2B5EF4-FFF2-40B4-BE49-F238E27FC236}">
                <a16:creationId xmlns:a16="http://schemas.microsoft.com/office/drawing/2014/main" id="{CA4D56C0-0F19-4BE4-9521-FED3C22ECB61}"/>
              </a:ext>
            </a:extLst>
          </p:cNvPr>
          <p:cNvSpPr txBox="1"/>
          <p:nvPr/>
        </p:nvSpPr>
        <p:spPr>
          <a:xfrm>
            <a:off x="5706820" y="3062596"/>
            <a:ext cx="5119471" cy="400110"/>
          </a:xfrm>
          <a:prstGeom prst="rect">
            <a:avLst/>
          </a:prstGeom>
          <a:noFill/>
          <a:ln w="6350">
            <a:solidFill>
              <a:srgbClr val="006D7C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6D7C"/>
                </a:solidFill>
                <a:latin typeface="Poppins" pitchFamily="2" charset="77"/>
                <a:cs typeface="Poppins" pitchFamily="2" charset="77"/>
              </a:rPr>
              <a:t>ONDE QUEREMOS CHEGAR? </a:t>
            </a:r>
          </a:p>
        </p:txBody>
      </p:sp>
      <p:sp>
        <p:nvSpPr>
          <p:cNvPr id="17" name="Seta: para Baixo 7">
            <a:extLst>
              <a:ext uri="{FF2B5EF4-FFF2-40B4-BE49-F238E27FC236}">
                <a16:creationId xmlns:a16="http://schemas.microsoft.com/office/drawing/2014/main" id="{1DA37C58-8183-4A93-B5EB-2D1115B5181E}"/>
              </a:ext>
            </a:extLst>
          </p:cNvPr>
          <p:cNvSpPr/>
          <p:nvPr/>
        </p:nvSpPr>
        <p:spPr>
          <a:xfrm>
            <a:off x="2139268" y="3682885"/>
            <a:ext cx="456976" cy="594253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006F7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0" name="TextBox 47">
            <a:extLst>
              <a:ext uri="{FF2B5EF4-FFF2-40B4-BE49-F238E27FC236}">
                <a16:creationId xmlns:a16="http://schemas.microsoft.com/office/drawing/2014/main" id="{752840BB-CEFA-4056-9BB9-C934C0C459C4}"/>
              </a:ext>
            </a:extLst>
          </p:cNvPr>
          <p:cNvSpPr txBox="1"/>
          <p:nvPr/>
        </p:nvSpPr>
        <p:spPr>
          <a:xfrm>
            <a:off x="4635371" y="4800840"/>
            <a:ext cx="2467861" cy="738664"/>
          </a:xfrm>
          <a:prstGeom prst="rect">
            <a:avLst/>
          </a:prstGeom>
          <a:solidFill>
            <a:srgbClr val="006F7B"/>
          </a:solidFill>
          <a:ln>
            <a:solidFill>
              <a:srgbClr val="006D7C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just">
              <a:defRPr/>
            </a:pPr>
            <a:r>
              <a:rPr lang="en-US" sz="1400" b="1" dirty="0">
                <a:solidFill>
                  <a:prstClr val="white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DIAGNÓSTICO DAS AÇÕES E FERRAMENTAS PARA O AUTOCUIDADO APOIADO </a:t>
            </a:r>
          </a:p>
        </p:txBody>
      </p:sp>
      <p:sp>
        <p:nvSpPr>
          <p:cNvPr id="21" name="Seta: para Baixo 7">
            <a:extLst>
              <a:ext uri="{FF2B5EF4-FFF2-40B4-BE49-F238E27FC236}">
                <a16:creationId xmlns:a16="http://schemas.microsoft.com/office/drawing/2014/main" id="{1DA37C58-8183-4A93-B5EB-2D1115B5181E}"/>
              </a:ext>
            </a:extLst>
          </p:cNvPr>
          <p:cNvSpPr/>
          <p:nvPr/>
        </p:nvSpPr>
        <p:spPr>
          <a:xfrm rot="16200000">
            <a:off x="3975076" y="4873046"/>
            <a:ext cx="456976" cy="594253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006F7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2" name="Seta: para Baixo 7">
            <a:extLst>
              <a:ext uri="{FF2B5EF4-FFF2-40B4-BE49-F238E27FC236}">
                <a16:creationId xmlns:a16="http://schemas.microsoft.com/office/drawing/2014/main" id="{1DA37C58-8183-4A93-B5EB-2D1115B5181E}"/>
              </a:ext>
            </a:extLst>
          </p:cNvPr>
          <p:cNvSpPr/>
          <p:nvPr/>
        </p:nvSpPr>
        <p:spPr>
          <a:xfrm rot="10800000">
            <a:off x="8038069" y="3669201"/>
            <a:ext cx="456976" cy="594253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006F7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4" name="TextBox 38">
            <a:extLst>
              <a:ext uri="{FF2B5EF4-FFF2-40B4-BE49-F238E27FC236}">
                <a16:creationId xmlns:a16="http://schemas.microsoft.com/office/drawing/2014/main" id="{24B7D0EA-C2C2-435D-84F2-FB4A97EF74DD}"/>
              </a:ext>
            </a:extLst>
          </p:cNvPr>
          <p:cNvSpPr txBox="1"/>
          <p:nvPr/>
        </p:nvSpPr>
        <p:spPr>
          <a:xfrm>
            <a:off x="5932447" y="1625025"/>
            <a:ext cx="4362374" cy="646331"/>
          </a:xfrm>
          <a:prstGeom prst="rect">
            <a:avLst/>
          </a:prstGeom>
          <a:noFill/>
          <a:ln w="6350">
            <a:solidFill>
              <a:srgbClr val="006D7C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6D7C"/>
                </a:solidFill>
                <a:latin typeface="Poppins" pitchFamily="2" charset="77"/>
                <a:cs typeface="Poppins" pitchFamily="2" charset="77"/>
              </a:rPr>
              <a:t>ESTABILIZAÇÃO CLÍNICA DO USUÁRIO COM CONDIÇÃO CRÔNICA</a:t>
            </a:r>
          </a:p>
        </p:txBody>
      </p:sp>
      <p:sp>
        <p:nvSpPr>
          <p:cNvPr id="25" name="Seta: para Baixo 7">
            <a:extLst>
              <a:ext uri="{FF2B5EF4-FFF2-40B4-BE49-F238E27FC236}">
                <a16:creationId xmlns:a16="http://schemas.microsoft.com/office/drawing/2014/main" id="{1DA37C58-8183-4A93-B5EB-2D1115B5181E}"/>
              </a:ext>
            </a:extLst>
          </p:cNvPr>
          <p:cNvSpPr/>
          <p:nvPr/>
        </p:nvSpPr>
        <p:spPr>
          <a:xfrm rot="10800000">
            <a:off x="8007582" y="2374604"/>
            <a:ext cx="456976" cy="594253"/>
          </a:xfrm>
          <a:prstGeom prst="downArrow">
            <a:avLst>
              <a:gd name="adj1" fmla="val 36667"/>
              <a:gd name="adj2" fmla="val 50000"/>
            </a:avLst>
          </a:prstGeom>
          <a:solidFill>
            <a:srgbClr val="006F7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18" name="Gráfico 15" descr="Poste de sinalização estrutura de tópicos">
            <a:extLst>
              <a:ext uri="{FF2B5EF4-FFF2-40B4-BE49-F238E27FC236}">
                <a16:creationId xmlns:a16="http://schemas.microsoft.com/office/drawing/2014/main" id="{8578D8A2-60A6-4386-87B5-92F968C83D1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82460" y="4469949"/>
            <a:ext cx="2462349" cy="2462349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6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prstClr val="white"/>
                </a:solidFill>
              </a:rPr>
              <a:t>ORIENTAÇÕES:</a:t>
            </a: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Corpo do texto: calibri 22 –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prstClr val="white"/>
                </a:solidFill>
              </a:rPr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910806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Ea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1809</TotalTime>
  <Words>866</Words>
  <Application>Microsoft Office PowerPoint</Application>
  <PresentationFormat>Widescreen</PresentationFormat>
  <Paragraphs>115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7</vt:i4>
      </vt:variant>
      <vt:variant>
        <vt:lpstr>Títulos de slides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Poppins</vt:lpstr>
      <vt:lpstr>Capa Início</vt:lpstr>
      <vt:lpstr>Capa EaD</vt:lpstr>
      <vt:lpstr>Capa Seção</vt:lpstr>
      <vt:lpstr>Conteúdo 1</vt:lpstr>
      <vt:lpstr>Conteúdo 2</vt:lpstr>
      <vt:lpstr>Conteúdo 3</vt:lpstr>
      <vt:lpstr>Capa Final</vt:lpstr>
      <vt:lpstr>Apresentação do PowerPoint</vt:lpstr>
      <vt:lpstr>Material de Apoio - Parte I </vt:lpstr>
      <vt:lpstr>Apresentação da Etapa 7</vt:lpstr>
      <vt:lpstr>Desenho da Etapa</vt:lpstr>
      <vt:lpstr>Objetivos </vt:lpstr>
      <vt:lpstr>O Autocuidado Apoiado </vt:lpstr>
      <vt:lpstr>Aplicação na APS</vt:lpstr>
      <vt:lpstr>Aplicação na AAE </vt:lpstr>
      <vt:lpstr>Onde queremos chegar</vt:lpstr>
      <vt:lpstr>Cronograma e Operacionalização da Etapa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Francisco Timbó de Paiva Neto</cp:lastModifiedBy>
  <cp:revision>117</cp:revision>
  <dcterms:created xsi:type="dcterms:W3CDTF">2021-05-10T00:56:02Z</dcterms:created>
  <dcterms:modified xsi:type="dcterms:W3CDTF">2022-05-27T18:18:25Z</dcterms:modified>
</cp:coreProperties>
</file>