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4"/>
  </p:notesMasterIdLst>
  <p:handoutMasterIdLst>
    <p:handoutMasterId r:id="rId35"/>
  </p:handoutMasterIdLst>
  <p:sldIdLst>
    <p:sldId id="270" r:id="rId8"/>
    <p:sldId id="271" r:id="rId9"/>
    <p:sldId id="265" r:id="rId10"/>
    <p:sldId id="269" r:id="rId11"/>
    <p:sldId id="278" r:id="rId12"/>
    <p:sldId id="279" r:id="rId13"/>
    <p:sldId id="280" r:id="rId14"/>
    <p:sldId id="273" r:id="rId15"/>
    <p:sldId id="274" r:id="rId16"/>
    <p:sldId id="276" r:id="rId17"/>
    <p:sldId id="281" r:id="rId18"/>
    <p:sldId id="282" r:id="rId19"/>
    <p:sldId id="283" r:id="rId20"/>
    <p:sldId id="284" r:id="rId21"/>
    <p:sldId id="285" r:id="rId22"/>
    <p:sldId id="286" r:id="rId23"/>
    <p:sldId id="272" r:id="rId24"/>
    <p:sldId id="275" r:id="rId25"/>
    <p:sldId id="277" r:id="rId26"/>
    <p:sldId id="287" r:id="rId27"/>
    <p:sldId id="288" r:id="rId28"/>
    <p:sldId id="289" r:id="rId29"/>
    <p:sldId id="290" r:id="rId30"/>
    <p:sldId id="291" r:id="rId31"/>
    <p:sldId id="292" r:id="rId32"/>
    <p:sldId id="26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C"/>
    <a:srgbClr val="008387"/>
    <a:srgbClr val="006F7B"/>
    <a:srgbClr val="006573"/>
    <a:srgbClr val="005663"/>
    <a:srgbClr val="2DB8C5"/>
    <a:srgbClr val="006D7D"/>
    <a:srgbClr val="007B8D"/>
    <a:srgbClr val="004E5A"/>
    <a:srgbClr val="01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175EA-CF11-48D0-B5FB-7F00E26CBC8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0D7E6F9C-6357-4894-9402-990FE5EBF854}">
      <dgm:prSet phldrT="[Texto]"/>
      <dgm:spPr/>
      <dgm:t>
        <a:bodyPr/>
        <a:lstStyle/>
        <a:p>
          <a:r>
            <a:rPr lang="pt-BR" dirty="0"/>
            <a:t>Ação relacionada ao Autocuidado Apoiado</a:t>
          </a:r>
        </a:p>
      </dgm:t>
    </dgm:pt>
    <dgm:pt modelId="{ACE04C2D-2A35-4C00-BFAD-A7EF7091D395}" type="parTrans" cxnId="{6A33C025-0086-43AC-9998-CD6A30FCF317}">
      <dgm:prSet/>
      <dgm:spPr/>
      <dgm:t>
        <a:bodyPr/>
        <a:lstStyle/>
        <a:p>
          <a:endParaRPr lang="pt-BR"/>
        </a:p>
      </dgm:t>
    </dgm:pt>
    <dgm:pt modelId="{E7E7BA49-B430-4EAA-BEA3-F4AAF6377F3D}" type="sibTrans" cxnId="{6A33C025-0086-43AC-9998-CD6A30FCF317}">
      <dgm:prSet/>
      <dgm:spPr/>
      <dgm:t>
        <a:bodyPr/>
        <a:lstStyle/>
        <a:p>
          <a:endParaRPr lang="pt-BR"/>
        </a:p>
      </dgm:t>
    </dgm:pt>
    <dgm:pt modelId="{483D6F77-19F3-405F-9D8A-B632C3AA0437}">
      <dgm:prSet phldrT="[Texto]"/>
      <dgm:spPr/>
      <dgm:t>
        <a:bodyPr/>
        <a:lstStyle/>
        <a:p>
          <a:r>
            <a:rPr lang="pt-BR" dirty="0"/>
            <a:t>Prevenção Primária</a:t>
          </a:r>
        </a:p>
      </dgm:t>
    </dgm:pt>
    <dgm:pt modelId="{6D825996-D1AA-489A-9BA5-1E212679CF7E}" type="parTrans" cxnId="{2B82DC6C-C140-4374-B28C-3DDCE8D9C5CF}">
      <dgm:prSet/>
      <dgm:spPr/>
      <dgm:t>
        <a:bodyPr/>
        <a:lstStyle/>
        <a:p>
          <a:endParaRPr lang="pt-BR"/>
        </a:p>
      </dgm:t>
    </dgm:pt>
    <dgm:pt modelId="{8A457FF0-F23D-4589-9D5F-36B78E225E38}" type="sibTrans" cxnId="{2B82DC6C-C140-4374-B28C-3DDCE8D9C5CF}">
      <dgm:prSet/>
      <dgm:spPr/>
      <dgm:t>
        <a:bodyPr/>
        <a:lstStyle/>
        <a:p>
          <a:endParaRPr lang="pt-BR"/>
        </a:p>
      </dgm:t>
    </dgm:pt>
    <dgm:pt modelId="{E8588A8F-F537-4687-978F-C2AC5E0E265F}">
      <dgm:prSet phldrT="[Texto]"/>
      <dgm:spPr/>
      <dgm:t>
        <a:bodyPr/>
        <a:lstStyle/>
        <a:p>
          <a:r>
            <a:rPr lang="pt-BR" dirty="0"/>
            <a:t>Prevenção Secundária</a:t>
          </a:r>
        </a:p>
      </dgm:t>
    </dgm:pt>
    <dgm:pt modelId="{2D36F2C6-C6DD-485E-B4B4-CEC668CF7471}" type="parTrans" cxnId="{10DB4C73-C4B2-4781-B0F7-A15B74271816}">
      <dgm:prSet/>
      <dgm:spPr/>
      <dgm:t>
        <a:bodyPr/>
        <a:lstStyle/>
        <a:p>
          <a:endParaRPr lang="pt-BR"/>
        </a:p>
      </dgm:t>
    </dgm:pt>
    <dgm:pt modelId="{68DA39D0-F820-43C7-B25D-4EF2C7298082}" type="sibTrans" cxnId="{10DB4C73-C4B2-4781-B0F7-A15B74271816}">
      <dgm:prSet/>
      <dgm:spPr/>
      <dgm:t>
        <a:bodyPr/>
        <a:lstStyle/>
        <a:p>
          <a:endParaRPr lang="pt-BR"/>
        </a:p>
      </dgm:t>
    </dgm:pt>
    <dgm:pt modelId="{82551098-2E7D-4BFA-A371-02CA74C5AFEB}">
      <dgm:prSet phldrT="[Texto]"/>
      <dgm:spPr/>
      <dgm:t>
        <a:bodyPr/>
        <a:lstStyle/>
        <a:p>
          <a:r>
            <a:rPr lang="pt-BR" dirty="0"/>
            <a:t>Prevenção Terciária</a:t>
          </a:r>
        </a:p>
      </dgm:t>
    </dgm:pt>
    <dgm:pt modelId="{921D8778-3703-45EE-B5CD-0C39D2E69DE8}" type="parTrans" cxnId="{8B9E80D2-A8F7-432E-ABE8-8821ACDDE1EE}">
      <dgm:prSet/>
      <dgm:spPr/>
      <dgm:t>
        <a:bodyPr/>
        <a:lstStyle/>
        <a:p>
          <a:endParaRPr lang="pt-BR"/>
        </a:p>
      </dgm:t>
    </dgm:pt>
    <dgm:pt modelId="{53FA89A5-B3A5-444F-A2C9-DC630F05642E}" type="sibTrans" cxnId="{8B9E80D2-A8F7-432E-ABE8-8821ACDDE1EE}">
      <dgm:prSet/>
      <dgm:spPr/>
      <dgm:t>
        <a:bodyPr/>
        <a:lstStyle/>
        <a:p>
          <a:endParaRPr lang="pt-BR"/>
        </a:p>
      </dgm:t>
    </dgm:pt>
    <dgm:pt modelId="{A4219F4A-247C-4E78-A762-92150F138AD0}">
      <dgm:prSet phldrT="[Texto]"/>
      <dgm:spPr/>
      <dgm:t>
        <a:bodyPr/>
        <a:lstStyle/>
        <a:p>
          <a:r>
            <a:rPr lang="pt-BR" dirty="0"/>
            <a:t>Prevenção Quaternária</a:t>
          </a:r>
        </a:p>
      </dgm:t>
    </dgm:pt>
    <dgm:pt modelId="{FAC05532-76B2-41B8-8BF7-5BCE1B5103B7}" type="parTrans" cxnId="{2AAF5FE7-A923-4B72-BEBD-322FA3C65B03}">
      <dgm:prSet/>
      <dgm:spPr/>
      <dgm:t>
        <a:bodyPr/>
        <a:lstStyle/>
        <a:p>
          <a:endParaRPr lang="pt-BR"/>
        </a:p>
      </dgm:t>
    </dgm:pt>
    <dgm:pt modelId="{9117A280-D531-420E-BC34-01AE7EDED8F3}" type="sibTrans" cxnId="{2AAF5FE7-A923-4B72-BEBD-322FA3C65B03}">
      <dgm:prSet/>
      <dgm:spPr/>
      <dgm:t>
        <a:bodyPr/>
        <a:lstStyle/>
        <a:p>
          <a:endParaRPr lang="pt-BR"/>
        </a:p>
      </dgm:t>
    </dgm:pt>
    <dgm:pt modelId="{F5F01506-7575-413C-A845-F2F5E9F55441}" type="pres">
      <dgm:prSet presAssocID="{004175EA-CF11-48D0-B5FB-7F00E26CBC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99B81-4C23-46EA-821B-F1D26D44B574}" type="pres">
      <dgm:prSet presAssocID="{0D7E6F9C-6357-4894-9402-990FE5EBF854}" presName="root1" presStyleCnt="0"/>
      <dgm:spPr/>
    </dgm:pt>
    <dgm:pt modelId="{B43EF61B-C66A-4DA7-977B-C4C8CFE1AB45}" type="pres">
      <dgm:prSet presAssocID="{0D7E6F9C-6357-4894-9402-990FE5EBF854}" presName="LevelOneTextNode" presStyleLbl="node0" presStyleIdx="0" presStyleCnt="1">
        <dgm:presLayoutVars>
          <dgm:chPref val="3"/>
        </dgm:presLayoutVars>
      </dgm:prSet>
      <dgm:spPr/>
    </dgm:pt>
    <dgm:pt modelId="{FCB476BE-50B5-4864-BECE-CC9A2776F224}" type="pres">
      <dgm:prSet presAssocID="{0D7E6F9C-6357-4894-9402-990FE5EBF854}" presName="level2hierChild" presStyleCnt="0"/>
      <dgm:spPr/>
    </dgm:pt>
    <dgm:pt modelId="{D33AF03C-12A1-488D-AE0A-7F09F46E9E50}" type="pres">
      <dgm:prSet presAssocID="{6D825996-D1AA-489A-9BA5-1E212679CF7E}" presName="conn2-1" presStyleLbl="parChTrans1D2" presStyleIdx="0" presStyleCnt="4"/>
      <dgm:spPr/>
    </dgm:pt>
    <dgm:pt modelId="{399541D0-B435-40BA-A030-1869DF31F8ED}" type="pres">
      <dgm:prSet presAssocID="{6D825996-D1AA-489A-9BA5-1E212679CF7E}" presName="connTx" presStyleLbl="parChTrans1D2" presStyleIdx="0" presStyleCnt="4"/>
      <dgm:spPr/>
    </dgm:pt>
    <dgm:pt modelId="{A7FEFA1E-AF1B-4016-8718-99899656AEFA}" type="pres">
      <dgm:prSet presAssocID="{483D6F77-19F3-405F-9D8A-B632C3AA0437}" presName="root2" presStyleCnt="0"/>
      <dgm:spPr/>
    </dgm:pt>
    <dgm:pt modelId="{3ABE7D43-D4AB-4C04-8D23-11B3D48DEDD7}" type="pres">
      <dgm:prSet presAssocID="{483D6F77-19F3-405F-9D8A-B632C3AA0437}" presName="LevelTwoTextNode" presStyleLbl="node2" presStyleIdx="0" presStyleCnt="4" custScaleX="183106">
        <dgm:presLayoutVars>
          <dgm:chPref val="3"/>
        </dgm:presLayoutVars>
      </dgm:prSet>
      <dgm:spPr/>
    </dgm:pt>
    <dgm:pt modelId="{6012C0FB-4536-466C-A17D-B900405D45FC}" type="pres">
      <dgm:prSet presAssocID="{483D6F77-19F3-405F-9D8A-B632C3AA0437}" presName="level3hierChild" presStyleCnt="0"/>
      <dgm:spPr/>
    </dgm:pt>
    <dgm:pt modelId="{E89D7CB6-8CE5-4C3E-9F36-81AF8EE4B18F}" type="pres">
      <dgm:prSet presAssocID="{2D36F2C6-C6DD-485E-B4B4-CEC668CF7471}" presName="conn2-1" presStyleLbl="parChTrans1D2" presStyleIdx="1" presStyleCnt="4"/>
      <dgm:spPr/>
    </dgm:pt>
    <dgm:pt modelId="{B0217878-C216-420A-ADA7-A0EFFD0C2797}" type="pres">
      <dgm:prSet presAssocID="{2D36F2C6-C6DD-485E-B4B4-CEC668CF7471}" presName="connTx" presStyleLbl="parChTrans1D2" presStyleIdx="1" presStyleCnt="4"/>
      <dgm:spPr/>
    </dgm:pt>
    <dgm:pt modelId="{7E5BF618-947F-4DE3-AD9A-C7E106687E79}" type="pres">
      <dgm:prSet presAssocID="{E8588A8F-F537-4687-978F-C2AC5E0E265F}" presName="root2" presStyleCnt="0"/>
      <dgm:spPr/>
    </dgm:pt>
    <dgm:pt modelId="{94A54580-A54A-4486-BE07-70F46B02EB7F}" type="pres">
      <dgm:prSet presAssocID="{E8588A8F-F537-4687-978F-C2AC5E0E265F}" presName="LevelTwoTextNode" presStyleLbl="node2" presStyleIdx="1" presStyleCnt="4" custScaleX="184224">
        <dgm:presLayoutVars>
          <dgm:chPref val="3"/>
        </dgm:presLayoutVars>
      </dgm:prSet>
      <dgm:spPr/>
    </dgm:pt>
    <dgm:pt modelId="{CC30859E-F239-448C-BBAA-F25BB56C007A}" type="pres">
      <dgm:prSet presAssocID="{E8588A8F-F537-4687-978F-C2AC5E0E265F}" presName="level3hierChild" presStyleCnt="0"/>
      <dgm:spPr/>
    </dgm:pt>
    <dgm:pt modelId="{254F7667-7A4A-4B71-A6F9-EACFEC657537}" type="pres">
      <dgm:prSet presAssocID="{921D8778-3703-45EE-B5CD-0C39D2E69DE8}" presName="conn2-1" presStyleLbl="parChTrans1D2" presStyleIdx="2" presStyleCnt="4"/>
      <dgm:spPr/>
    </dgm:pt>
    <dgm:pt modelId="{B897194E-AEA6-46AC-976D-2E844527EEF4}" type="pres">
      <dgm:prSet presAssocID="{921D8778-3703-45EE-B5CD-0C39D2E69DE8}" presName="connTx" presStyleLbl="parChTrans1D2" presStyleIdx="2" presStyleCnt="4"/>
      <dgm:spPr/>
    </dgm:pt>
    <dgm:pt modelId="{682185E4-4239-4751-8142-31C6FB78B09C}" type="pres">
      <dgm:prSet presAssocID="{82551098-2E7D-4BFA-A371-02CA74C5AFEB}" presName="root2" presStyleCnt="0"/>
      <dgm:spPr/>
    </dgm:pt>
    <dgm:pt modelId="{09CCDD39-EE44-4A2E-9466-BE5060AAC2FF}" type="pres">
      <dgm:prSet presAssocID="{82551098-2E7D-4BFA-A371-02CA74C5AFEB}" presName="LevelTwoTextNode" presStyleLbl="node2" presStyleIdx="2" presStyleCnt="4" custScaleX="183106">
        <dgm:presLayoutVars>
          <dgm:chPref val="3"/>
        </dgm:presLayoutVars>
      </dgm:prSet>
      <dgm:spPr/>
    </dgm:pt>
    <dgm:pt modelId="{03F499BA-68EB-41E2-AFC9-0C2E581D33D5}" type="pres">
      <dgm:prSet presAssocID="{82551098-2E7D-4BFA-A371-02CA74C5AFEB}" presName="level3hierChild" presStyleCnt="0"/>
      <dgm:spPr/>
    </dgm:pt>
    <dgm:pt modelId="{D55BD674-4DC6-4830-BE02-96F1DB7C1E02}" type="pres">
      <dgm:prSet presAssocID="{FAC05532-76B2-41B8-8BF7-5BCE1B5103B7}" presName="conn2-1" presStyleLbl="parChTrans1D2" presStyleIdx="3" presStyleCnt="4"/>
      <dgm:spPr/>
    </dgm:pt>
    <dgm:pt modelId="{0C2C1259-3CC3-4914-B32C-AF75B224B555}" type="pres">
      <dgm:prSet presAssocID="{FAC05532-76B2-41B8-8BF7-5BCE1B5103B7}" presName="connTx" presStyleLbl="parChTrans1D2" presStyleIdx="3" presStyleCnt="4"/>
      <dgm:spPr/>
    </dgm:pt>
    <dgm:pt modelId="{A0DA9AF4-E31D-43AF-8B76-7E57FECD5AC0}" type="pres">
      <dgm:prSet presAssocID="{A4219F4A-247C-4E78-A762-92150F138AD0}" presName="root2" presStyleCnt="0"/>
      <dgm:spPr/>
    </dgm:pt>
    <dgm:pt modelId="{ECC9B225-E2AE-4CB0-BDFD-B4AD57AA2273}" type="pres">
      <dgm:prSet presAssocID="{A4219F4A-247C-4E78-A762-92150F138AD0}" presName="LevelTwoTextNode" presStyleLbl="node2" presStyleIdx="3" presStyleCnt="4" custScaleX="183106">
        <dgm:presLayoutVars>
          <dgm:chPref val="3"/>
        </dgm:presLayoutVars>
      </dgm:prSet>
      <dgm:spPr/>
    </dgm:pt>
    <dgm:pt modelId="{CAEAE40F-91A5-4900-908E-5D6039EA2FC3}" type="pres">
      <dgm:prSet presAssocID="{A4219F4A-247C-4E78-A762-92150F138AD0}" presName="level3hierChild" presStyleCnt="0"/>
      <dgm:spPr/>
    </dgm:pt>
  </dgm:ptLst>
  <dgm:cxnLst>
    <dgm:cxn modelId="{78556F01-AC83-4825-8824-078B6F001962}" type="presOf" srcId="{2D36F2C6-C6DD-485E-B4B4-CEC668CF7471}" destId="{E89D7CB6-8CE5-4C3E-9F36-81AF8EE4B18F}" srcOrd="0" destOrd="0" presId="urn:microsoft.com/office/officeart/2008/layout/HorizontalMultiLevelHierarchy"/>
    <dgm:cxn modelId="{AEB91317-E618-4BC4-AA62-CF34EE56FB2B}" type="presOf" srcId="{E8588A8F-F537-4687-978F-C2AC5E0E265F}" destId="{94A54580-A54A-4486-BE07-70F46B02EB7F}" srcOrd="0" destOrd="0" presId="urn:microsoft.com/office/officeart/2008/layout/HorizontalMultiLevelHierarchy"/>
    <dgm:cxn modelId="{6A33C025-0086-43AC-9998-CD6A30FCF317}" srcId="{004175EA-CF11-48D0-B5FB-7F00E26CBC81}" destId="{0D7E6F9C-6357-4894-9402-990FE5EBF854}" srcOrd="0" destOrd="0" parTransId="{ACE04C2D-2A35-4C00-BFAD-A7EF7091D395}" sibTransId="{E7E7BA49-B430-4EAA-BEA3-F4AAF6377F3D}"/>
    <dgm:cxn modelId="{58A17B2D-EFBF-459C-86AB-AD047931DB83}" type="presOf" srcId="{82551098-2E7D-4BFA-A371-02CA74C5AFEB}" destId="{09CCDD39-EE44-4A2E-9466-BE5060AAC2FF}" srcOrd="0" destOrd="0" presId="urn:microsoft.com/office/officeart/2008/layout/HorizontalMultiLevelHierarchy"/>
    <dgm:cxn modelId="{B5C5E05F-0A65-425B-B95C-E245FB293EB4}" type="presOf" srcId="{A4219F4A-247C-4E78-A762-92150F138AD0}" destId="{ECC9B225-E2AE-4CB0-BDFD-B4AD57AA2273}" srcOrd="0" destOrd="0" presId="urn:microsoft.com/office/officeart/2008/layout/HorizontalMultiLevelHierarchy"/>
    <dgm:cxn modelId="{A4371762-FB71-4D79-B105-E2263DE12504}" type="presOf" srcId="{FAC05532-76B2-41B8-8BF7-5BCE1B5103B7}" destId="{D55BD674-4DC6-4830-BE02-96F1DB7C1E02}" srcOrd="0" destOrd="0" presId="urn:microsoft.com/office/officeart/2008/layout/HorizontalMultiLevelHierarchy"/>
    <dgm:cxn modelId="{5E4EDD68-D568-48F3-B7E2-BCB364E012A0}" type="presOf" srcId="{483D6F77-19F3-405F-9D8A-B632C3AA0437}" destId="{3ABE7D43-D4AB-4C04-8D23-11B3D48DEDD7}" srcOrd="0" destOrd="0" presId="urn:microsoft.com/office/officeart/2008/layout/HorizontalMultiLevelHierarchy"/>
    <dgm:cxn modelId="{4F0F1C6B-63D1-45A7-941E-601EBE7D88CD}" type="presOf" srcId="{0D7E6F9C-6357-4894-9402-990FE5EBF854}" destId="{B43EF61B-C66A-4DA7-977B-C4C8CFE1AB45}" srcOrd="0" destOrd="0" presId="urn:microsoft.com/office/officeart/2008/layout/HorizontalMultiLevelHierarchy"/>
    <dgm:cxn modelId="{38974A6B-D71A-4109-9CAE-6FA9FFF993AD}" type="presOf" srcId="{FAC05532-76B2-41B8-8BF7-5BCE1B5103B7}" destId="{0C2C1259-3CC3-4914-B32C-AF75B224B555}" srcOrd="1" destOrd="0" presId="urn:microsoft.com/office/officeart/2008/layout/HorizontalMultiLevelHierarchy"/>
    <dgm:cxn modelId="{2B82DC6C-C140-4374-B28C-3DDCE8D9C5CF}" srcId="{0D7E6F9C-6357-4894-9402-990FE5EBF854}" destId="{483D6F77-19F3-405F-9D8A-B632C3AA0437}" srcOrd="0" destOrd="0" parTransId="{6D825996-D1AA-489A-9BA5-1E212679CF7E}" sibTransId="{8A457FF0-F23D-4589-9D5F-36B78E225E38}"/>
    <dgm:cxn modelId="{10DB4C73-C4B2-4781-B0F7-A15B74271816}" srcId="{0D7E6F9C-6357-4894-9402-990FE5EBF854}" destId="{E8588A8F-F537-4687-978F-C2AC5E0E265F}" srcOrd="1" destOrd="0" parTransId="{2D36F2C6-C6DD-485E-B4B4-CEC668CF7471}" sibTransId="{68DA39D0-F820-43C7-B25D-4EF2C7298082}"/>
    <dgm:cxn modelId="{9BFBB1A9-4590-4978-A910-3158A24B97DA}" type="presOf" srcId="{921D8778-3703-45EE-B5CD-0C39D2E69DE8}" destId="{254F7667-7A4A-4B71-A6F9-EACFEC657537}" srcOrd="0" destOrd="0" presId="urn:microsoft.com/office/officeart/2008/layout/HorizontalMultiLevelHierarchy"/>
    <dgm:cxn modelId="{9CFE9FC6-6F9D-4A10-9CE5-A170A4415F9F}" type="presOf" srcId="{004175EA-CF11-48D0-B5FB-7F00E26CBC81}" destId="{F5F01506-7575-413C-A845-F2F5E9F55441}" srcOrd="0" destOrd="0" presId="urn:microsoft.com/office/officeart/2008/layout/HorizontalMultiLevelHierarchy"/>
    <dgm:cxn modelId="{8B9E80D2-A8F7-432E-ABE8-8821ACDDE1EE}" srcId="{0D7E6F9C-6357-4894-9402-990FE5EBF854}" destId="{82551098-2E7D-4BFA-A371-02CA74C5AFEB}" srcOrd="2" destOrd="0" parTransId="{921D8778-3703-45EE-B5CD-0C39D2E69DE8}" sibTransId="{53FA89A5-B3A5-444F-A2C9-DC630F05642E}"/>
    <dgm:cxn modelId="{EDFE8FD9-FC23-41E3-B04E-56F310B65B29}" type="presOf" srcId="{921D8778-3703-45EE-B5CD-0C39D2E69DE8}" destId="{B897194E-AEA6-46AC-976D-2E844527EEF4}" srcOrd="1" destOrd="0" presId="urn:microsoft.com/office/officeart/2008/layout/HorizontalMultiLevelHierarchy"/>
    <dgm:cxn modelId="{A92836E5-0253-42AA-91D6-66F4F3E283D0}" type="presOf" srcId="{6D825996-D1AA-489A-9BA5-1E212679CF7E}" destId="{399541D0-B435-40BA-A030-1869DF31F8ED}" srcOrd="1" destOrd="0" presId="urn:microsoft.com/office/officeart/2008/layout/HorizontalMultiLevelHierarchy"/>
    <dgm:cxn modelId="{2AAF5FE7-A923-4B72-BEBD-322FA3C65B03}" srcId="{0D7E6F9C-6357-4894-9402-990FE5EBF854}" destId="{A4219F4A-247C-4E78-A762-92150F138AD0}" srcOrd="3" destOrd="0" parTransId="{FAC05532-76B2-41B8-8BF7-5BCE1B5103B7}" sibTransId="{9117A280-D531-420E-BC34-01AE7EDED8F3}"/>
    <dgm:cxn modelId="{BE5BE9F4-DBD2-4E1F-B98C-7A07C5FDE6D5}" type="presOf" srcId="{2D36F2C6-C6DD-485E-B4B4-CEC668CF7471}" destId="{B0217878-C216-420A-ADA7-A0EFFD0C2797}" srcOrd="1" destOrd="0" presId="urn:microsoft.com/office/officeart/2008/layout/HorizontalMultiLevelHierarchy"/>
    <dgm:cxn modelId="{B9BF8BFC-EB57-4689-BB20-B24F4E777654}" type="presOf" srcId="{6D825996-D1AA-489A-9BA5-1E212679CF7E}" destId="{D33AF03C-12A1-488D-AE0A-7F09F46E9E50}" srcOrd="0" destOrd="0" presId="urn:microsoft.com/office/officeart/2008/layout/HorizontalMultiLevelHierarchy"/>
    <dgm:cxn modelId="{B91AB2DF-32C4-410B-9451-4650E1E98275}" type="presParOf" srcId="{F5F01506-7575-413C-A845-F2F5E9F55441}" destId="{B8299B81-4C23-46EA-821B-F1D26D44B574}" srcOrd="0" destOrd="0" presId="urn:microsoft.com/office/officeart/2008/layout/HorizontalMultiLevelHierarchy"/>
    <dgm:cxn modelId="{EE0E5CF1-3269-4B22-A15B-B6CF481F249A}" type="presParOf" srcId="{B8299B81-4C23-46EA-821B-F1D26D44B574}" destId="{B43EF61B-C66A-4DA7-977B-C4C8CFE1AB45}" srcOrd="0" destOrd="0" presId="urn:microsoft.com/office/officeart/2008/layout/HorizontalMultiLevelHierarchy"/>
    <dgm:cxn modelId="{64186EFD-AE3F-401E-AE98-7FF8130670E0}" type="presParOf" srcId="{B8299B81-4C23-46EA-821B-F1D26D44B574}" destId="{FCB476BE-50B5-4864-BECE-CC9A2776F224}" srcOrd="1" destOrd="0" presId="urn:microsoft.com/office/officeart/2008/layout/HorizontalMultiLevelHierarchy"/>
    <dgm:cxn modelId="{D00B99FD-2BFB-4509-A092-A5C5AF62E7D9}" type="presParOf" srcId="{FCB476BE-50B5-4864-BECE-CC9A2776F224}" destId="{D33AF03C-12A1-488D-AE0A-7F09F46E9E50}" srcOrd="0" destOrd="0" presId="urn:microsoft.com/office/officeart/2008/layout/HorizontalMultiLevelHierarchy"/>
    <dgm:cxn modelId="{BEE2701A-1D14-457E-A513-CAF717B4E824}" type="presParOf" srcId="{D33AF03C-12A1-488D-AE0A-7F09F46E9E50}" destId="{399541D0-B435-40BA-A030-1869DF31F8ED}" srcOrd="0" destOrd="0" presId="urn:microsoft.com/office/officeart/2008/layout/HorizontalMultiLevelHierarchy"/>
    <dgm:cxn modelId="{60508FB4-90A5-4D85-B860-73ECC865689C}" type="presParOf" srcId="{FCB476BE-50B5-4864-BECE-CC9A2776F224}" destId="{A7FEFA1E-AF1B-4016-8718-99899656AEFA}" srcOrd="1" destOrd="0" presId="urn:microsoft.com/office/officeart/2008/layout/HorizontalMultiLevelHierarchy"/>
    <dgm:cxn modelId="{BB46BA71-892B-421D-819B-FF2A48A57AC4}" type="presParOf" srcId="{A7FEFA1E-AF1B-4016-8718-99899656AEFA}" destId="{3ABE7D43-D4AB-4C04-8D23-11B3D48DEDD7}" srcOrd="0" destOrd="0" presId="urn:microsoft.com/office/officeart/2008/layout/HorizontalMultiLevelHierarchy"/>
    <dgm:cxn modelId="{F95B05DA-43BF-423A-9742-4F036833FF8A}" type="presParOf" srcId="{A7FEFA1E-AF1B-4016-8718-99899656AEFA}" destId="{6012C0FB-4536-466C-A17D-B900405D45FC}" srcOrd="1" destOrd="0" presId="urn:microsoft.com/office/officeart/2008/layout/HorizontalMultiLevelHierarchy"/>
    <dgm:cxn modelId="{1BBC85DB-F564-4AEB-ACA8-850FCD24A5AC}" type="presParOf" srcId="{FCB476BE-50B5-4864-BECE-CC9A2776F224}" destId="{E89D7CB6-8CE5-4C3E-9F36-81AF8EE4B18F}" srcOrd="2" destOrd="0" presId="urn:microsoft.com/office/officeart/2008/layout/HorizontalMultiLevelHierarchy"/>
    <dgm:cxn modelId="{D5A5D805-B4D0-4FC5-9610-C1143860E61F}" type="presParOf" srcId="{E89D7CB6-8CE5-4C3E-9F36-81AF8EE4B18F}" destId="{B0217878-C216-420A-ADA7-A0EFFD0C2797}" srcOrd="0" destOrd="0" presId="urn:microsoft.com/office/officeart/2008/layout/HorizontalMultiLevelHierarchy"/>
    <dgm:cxn modelId="{E26155FC-833C-43CE-9B38-280B0DEAE7C1}" type="presParOf" srcId="{FCB476BE-50B5-4864-BECE-CC9A2776F224}" destId="{7E5BF618-947F-4DE3-AD9A-C7E106687E79}" srcOrd="3" destOrd="0" presId="urn:microsoft.com/office/officeart/2008/layout/HorizontalMultiLevelHierarchy"/>
    <dgm:cxn modelId="{1B40CE80-C268-4B2C-8989-591663D7799D}" type="presParOf" srcId="{7E5BF618-947F-4DE3-AD9A-C7E106687E79}" destId="{94A54580-A54A-4486-BE07-70F46B02EB7F}" srcOrd="0" destOrd="0" presId="urn:microsoft.com/office/officeart/2008/layout/HorizontalMultiLevelHierarchy"/>
    <dgm:cxn modelId="{C3F133A7-2D92-4806-8921-E01878E67482}" type="presParOf" srcId="{7E5BF618-947F-4DE3-AD9A-C7E106687E79}" destId="{CC30859E-F239-448C-BBAA-F25BB56C007A}" srcOrd="1" destOrd="0" presId="urn:microsoft.com/office/officeart/2008/layout/HorizontalMultiLevelHierarchy"/>
    <dgm:cxn modelId="{E3606911-CC7A-47C0-950E-818B35D6184C}" type="presParOf" srcId="{FCB476BE-50B5-4864-BECE-CC9A2776F224}" destId="{254F7667-7A4A-4B71-A6F9-EACFEC657537}" srcOrd="4" destOrd="0" presId="urn:microsoft.com/office/officeart/2008/layout/HorizontalMultiLevelHierarchy"/>
    <dgm:cxn modelId="{39F44227-74A2-420C-BA7A-D25CF7EF5502}" type="presParOf" srcId="{254F7667-7A4A-4B71-A6F9-EACFEC657537}" destId="{B897194E-AEA6-46AC-976D-2E844527EEF4}" srcOrd="0" destOrd="0" presId="urn:microsoft.com/office/officeart/2008/layout/HorizontalMultiLevelHierarchy"/>
    <dgm:cxn modelId="{6C681A3C-BB5C-48A6-B8D1-9210FE7486F2}" type="presParOf" srcId="{FCB476BE-50B5-4864-BECE-CC9A2776F224}" destId="{682185E4-4239-4751-8142-31C6FB78B09C}" srcOrd="5" destOrd="0" presId="urn:microsoft.com/office/officeart/2008/layout/HorizontalMultiLevelHierarchy"/>
    <dgm:cxn modelId="{DBEF7122-75B0-4BBF-AF4E-8B391F00FC89}" type="presParOf" srcId="{682185E4-4239-4751-8142-31C6FB78B09C}" destId="{09CCDD39-EE44-4A2E-9466-BE5060AAC2FF}" srcOrd="0" destOrd="0" presId="urn:microsoft.com/office/officeart/2008/layout/HorizontalMultiLevelHierarchy"/>
    <dgm:cxn modelId="{7FA913AC-ADFF-4185-A8CD-34417E27E323}" type="presParOf" srcId="{682185E4-4239-4751-8142-31C6FB78B09C}" destId="{03F499BA-68EB-41E2-AFC9-0C2E581D33D5}" srcOrd="1" destOrd="0" presId="urn:microsoft.com/office/officeart/2008/layout/HorizontalMultiLevelHierarchy"/>
    <dgm:cxn modelId="{574C9463-9324-4385-9B88-0E1ED3F82A7B}" type="presParOf" srcId="{FCB476BE-50B5-4864-BECE-CC9A2776F224}" destId="{D55BD674-4DC6-4830-BE02-96F1DB7C1E02}" srcOrd="6" destOrd="0" presId="urn:microsoft.com/office/officeart/2008/layout/HorizontalMultiLevelHierarchy"/>
    <dgm:cxn modelId="{47F4C935-C4AB-410C-AAFA-D85643AC8E05}" type="presParOf" srcId="{D55BD674-4DC6-4830-BE02-96F1DB7C1E02}" destId="{0C2C1259-3CC3-4914-B32C-AF75B224B555}" srcOrd="0" destOrd="0" presId="urn:microsoft.com/office/officeart/2008/layout/HorizontalMultiLevelHierarchy"/>
    <dgm:cxn modelId="{1449E190-4AD3-43F1-A4B7-7E1204B21A77}" type="presParOf" srcId="{FCB476BE-50B5-4864-BECE-CC9A2776F224}" destId="{A0DA9AF4-E31D-43AF-8B76-7E57FECD5AC0}" srcOrd="7" destOrd="0" presId="urn:microsoft.com/office/officeart/2008/layout/HorizontalMultiLevelHierarchy"/>
    <dgm:cxn modelId="{ABF582D7-FF4A-4467-9D64-80AD621545BD}" type="presParOf" srcId="{A0DA9AF4-E31D-43AF-8B76-7E57FECD5AC0}" destId="{ECC9B225-E2AE-4CB0-BDFD-B4AD57AA2273}" srcOrd="0" destOrd="0" presId="urn:microsoft.com/office/officeart/2008/layout/HorizontalMultiLevelHierarchy"/>
    <dgm:cxn modelId="{C78F6289-9FEA-403C-8CF5-A10D9FCA1BB2}" type="presParOf" srcId="{A0DA9AF4-E31D-43AF-8B76-7E57FECD5AC0}" destId="{CAEAE40F-91A5-4900-908E-5D6039EA2F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D674-4DC6-4830-BE02-96F1DB7C1E02}">
      <dsp:nvSpPr>
        <dsp:cNvPr id="0" name=""/>
        <dsp:cNvSpPr/>
      </dsp:nvSpPr>
      <dsp:spPr>
        <a:xfrm>
          <a:off x="1875603" y="1475041"/>
          <a:ext cx="367698" cy="105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49" y="0"/>
              </a:lnTo>
              <a:lnTo>
                <a:pt x="183849" y="1050966"/>
              </a:lnTo>
              <a:lnTo>
                <a:pt x="367698" y="105096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31616" y="1972688"/>
        <a:ext cx="55671" cy="55671"/>
      </dsp:txXfrm>
    </dsp:sp>
    <dsp:sp modelId="{254F7667-7A4A-4B71-A6F9-EACFEC657537}">
      <dsp:nvSpPr>
        <dsp:cNvPr id="0" name=""/>
        <dsp:cNvSpPr/>
      </dsp:nvSpPr>
      <dsp:spPr>
        <a:xfrm>
          <a:off x="1875603" y="1475041"/>
          <a:ext cx="367698" cy="350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49" y="0"/>
              </a:lnTo>
              <a:lnTo>
                <a:pt x="183849" y="350322"/>
              </a:lnTo>
              <a:lnTo>
                <a:pt x="367698" y="35032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46755" y="1637505"/>
        <a:ext cx="25393" cy="25393"/>
      </dsp:txXfrm>
    </dsp:sp>
    <dsp:sp modelId="{E89D7CB6-8CE5-4C3E-9F36-81AF8EE4B18F}">
      <dsp:nvSpPr>
        <dsp:cNvPr id="0" name=""/>
        <dsp:cNvSpPr/>
      </dsp:nvSpPr>
      <dsp:spPr>
        <a:xfrm>
          <a:off x="1875603" y="1124718"/>
          <a:ext cx="367698" cy="350322"/>
        </a:xfrm>
        <a:custGeom>
          <a:avLst/>
          <a:gdLst/>
          <a:ahLst/>
          <a:cxnLst/>
          <a:rect l="0" t="0" r="0" b="0"/>
          <a:pathLst>
            <a:path>
              <a:moveTo>
                <a:pt x="0" y="350322"/>
              </a:moveTo>
              <a:lnTo>
                <a:pt x="183849" y="350322"/>
              </a:lnTo>
              <a:lnTo>
                <a:pt x="183849" y="0"/>
              </a:lnTo>
              <a:lnTo>
                <a:pt x="367698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46755" y="1287183"/>
        <a:ext cx="25393" cy="25393"/>
      </dsp:txXfrm>
    </dsp:sp>
    <dsp:sp modelId="{D33AF03C-12A1-488D-AE0A-7F09F46E9E50}">
      <dsp:nvSpPr>
        <dsp:cNvPr id="0" name=""/>
        <dsp:cNvSpPr/>
      </dsp:nvSpPr>
      <dsp:spPr>
        <a:xfrm>
          <a:off x="1875603" y="424074"/>
          <a:ext cx="367698" cy="1050966"/>
        </a:xfrm>
        <a:custGeom>
          <a:avLst/>
          <a:gdLst/>
          <a:ahLst/>
          <a:cxnLst/>
          <a:rect l="0" t="0" r="0" b="0"/>
          <a:pathLst>
            <a:path>
              <a:moveTo>
                <a:pt x="0" y="1050966"/>
              </a:moveTo>
              <a:lnTo>
                <a:pt x="183849" y="1050966"/>
              </a:lnTo>
              <a:lnTo>
                <a:pt x="183849" y="0"/>
              </a:lnTo>
              <a:lnTo>
                <a:pt x="367698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31616" y="921721"/>
        <a:ext cx="55671" cy="55671"/>
      </dsp:txXfrm>
    </dsp:sp>
    <dsp:sp modelId="{B43EF61B-C66A-4DA7-977B-C4C8CFE1AB45}">
      <dsp:nvSpPr>
        <dsp:cNvPr id="0" name=""/>
        <dsp:cNvSpPr/>
      </dsp:nvSpPr>
      <dsp:spPr>
        <a:xfrm rot="16200000">
          <a:off x="120304" y="1194783"/>
          <a:ext cx="2950082" cy="560515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Ação relacionada ao Autocuidado Apoiado</a:t>
          </a:r>
        </a:p>
      </dsp:txBody>
      <dsp:txXfrm>
        <a:off x="120304" y="1194783"/>
        <a:ext cx="2950082" cy="560515"/>
      </dsp:txXfrm>
    </dsp:sp>
    <dsp:sp modelId="{3ABE7D43-D4AB-4C04-8D23-11B3D48DEDD7}">
      <dsp:nvSpPr>
        <dsp:cNvPr id="0" name=""/>
        <dsp:cNvSpPr/>
      </dsp:nvSpPr>
      <dsp:spPr>
        <a:xfrm>
          <a:off x="2243301" y="143816"/>
          <a:ext cx="3366387" cy="56051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Prevenção Primária</a:t>
          </a:r>
        </a:p>
      </dsp:txBody>
      <dsp:txXfrm>
        <a:off x="2243301" y="143816"/>
        <a:ext cx="3366387" cy="560515"/>
      </dsp:txXfrm>
    </dsp:sp>
    <dsp:sp modelId="{94A54580-A54A-4486-BE07-70F46B02EB7F}">
      <dsp:nvSpPr>
        <dsp:cNvPr id="0" name=""/>
        <dsp:cNvSpPr/>
      </dsp:nvSpPr>
      <dsp:spPr>
        <a:xfrm>
          <a:off x="2243301" y="844460"/>
          <a:ext cx="3386941" cy="56051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Prevenção Secundária</a:t>
          </a:r>
        </a:p>
      </dsp:txBody>
      <dsp:txXfrm>
        <a:off x="2243301" y="844460"/>
        <a:ext cx="3386941" cy="560515"/>
      </dsp:txXfrm>
    </dsp:sp>
    <dsp:sp modelId="{09CCDD39-EE44-4A2E-9466-BE5060AAC2FF}">
      <dsp:nvSpPr>
        <dsp:cNvPr id="0" name=""/>
        <dsp:cNvSpPr/>
      </dsp:nvSpPr>
      <dsp:spPr>
        <a:xfrm>
          <a:off x="2243301" y="1545105"/>
          <a:ext cx="3366387" cy="56051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Prevenção Terciária</a:t>
          </a:r>
        </a:p>
      </dsp:txBody>
      <dsp:txXfrm>
        <a:off x="2243301" y="1545105"/>
        <a:ext cx="3366387" cy="560515"/>
      </dsp:txXfrm>
    </dsp:sp>
    <dsp:sp modelId="{ECC9B225-E2AE-4CB0-BDFD-B4AD57AA2273}">
      <dsp:nvSpPr>
        <dsp:cNvPr id="0" name=""/>
        <dsp:cNvSpPr/>
      </dsp:nvSpPr>
      <dsp:spPr>
        <a:xfrm>
          <a:off x="2243301" y="2245749"/>
          <a:ext cx="3366387" cy="56051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Prevenção Quaternária</a:t>
          </a:r>
        </a:p>
      </dsp:txBody>
      <dsp:txXfrm>
        <a:off x="2243301" y="2245749"/>
        <a:ext cx="3366387" cy="56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5261"/>
          <a:stretch/>
        </p:blipFill>
        <p:spPr>
          <a:xfrm>
            <a:off x="8575588" y="2454877"/>
            <a:ext cx="3616411" cy="27359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D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2DB8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/>
          <a:stretch/>
        </p:blipFill>
        <p:spPr>
          <a:xfrm>
            <a:off x="10952443" y="3956179"/>
            <a:ext cx="1242667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6D7C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06D7C"/>
              </a:solidFill>
            </a:endParaRPr>
          </a:p>
          <a:p>
            <a:pPr algn="ctr"/>
            <a:r>
              <a:rPr lang="pt-BR" sz="2000" dirty="0">
                <a:solidFill>
                  <a:srgbClr val="006D7C"/>
                </a:solidFill>
              </a:rPr>
              <a:t>Visite o </a:t>
            </a:r>
            <a:r>
              <a:rPr lang="pt-BR" sz="2000" b="1" dirty="0">
                <a:solidFill>
                  <a:srgbClr val="006D7C"/>
                </a:solidFill>
              </a:rPr>
              <a:t>e-Planifica </a:t>
            </a:r>
            <a:r>
              <a:rPr lang="pt-BR" sz="2000" dirty="0">
                <a:solidFill>
                  <a:srgbClr val="006D7C"/>
                </a:solidFill>
              </a:rPr>
              <a:t>e acesse os materiais do </a:t>
            </a:r>
            <a:r>
              <a:rPr lang="pt-BR" sz="2000" dirty="0" err="1">
                <a:solidFill>
                  <a:srgbClr val="006D7C"/>
                </a:solidFill>
              </a:rPr>
              <a:t>PlanificaSUS</a:t>
            </a:r>
            <a:r>
              <a:rPr lang="pt-BR" sz="2000" dirty="0">
                <a:solidFill>
                  <a:srgbClr val="006D7C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 para o Autocuidado Apoiado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73" y="2233077"/>
            <a:ext cx="890827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ferramentas para  o Autocuidado Apoiado são técnicas ou roteiros que auxiliam a comunicação entre o profissional de saúde e o usuário, buscando a mudança de comportamento através da </a:t>
            </a:r>
            <a:r>
              <a:rPr lang="pt-BR" b="1" dirty="0"/>
              <a:t>negociação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São estratégias que contem com um estilo clínico habilidoso para evocar dos usuários suas motivações para realização de mudanças comportamentais relacionadas à sua saúde.</a:t>
            </a:r>
          </a:p>
          <a:p>
            <a:pPr algn="just"/>
            <a:r>
              <a:rPr lang="pt-BR" dirty="0"/>
              <a:t>Possuem potencial, se utilizadas sistematicamente, de contribuir fortemente na prevenção de doenças crônicas ou até mesmo na estabilização de condições crônicas já estabelecidas.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67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(ROLNIK, MILLER E BUTLER, 2009) </a:t>
            </a:r>
          </a:p>
        </p:txBody>
      </p:sp>
      <p:pic>
        <p:nvPicPr>
          <p:cNvPr id="7" name="Gráfico 6" descr="Lista de verificação">
            <a:extLst>
              <a:ext uri="{FF2B5EF4-FFF2-40B4-BE49-F238E27FC236}">
                <a16:creationId xmlns:a16="http://schemas.microsoft.com/office/drawing/2014/main" id="{79AABAEF-4A32-4614-9591-E924AB344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5488" y="3631693"/>
            <a:ext cx="1331524" cy="1331524"/>
          </a:xfrm>
          <a:prstGeom prst="rect">
            <a:avLst/>
          </a:prstGeom>
        </p:spPr>
      </p:pic>
      <p:pic>
        <p:nvPicPr>
          <p:cNvPr id="9" name="Gráfico 8" descr="Reunião">
            <a:extLst>
              <a:ext uri="{FF2B5EF4-FFF2-40B4-BE49-F238E27FC236}">
                <a16:creationId xmlns:a16="http://schemas.microsoft.com/office/drawing/2014/main" id="{FB2ECFC1-9BBD-4CA2-85BB-FAF1743D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674" y="2138637"/>
            <a:ext cx="1331525" cy="13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Entrevista Motivacional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objetivo da EM é ajudar as pessoas a caminharem continuamente em direção a tomada de decisões para cuidar da sua saúde. Entre as suas metas estão: trabalhar a ambivalência, trabalhar a responsabilização, prevenir recaídas e fortalecer o compromisso com a mudança.</a:t>
            </a:r>
          </a:p>
          <a:p>
            <a:r>
              <a:rPr lang="pt-BR" sz="2000" dirty="0"/>
              <a:t>É importante ressaltar que o processo de mudança passa por alguns passos e que o usuário pode estar em quaisquer deles, conhece-los certamente irá ajudar a conduzir o Autocuidado Apoiado e potencializar o uso da EM. </a:t>
            </a:r>
          </a:p>
          <a:p>
            <a:pPr marL="540000"/>
            <a:r>
              <a:rPr lang="pt-BR" sz="2000" u="sng" dirty="0"/>
              <a:t>Estágio </a:t>
            </a:r>
            <a:r>
              <a:rPr lang="pt-BR" sz="2000" u="sng" dirty="0" err="1"/>
              <a:t>pré</a:t>
            </a:r>
            <a:r>
              <a:rPr lang="pt-BR" sz="2000" u="sng" dirty="0"/>
              <a:t>-contemplativo</a:t>
            </a:r>
            <a:r>
              <a:rPr lang="pt-BR" sz="2000" dirty="0"/>
              <a:t>: quando o usuário ainda não se dá conta de que precisa fazer uma mudança, não reconhece essa necessidade – momento em que é importante criar vínculo. </a:t>
            </a:r>
          </a:p>
          <a:p>
            <a:pPr marL="540000"/>
            <a:r>
              <a:rPr lang="pt-BR" sz="2000" u="sng" dirty="0"/>
              <a:t>Estágio contemplativo</a:t>
            </a:r>
            <a:r>
              <a:rPr lang="pt-BR" sz="2000" dirty="0"/>
              <a:t>: quando o usuário já reconhece a necessidade de uma mudança, mas tem dificuldade de implantá-la – hora de dar apoio, ajudar a refletir sobre os prós e contras da mudança.</a:t>
            </a:r>
          </a:p>
          <a:p>
            <a:pPr marL="540000"/>
            <a:r>
              <a:rPr lang="pt-BR" sz="2000" u="sng" dirty="0"/>
              <a:t>Preparação</a:t>
            </a:r>
            <a:r>
              <a:rPr lang="pt-BR" sz="2000" dirty="0"/>
              <a:t>: aqui o usuário já está com mais disposição para a mudança, pensa nas ações que precisa tomar, estabelece datas, atividades e até metas – busque incentivá-lo a seguir com os planos.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</p:spTree>
    <p:extLst>
      <p:ext uri="{BB962C8B-B14F-4D97-AF65-F5344CB8AC3E}">
        <p14:creationId xmlns:p14="http://schemas.microsoft.com/office/powerpoint/2010/main" val="124971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Entrevista Motivacional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marL="540000" algn="just"/>
            <a:r>
              <a:rPr lang="pt-BR" sz="2000" u="sng" dirty="0"/>
              <a:t>Ação</a:t>
            </a:r>
            <a:r>
              <a:rPr lang="pt-BR" sz="2000" dirty="0"/>
              <a:t>: hora de colocar o plano traçado na etapa anterior em prática, perceber as mudanças que as ações já provocam na vida do usuário – o papel do profissional aqui também é incentivar, ajudar no monitoramento e avaliação do plano.</a:t>
            </a:r>
          </a:p>
          <a:p>
            <a:pPr marL="540000" algn="just"/>
            <a:r>
              <a:rPr lang="pt-BR" sz="2000" u="sng" dirty="0"/>
              <a:t>Manutenção</a:t>
            </a:r>
            <a:r>
              <a:rPr lang="pt-BR" sz="2000" dirty="0"/>
              <a:t>: é um momento crítico para a manutenção do novo hábito, quando ele deixa de ser novidade e passa a incorporar a rotina e o peso de sustentar este novo hábito pode colocá-lo em risco – é hora de estar bem próximo do usuário, incentivar, reforçar os efeitos positivos e ganhos secundários com as ações.</a:t>
            </a:r>
          </a:p>
          <a:p>
            <a:pPr marL="540000" algn="just"/>
            <a:r>
              <a:rPr lang="pt-BR" sz="2000" u="sng" dirty="0"/>
              <a:t>Recaída</a:t>
            </a:r>
            <a:r>
              <a:rPr lang="pt-BR" sz="2000" dirty="0"/>
              <a:t>: este momento pode ou não acontecer, mas é definido como a perda do novo hábito e volta aos hábitos anteriores.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941952" y="4885577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367727-D865-4F70-9E6F-3B3F21E53BED}"/>
              </a:ext>
            </a:extLst>
          </p:cNvPr>
          <p:cNvSpPr/>
          <p:nvPr/>
        </p:nvSpPr>
        <p:spPr>
          <a:xfrm>
            <a:off x="1748556" y="5716774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12" name="Gráfico 11" descr="Aviso">
            <a:extLst>
              <a:ext uri="{FF2B5EF4-FFF2-40B4-BE49-F238E27FC236}">
                <a16:creationId xmlns:a16="http://schemas.microsoft.com/office/drawing/2014/main" id="{83134785-B1AC-49D7-922C-49A23D910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323" y="5642655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09005"/>
            <a:ext cx="10052222" cy="1325563"/>
          </a:xfrm>
        </p:spPr>
        <p:txBody>
          <a:bodyPr/>
          <a:lstStyle/>
          <a:p>
            <a:r>
              <a:rPr lang="pt-BR" dirty="0"/>
              <a:t>Técnica de Resolução de 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53080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Antes de explorar a TRP, é necessário que o desejo de mudança seja identificado. Em seguida é importante propor a técnica, explicando-a detalhadamente para que seja possível tomar a decisão compartilhada com o usuário de iniciar a operacionalização da TRP.</a:t>
            </a:r>
          </a:p>
          <a:p>
            <a:pPr algn="just"/>
            <a:r>
              <a:rPr lang="pt-BR" sz="2000" dirty="0"/>
              <a:t>O papel do profissional de saúde consiste em apoiar o usuário na</a:t>
            </a:r>
            <a:r>
              <a:rPr lang="pt-BR" sz="2000" b="1" dirty="0"/>
              <a:t> identificação dos problemas </a:t>
            </a:r>
            <a:r>
              <a:rPr lang="pt-BR" sz="2000" dirty="0"/>
              <a:t>considerados por ele na mudança de comportamento. Importante que o usuário possa trazer aquilo que o incomoda e que o profissional não interfira na ideia trazida, apenas o apoie no detalhamento desse problema, trazendo uma descrição bem detalhada. </a:t>
            </a:r>
          </a:p>
          <a:p>
            <a:pPr algn="just"/>
            <a:r>
              <a:rPr lang="pt-BR" sz="2000" dirty="0"/>
              <a:t>O usuário pode listar mais de um problema, todos devem ser considerados e detalhados. Os problemas devem ser classificados em solucionáveis ou não solucionáveis.</a:t>
            </a:r>
          </a:p>
          <a:p>
            <a:pPr algn="just"/>
            <a:r>
              <a:rPr lang="pt-BR" sz="2000" dirty="0"/>
              <a:t>Em seguida, serão operacionalizadas as outras etapas da TRP como a escolha de um dos problemas identificados para ser trabalhado, o plano de ação, estabelecimento de revisão do plano para aquele problema e outras etapas.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</p:spTree>
    <p:extLst>
      <p:ext uri="{BB962C8B-B14F-4D97-AF65-F5344CB8AC3E}">
        <p14:creationId xmlns:p14="http://schemas.microsoft.com/office/powerpoint/2010/main" val="409787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09005"/>
            <a:ext cx="10052222" cy="1325563"/>
          </a:xfrm>
        </p:spPr>
        <p:txBody>
          <a:bodyPr/>
          <a:lstStyle/>
          <a:p>
            <a:r>
              <a:rPr lang="pt-BR" dirty="0"/>
              <a:t>Técnica de Resolução de Problemas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833595" y="5465069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0F30B82-1510-4A23-99B1-DDCAF1A09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47040"/>
              </p:ext>
            </p:extLst>
          </p:nvPr>
        </p:nvGraphicFramePr>
        <p:xfrm>
          <a:off x="1013096" y="1885247"/>
          <a:ext cx="9076126" cy="357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430">
                  <a:extLst>
                    <a:ext uri="{9D8B030D-6E8A-4147-A177-3AD203B41FA5}">
                      <a16:colId xmlns:a16="http://schemas.microsoft.com/office/drawing/2014/main" val="3105817199"/>
                    </a:ext>
                  </a:extLst>
                </a:gridCol>
                <a:gridCol w="2767848">
                  <a:extLst>
                    <a:ext uri="{9D8B030D-6E8A-4147-A177-3AD203B41FA5}">
                      <a16:colId xmlns:a16="http://schemas.microsoft.com/office/drawing/2014/main" val="606859129"/>
                    </a:ext>
                  </a:extLst>
                </a:gridCol>
                <a:gridCol w="2767848">
                  <a:extLst>
                    <a:ext uri="{9D8B030D-6E8A-4147-A177-3AD203B41FA5}">
                      <a16:colId xmlns:a16="http://schemas.microsoft.com/office/drawing/2014/main" val="1579669578"/>
                    </a:ext>
                  </a:extLst>
                </a:gridCol>
              </a:tblGrid>
              <a:tr h="14734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1. Identificação dos problemas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SOLUCIONÁVEIS    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NÃO SOLUCIONÁVEIS    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5459"/>
                  </a:ext>
                </a:extLst>
              </a:tr>
              <a:tr h="685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28996"/>
                  </a:ext>
                </a:extLst>
              </a:tr>
              <a:tr h="482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2. Eleger o problema a ser trabalhado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800079"/>
                  </a:ext>
                </a:extLst>
              </a:tr>
              <a:tr h="389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3. Definição do problema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93815"/>
                  </a:ext>
                </a:extLst>
              </a:tr>
              <a:tr h="482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4. Considerar ideias, sem julgamento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398509"/>
                  </a:ext>
                </a:extLst>
              </a:tr>
              <a:tr h="41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5. Eleger as estratégias úteis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44348"/>
                  </a:ext>
                </a:extLst>
              </a:tr>
              <a:tr h="4681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6. Construir um plano de ação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483468"/>
                  </a:ext>
                </a:extLst>
              </a:tr>
              <a:tr h="41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7. Revisão do plano de ação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1403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5FD1CE1F-153C-4C2A-8713-C5D245AC644C}"/>
              </a:ext>
            </a:extLst>
          </p:cNvPr>
          <p:cNvSpPr/>
          <p:nvPr/>
        </p:nvSpPr>
        <p:spPr>
          <a:xfrm>
            <a:off x="1314769" y="6023114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19" name="Gráfico 18" descr="Aviso">
            <a:extLst>
              <a:ext uri="{FF2B5EF4-FFF2-40B4-BE49-F238E27FC236}">
                <a16:creationId xmlns:a16="http://schemas.microsoft.com/office/drawing/2014/main" id="{3779F4C8-B70C-44A5-AF36-3C39F0F91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36" y="5948995"/>
            <a:ext cx="733011" cy="733011"/>
          </a:xfrm>
          <a:prstGeom prst="rect">
            <a:avLst/>
          </a:prstGeom>
        </p:spPr>
      </p:pic>
      <p:pic>
        <p:nvPicPr>
          <p:cNvPr id="2050" name="Gráfico 1" descr="Marca de sele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4" b="-11806"/>
          <a:stretch>
            <a:fillRect/>
          </a:stretch>
        </p:blipFill>
        <p:spPr bwMode="auto">
          <a:xfrm>
            <a:off x="0" y="0"/>
            <a:ext cx="2349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áfico 2" descr="Fe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7" t="-6810" r="-12355" b="-7886"/>
          <a:stretch>
            <a:fillRect/>
          </a:stretch>
        </p:blipFill>
        <p:spPr bwMode="auto">
          <a:xfrm>
            <a:off x="0" y="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4" y="629124"/>
            <a:ext cx="10052222" cy="1325563"/>
          </a:xfrm>
        </p:spPr>
        <p:txBody>
          <a:bodyPr/>
          <a:lstStyle/>
          <a:p>
            <a:r>
              <a:rPr lang="pt-BR" dirty="0"/>
              <a:t>Modelo das Três Conversas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5" y="1580128"/>
            <a:ext cx="11415163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Modelo das Três Conversas é uma estratégia utilizada para a obtenção de decisões compartilhadas entre profissionais de saúde e usuários. Ele está baseado em 3 blocos de conversas que se relacionam e apoiam a decisão compartilhada. </a:t>
            </a:r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371943" y="5464688"/>
            <a:ext cx="2479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(UMPIERRE, R. ENGEL, L., 2018)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05F0CE-4089-4FEE-A658-AB1D309781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7" y="2212214"/>
            <a:ext cx="4141729" cy="370076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AA4AC08-45FF-4823-862D-6B25D54D45CC}"/>
              </a:ext>
            </a:extLst>
          </p:cNvPr>
          <p:cNvSpPr/>
          <p:nvPr/>
        </p:nvSpPr>
        <p:spPr>
          <a:xfrm>
            <a:off x="1477484" y="6089835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10" name="Gráfico 9" descr="Aviso">
            <a:extLst>
              <a:ext uri="{FF2B5EF4-FFF2-40B4-BE49-F238E27FC236}">
                <a16:creationId xmlns:a16="http://schemas.microsoft.com/office/drawing/2014/main" id="{8DCBCF37-E748-4A12-89AD-206AEB80E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251" y="6015716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latin typeface="+mn-lt"/>
              </a:rPr>
              <a:t>Tem como objetivo a transformação da pessoa usuária em protagonista no gerenciamento do seu cuidado, e, assim, contribuir para mudança de comportamento tendo em vista a incorporação de hábitos saudáveis de vida. </a:t>
            </a:r>
          </a:p>
          <a:p>
            <a:pPr algn="just"/>
            <a:r>
              <a:rPr lang="pt-BR" sz="2000" dirty="0">
                <a:latin typeface="+mn-lt"/>
              </a:rPr>
              <a:t>O Plano de Autocuidado Apoiado, será elaborado juntamente com a pessoa usuária de alto e muito alto risco, a partir do Plano de Cuidado, sendo efetivado por meio de um plano de ação com metas que podem ser medidas e de curto prazo, considerando o estágio de motivação das pessoas. </a:t>
            </a:r>
          </a:p>
          <a:p>
            <a:pPr algn="just"/>
            <a:r>
              <a:rPr lang="pt-BR" sz="2000" dirty="0">
                <a:latin typeface="+mn-lt"/>
              </a:rPr>
              <a:t>É importante definir o profissional da APS que irá pactuar o Plano de Autocuidado com a pessoa usuária, podendo ser qualquer profissional que participou da discussão do caso. </a:t>
            </a:r>
          </a:p>
          <a:p>
            <a:pPr algn="just"/>
            <a:r>
              <a:rPr lang="pt-BR" sz="2000" dirty="0">
                <a:latin typeface="+mn-lt"/>
              </a:rPr>
              <a:t>A pactuação do Plano de Autocuidado Apoiado, acontece na Unidade Básica de Saúde, com agendamento prévio</a:t>
            </a:r>
            <a:endParaRPr lang="pt-BR" sz="1800" dirty="0"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9141820" y="5337873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D1EEC8D-3109-4983-827E-222247FE1DCA}"/>
              </a:ext>
            </a:extLst>
          </p:cNvPr>
          <p:cNvSpPr/>
          <p:nvPr/>
        </p:nvSpPr>
        <p:spPr>
          <a:xfrm>
            <a:off x="1572918" y="6020008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9" name="Gráfico 8" descr="Aviso">
            <a:extLst>
              <a:ext uri="{FF2B5EF4-FFF2-40B4-BE49-F238E27FC236}">
                <a16:creationId xmlns:a16="http://schemas.microsoft.com/office/drawing/2014/main" id="{8BF22D81-3C66-4253-8836-4B8B9B9EF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685" y="5945889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CCB48-9735-4847-829A-F29612D20FA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9900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25393" y="2163905"/>
            <a:ext cx="574010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 Plano de Autocuidado Apoiado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327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Identificação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É importante ressaltar que esse é um plano de ação de curto prazo, que deve elencar atividades concretas de uma forma bastante específica, porque isso será fundamental para colocar o plano em ação em prática, assim como a monitorar sua execução.</a:t>
            </a:r>
          </a:p>
          <a:p>
            <a:pPr algn="just"/>
            <a:r>
              <a:rPr lang="pt-BR" sz="2000" dirty="0"/>
              <a:t>Sempre que possível, o usuário deve escrever efetivamente o plano de Autocuidado Apoiado, mesmo que o profissional eleito para ser o gestor do caso o apoie nessa escrita inicial e nos monitoramentos nos encontros clínicos subsequentes. </a:t>
            </a:r>
          </a:p>
          <a:p>
            <a:pPr algn="just"/>
            <a:r>
              <a:rPr lang="pt-BR" sz="2000" dirty="0"/>
              <a:t>O primeiro tópico sugerido é a Identificação. Nele o usuário poderá preencher seus dados pessoais.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4AD5E4-87EC-47BF-9E9C-C64BE9E6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27" y="4346449"/>
            <a:ext cx="8009616" cy="25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CCB48-9735-4847-829A-F29612D20FA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5535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usuário deve sinalizar e escrever o principal, ou seus principais objetivos de mudança. Nesta seção, o usuário deve ser encorajado a responder a seguinte reflexão:  para melhorar a minha saúde, o que é importante para mim?  </a:t>
            </a:r>
          </a:p>
          <a:p>
            <a:pPr algn="just"/>
            <a:r>
              <a:rPr lang="pt-BR" dirty="0"/>
              <a:t>Os problemas e as necessidades de saúde que o usuário deseja enfrentar serão listados, em ordem de prioridade. 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4278E7-65AE-4AAF-BC6F-9C101FBF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57" y="4227115"/>
            <a:ext cx="7890554" cy="27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Comportamento necessário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seção seguinte é a de descrição dos comportamentos necessários para mudança. </a:t>
            </a:r>
          </a:p>
          <a:p>
            <a:pPr algn="just"/>
            <a:r>
              <a:rPr lang="pt-BR" dirty="0"/>
              <a:t>Aqui, são registradas as estratégias para mudança que foram identificadas no passo 4 da TRP. </a:t>
            </a:r>
          </a:p>
          <a:p>
            <a:pPr algn="just"/>
            <a:r>
              <a:rPr lang="pt-BR" dirty="0"/>
              <a:t>Este ainda não é o momento de avaliar se as estratégias elencadas são boas ou ruins. </a:t>
            </a:r>
          </a:p>
          <a:p>
            <a:pPr algn="just"/>
            <a:r>
              <a:rPr lang="pt-BR" dirty="0"/>
              <a:t>Encoraje o usuário a buscar o máximo de soluções possíveis, quanto maior a variedade de ideias melhor.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9886C4-82FD-4538-B428-B75B4B1A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70" y="4314538"/>
            <a:ext cx="9010436" cy="25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Metas e grau de interesse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seguida, é necessário registrar as metas estabelecidas  de uma maneira detalhada, para o alcance dos objetivos listados.</a:t>
            </a:r>
          </a:p>
          <a:p>
            <a:pPr algn="just"/>
            <a:r>
              <a:rPr lang="pt-BR" sz="2000" dirty="0"/>
              <a:t>Para compor esta seção, cada meta registrada necessita ser específica, mensurável, alcançável, realizável e feita dentro de um tempo estabelecido.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790A73-CA33-47CA-A684-1D45F679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2" y="3959081"/>
            <a:ext cx="9466383" cy="28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Para o alcance das metas sistematizadas, as ações estabelecidas serão inseridas na seção “Plano de Ação”, dentro do Plano de Autocuidado Apoiado.</a:t>
            </a:r>
          </a:p>
          <a:p>
            <a:pPr algn="just"/>
            <a:r>
              <a:rPr lang="pt-BR" sz="2000" dirty="0"/>
              <a:t>O Plano de ação apresenta campos com informações relacionadas às ações inseridas como frequência, tempo, recursos e outras.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4645B1-F89A-4EA9-AAEA-72338A6B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56" y="3549104"/>
            <a:ext cx="8898598" cy="33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Monitoramento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3" y="1921266"/>
            <a:ext cx="10810684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monitoramento do Plano de Autocuidado Apoiado é realizado pelo Agente comunitário de Saúde e pelo profissional responsável pela pactuação, também chamado de profissional gestor do caso.</a:t>
            </a:r>
          </a:p>
          <a:p>
            <a:pPr algn="just"/>
            <a:r>
              <a:rPr lang="pt-BR" sz="2000" dirty="0"/>
              <a:t>A cada semana, as ações sinalizadas na seção plano de ação receberão </a:t>
            </a:r>
            <a:r>
              <a:rPr lang="pt-BR" sz="2000" i="1" dirty="0"/>
              <a:t>status </a:t>
            </a:r>
            <a:r>
              <a:rPr lang="pt-BR" sz="2000" dirty="0"/>
              <a:t>de “conseguiu”, “não conseguiu” ou ainda “conseguiu parcialmente”.</a:t>
            </a:r>
          </a:p>
          <a:p>
            <a:pPr algn="just"/>
            <a:r>
              <a:rPr lang="pt-BR" sz="2000" dirty="0"/>
              <a:t>O acompanhamento longitudinal do usuário permitirá a constante atualização do Plano de Autocuidado Apoiado</a:t>
            </a:r>
            <a:endParaRPr lang="pt-BR" sz="2000" i="1" dirty="0"/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BBA9F5-398A-41C6-8B2C-5EBA6F04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3" y="4069314"/>
            <a:ext cx="9801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Contrato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810684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contratualização da pessoa usuária em seu Plano de Autocuidado Apoiado possui o objetivo de potencializar a internalização das pactuações apresentadas</a:t>
            </a:r>
          </a:p>
          <a:p>
            <a:pPr algn="just"/>
            <a:r>
              <a:rPr lang="pt-BR" sz="2000" dirty="0"/>
              <a:t> Se faz necessária para que, simbolicamente, o compromisso com todas as atividades sistematizadas seja registrado. </a:t>
            </a:r>
          </a:p>
          <a:p>
            <a:pPr algn="just"/>
            <a:r>
              <a:rPr lang="pt-BR" sz="2000" dirty="0"/>
              <a:t>Após assinatura, o usuário possuirá uma via do Plano de Autocuidado Apoiado e outra via ficará em posse do profissional gestor do caso, compartilhado com o Agente Comunitário de Saúde de referência. </a:t>
            </a:r>
            <a:r>
              <a:rPr lang="pt-BR" dirty="0"/>
              <a:t>	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5690F0-D625-47C9-8C55-E6DA0A8D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3" y="4731999"/>
            <a:ext cx="9867900" cy="476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CC530D-A740-44CC-AB8E-D338F77B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3" y="5208249"/>
            <a:ext cx="97917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28827" y="2307743"/>
            <a:ext cx="5226400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 macroprocesso Atenção Preventiva e sua relação com o Autocuidado Apoiado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0786871" cy="1325563"/>
          </a:xfrm>
        </p:spPr>
        <p:txBody>
          <a:bodyPr>
            <a:normAutofit/>
          </a:bodyPr>
          <a:lstStyle/>
          <a:p>
            <a:r>
              <a:rPr lang="pt-BR" sz="2600" dirty="0"/>
              <a:t>O macroprocesso Atenção Preventiva relacionado ao Autocuidado Apoiado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25168" cy="116867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Ações relacionadas ao Autocuidado Apoiado podem estar diretamente ligadas à Atenção Preventiva considerando o objetivo de prevenção das doenças crônicas. Esta prevenção pode se apresentar em diferentes contextos: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382E700-947E-4BA4-8CDE-50792458058A}"/>
              </a:ext>
            </a:extLst>
          </p:cNvPr>
          <p:cNvGrpSpPr/>
          <p:nvPr/>
        </p:nvGrpSpPr>
        <p:grpSpPr>
          <a:xfrm>
            <a:off x="6736853" y="3747838"/>
            <a:ext cx="2905732" cy="2507368"/>
            <a:chOff x="0" y="0"/>
            <a:chExt cx="1092200" cy="87503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33C5AE0-5F8F-47F0-AEFC-A9168E0A4CED}"/>
                </a:ext>
              </a:extLst>
            </p:cNvPr>
            <p:cNvGrpSpPr/>
            <p:nvPr/>
          </p:nvGrpSpPr>
          <p:grpSpPr>
            <a:xfrm>
              <a:off x="0" y="0"/>
              <a:ext cx="1092200" cy="875030"/>
              <a:chOff x="0" y="0"/>
              <a:chExt cx="2956560" cy="259115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FD4C8239-07C8-4DE1-A0CE-F0F3D37AA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56560" cy="2590800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C4590138-197A-480D-93AB-2A749CB16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802" y="1484985"/>
                <a:ext cx="642620" cy="1106170"/>
              </a:xfrm>
              <a:prstGeom prst="rect">
                <a:avLst/>
              </a:prstGeom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A8C4AC9F-8C3D-4AEE-B040-B95FE241C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735" y="1258214"/>
                <a:ext cx="600075" cy="579120"/>
              </a:xfrm>
              <a:prstGeom prst="rect">
                <a:avLst/>
              </a:prstGeom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CFB9A0DE-7FF0-42D1-B03E-E0235A605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130" y="1258214"/>
                <a:ext cx="600075" cy="579120"/>
              </a:xfrm>
              <a:prstGeom prst="rect">
                <a:avLst/>
              </a:prstGeom>
            </p:spPr>
          </p:pic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66F8C60-25DD-42D5-B055-BB9694EC1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7500"/>
              <a:ext cx="1060450" cy="80645"/>
            </a:xfrm>
            <a:prstGeom prst="rect">
              <a:avLst/>
            </a:prstGeom>
          </p:spPr>
        </p:pic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A737C233-6D30-4D8E-B7D4-B5D77BB867C2}"/>
              </a:ext>
            </a:extLst>
          </p:cNvPr>
          <p:cNvSpPr txBox="1">
            <a:spLocks/>
          </p:cNvSpPr>
          <p:nvPr/>
        </p:nvSpPr>
        <p:spPr>
          <a:xfrm>
            <a:off x="1584494" y="3534310"/>
            <a:ext cx="7857457" cy="2934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6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Prevenção Primária</a:t>
            </a:r>
          </a:p>
          <a:p>
            <a:endParaRPr lang="pt-BR" dirty="0"/>
          </a:p>
          <a:p>
            <a:r>
              <a:rPr lang="pt-BR" dirty="0"/>
              <a:t>Prevenção Secundária</a:t>
            </a:r>
          </a:p>
          <a:p>
            <a:endParaRPr lang="pt-BR" dirty="0"/>
          </a:p>
          <a:p>
            <a:r>
              <a:rPr lang="pt-BR" dirty="0"/>
              <a:t>Prevenção Terciária</a:t>
            </a:r>
          </a:p>
          <a:p>
            <a:endParaRPr lang="pt-BR" dirty="0"/>
          </a:p>
          <a:p>
            <a:r>
              <a:rPr lang="pt-BR" dirty="0"/>
              <a:t>Prevenção Quaternária</a:t>
            </a:r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063EF-2548-45D4-B382-AB78C33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10190"/>
            <a:ext cx="10052222" cy="3644410"/>
          </a:xfrm>
        </p:spPr>
        <p:txBody>
          <a:bodyPr/>
          <a:lstStyle/>
          <a:p>
            <a:pPr algn="just"/>
            <a:r>
              <a:rPr lang="pt-BR" b="1" dirty="0"/>
              <a:t>Prevenção primária </a:t>
            </a:r>
            <a:r>
              <a:rPr lang="pt-BR" dirty="0"/>
              <a:t>é a ação tomada para remover causas e fatores de risco de um problema de saúde individual ou populacional antes do desenvolvimento de uma condição clínica (ex.: imunização, práticas corporais para o combate à inatividade física).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Prevenção secundária </a:t>
            </a:r>
            <a:r>
              <a:rPr lang="pt-BR" dirty="0"/>
              <a:t>é a ação realizada para detectar um problema de saúde em estágio inicial, muitas vezes em estágio subclínico, no indivíduo ou na população, facilitando o diagnóstico (ex.: rastreamento, diagnóstico precoce).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6DEFF5-70CF-42DA-8742-F4B5D22A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0786871" cy="1325563"/>
          </a:xfrm>
        </p:spPr>
        <p:txBody>
          <a:bodyPr>
            <a:normAutofit/>
          </a:bodyPr>
          <a:lstStyle/>
          <a:p>
            <a:r>
              <a:rPr lang="pt-BR" sz="2600" dirty="0"/>
              <a:t>O macroprocesso Atenção Preventiva relacionado ao Autocuidado Apoiado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0882D0-9F6A-4313-B7D7-DB04FC1D9D49}"/>
              </a:ext>
            </a:extLst>
          </p:cNvPr>
          <p:cNvSpPr/>
          <p:nvPr/>
        </p:nvSpPr>
        <p:spPr>
          <a:xfrm>
            <a:off x="8324294" y="6408774"/>
            <a:ext cx="228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(CZERESNIA e FREITAS, 2003)</a:t>
            </a:r>
            <a:endParaRPr lang="pt-BR" sz="1400" dirty="0">
              <a:solidFill>
                <a:srgbClr val="006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063EF-2548-45D4-B382-AB78C33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10190"/>
            <a:ext cx="10052222" cy="3644410"/>
          </a:xfrm>
        </p:spPr>
        <p:txBody>
          <a:bodyPr/>
          <a:lstStyle/>
          <a:p>
            <a:pPr algn="just"/>
            <a:r>
              <a:rPr lang="pt-BR" b="1" dirty="0"/>
              <a:t>Prevenção terciária </a:t>
            </a:r>
            <a:r>
              <a:rPr lang="pt-BR" dirty="0"/>
              <a:t>é a ação implementada para reduzir em um indivíduo ou população os prejuízos funcionais consequentes de um problema agudo ou crônico, incluindo reabilitação (ex.: prevenir complicações do Diabetes, reabilitar paciente pós-infarto).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Prevenção quaternária </a:t>
            </a:r>
            <a:r>
              <a:rPr lang="pt-BR" dirty="0"/>
              <a:t>é a detecção de indivíduos em risco de intervenções, diagnósticas e/ou terapêuticas, excessivas (ex.: cirurgias desnecessárias ou excesso de medicação) para protegê-los de novas intervenções médicas inapropriadas e sugerir-lhes alternativas eticamente aceitáveis 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6DEFF5-70CF-42DA-8742-F4B5D22A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0786871" cy="1325563"/>
          </a:xfrm>
        </p:spPr>
        <p:txBody>
          <a:bodyPr>
            <a:normAutofit/>
          </a:bodyPr>
          <a:lstStyle/>
          <a:p>
            <a:r>
              <a:rPr lang="pt-BR" sz="2600" dirty="0"/>
              <a:t>O macroprocesso Atenção Preventiva relacionado ao Autocuidado Apoiado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345ED2-29EF-4B50-8755-7E4CD8F4C4E0}"/>
              </a:ext>
            </a:extLst>
          </p:cNvPr>
          <p:cNvSpPr/>
          <p:nvPr/>
        </p:nvSpPr>
        <p:spPr>
          <a:xfrm>
            <a:off x="8324294" y="6408774"/>
            <a:ext cx="228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(CZERESNIA e FREITAS, 2003)</a:t>
            </a:r>
            <a:endParaRPr lang="pt-BR" sz="1400" dirty="0">
              <a:solidFill>
                <a:srgbClr val="006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ngertian Question Mark ( Tanda Tanya ) Dalam Bahasa Inggris | Forbes.Id">
            <a:extLst>
              <a:ext uri="{FF2B5EF4-FFF2-40B4-BE49-F238E27FC236}">
                <a16:creationId xmlns:a16="http://schemas.microsoft.com/office/drawing/2014/main" id="{E17B88B1-3123-4327-813C-403B8263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380" y="2393657"/>
            <a:ext cx="1579056" cy="9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063EF-2548-45D4-B382-AB78C33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20" y="1806276"/>
            <a:ext cx="10052222" cy="3644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Entre as ações realizadas na unidade de saúde que foram identificadas como ações relacionadas ao Autocuidado Apoiado</a:t>
            </a:r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QUAIS NÍVEIS DE PREVENÇÃO SÃO CONTEMPLADOS POR CADA AÇÃO?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5BE2C1D-F05F-4CA4-8BC4-557D5B4F5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952704"/>
              </p:ext>
            </p:extLst>
          </p:nvPr>
        </p:nvGraphicFramePr>
        <p:xfrm>
          <a:off x="2208943" y="3628481"/>
          <a:ext cx="6945331" cy="295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11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CCB48-9735-4847-829A-F29612D20FA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4824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79533" y="2163905"/>
            <a:ext cx="408596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Ferramentas para o Autocuidado Apoiado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34713034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2503</Words>
  <Application>Microsoft Office PowerPoint</Application>
  <PresentationFormat>Widescreen</PresentationFormat>
  <Paragraphs>283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</vt:lpstr>
      <vt:lpstr>O macroprocesso Atenção Preventiva e sua relação com o Autocuidado Apoiado</vt:lpstr>
      <vt:lpstr>O macroprocesso Atenção Preventiva relacionado ao Autocuidado Apoiado</vt:lpstr>
      <vt:lpstr>O macroprocesso Atenção Preventiva relacionado ao Autocuidado Apoiado</vt:lpstr>
      <vt:lpstr>O macroprocesso Atenção Preventiva relacionado ao Autocuidado Apoiado</vt:lpstr>
      <vt:lpstr>Apresentação do PowerPoint</vt:lpstr>
      <vt:lpstr>Material de Apoio - Parte II</vt:lpstr>
      <vt:lpstr>Ferramentas para o Autocuidado Apoiado</vt:lpstr>
      <vt:lpstr>Ferramentas para o Autocuidado Apoiado</vt:lpstr>
      <vt:lpstr>Entrevista Motivacional</vt:lpstr>
      <vt:lpstr>Entrevista Motivacional</vt:lpstr>
      <vt:lpstr>Técnica de Resolução de Problemas</vt:lpstr>
      <vt:lpstr>Técnica de Resolução de Problemas</vt:lpstr>
      <vt:lpstr>Modelo das Três Conversas</vt:lpstr>
      <vt:lpstr>Plano de Autocuidado Apoiado</vt:lpstr>
      <vt:lpstr>Material de Apoio - Parte III</vt:lpstr>
      <vt:lpstr>O Plano de Autocuidado Apoiado</vt:lpstr>
      <vt:lpstr>Plano de Autocuidado Apoiado - Identificação</vt:lpstr>
      <vt:lpstr>Plano de Autocuidado Apoiado - Objetivos</vt:lpstr>
      <vt:lpstr>Plano de Autocuidado Apoiado - Comportamento necessário</vt:lpstr>
      <vt:lpstr>Plano de Autocuidado Apoiado - Metas e grau de interesse</vt:lpstr>
      <vt:lpstr>Plano de Autocuidado Apoiado - Plano de ação</vt:lpstr>
      <vt:lpstr>Plano de Autocuidado Apoiado - Monitoramento</vt:lpstr>
      <vt:lpstr>Plano de Autocuidado Apoiado - Contrato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115</cp:revision>
  <dcterms:created xsi:type="dcterms:W3CDTF">2021-05-10T00:56:02Z</dcterms:created>
  <dcterms:modified xsi:type="dcterms:W3CDTF">2022-05-23T13:50:39Z</dcterms:modified>
</cp:coreProperties>
</file>