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6" r:id="rId2"/>
    <p:sldMasterId id="2147483703" r:id="rId3"/>
    <p:sldMasterId id="2147483698" r:id="rId4"/>
    <p:sldMasterId id="2147483648" r:id="rId5"/>
    <p:sldMasterId id="2147483672" r:id="rId6"/>
    <p:sldMasterId id="2147483660" r:id="rId7"/>
    <p:sldMasterId id="2147483701" r:id="rId8"/>
  </p:sldMasterIdLst>
  <p:notesMasterIdLst>
    <p:notesMasterId r:id="rId41"/>
  </p:notesMasterIdLst>
  <p:handoutMasterIdLst>
    <p:handoutMasterId r:id="rId42"/>
  </p:handoutMasterIdLst>
  <p:sldIdLst>
    <p:sldId id="263" r:id="rId9"/>
    <p:sldId id="271" r:id="rId10"/>
    <p:sldId id="270" r:id="rId11"/>
    <p:sldId id="298" r:id="rId12"/>
    <p:sldId id="265" r:id="rId13"/>
    <p:sldId id="299" r:id="rId14"/>
    <p:sldId id="269" r:id="rId15"/>
    <p:sldId id="274" r:id="rId16"/>
    <p:sldId id="303" r:id="rId17"/>
    <p:sldId id="309" r:id="rId18"/>
    <p:sldId id="304" r:id="rId19"/>
    <p:sldId id="305" r:id="rId20"/>
    <p:sldId id="306" r:id="rId21"/>
    <p:sldId id="301" r:id="rId22"/>
    <p:sldId id="308" r:id="rId23"/>
    <p:sldId id="310" r:id="rId24"/>
    <p:sldId id="311" r:id="rId25"/>
    <p:sldId id="312" r:id="rId26"/>
    <p:sldId id="313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07" r:id="rId37"/>
    <p:sldId id="325" r:id="rId38"/>
    <p:sldId id="326" r:id="rId39"/>
    <p:sldId id="268" r:id="rId4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5E19"/>
    <a:srgbClr val="F3BF85"/>
    <a:srgbClr val="BE6312"/>
    <a:srgbClr val="BE6311"/>
    <a:srgbClr val="ED9D41"/>
    <a:srgbClr val="C76B18"/>
    <a:srgbClr val="006F7B"/>
    <a:srgbClr val="006D7C"/>
    <a:srgbClr val="006573"/>
    <a:srgbClr val="0056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06BDCE-42A3-DD35-80B4-638C1C9E2264}" v="916" dt="2022-08-09T19:06:54.754"/>
    <p1510:client id="{CD8898D4-46EB-DAC1-1514-C41D66BD0246}" v="30" dt="2022-08-04T13:18:47.007"/>
    <p1510:client id="{EDE7B0B9-7F3B-1352-73EF-8A40AC21F688}" v="494" dt="2022-08-04T13:10:26.0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824" autoAdjust="0"/>
  </p:normalViewPr>
  <p:slideViewPr>
    <p:cSldViewPr snapToGrid="0">
      <p:cViewPr varScale="1">
        <p:scale>
          <a:sx n="62" d="100"/>
          <a:sy n="62" d="100"/>
        </p:scale>
        <p:origin x="980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handoutMaster" Target="handoutMasters/handoutMaster1.xml"/><Relationship Id="rId47" Type="http://schemas.microsoft.com/office/2015/10/relationships/revisionInfo" Target="revisionInfo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ableStyles" Target="tableStyles.xml"/><Relationship Id="rId20" Type="http://schemas.openxmlformats.org/officeDocument/2006/relationships/slide" Target="slides/slide12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BE172F-E2D5-4B24-96AA-81E081A1B4A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91C426E-50C5-4E53-A5E5-34CFDBEADCE0}">
      <dgm:prSet phldrT="[Texto]" custT="1"/>
      <dgm:spPr>
        <a:solidFill>
          <a:srgbClr val="A75E19"/>
        </a:solidFill>
        <a:ln>
          <a:noFill/>
        </a:ln>
      </dgm:spPr>
      <dgm:t>
        <a:bodyPr/>
        <a:lstStyle/>
        <a:p>
          <a:r>
            <a:rPr lang="pt-BR" sz="2200" dirty="0">
              <a:latin typeface="+mn-lt"/>
            </a:rPr>
            <a:t>Emocional</a:t>
          </a:r>
        </a:p>
      </dgm:t>
    </dgm:pt>
    <dgm:pt modelId="{D9CB3523-E90F-462B-A65A-194A1F052A92}" type="parTrans" cxnId="{0455914F-87AC-4C3F-BAFC-88164EE5853D}">
      <dgm:prSet/>
      <dgm:spPr/>
      <dgm:t>
        <a:bodyPr/>
        <a:lstStyle/>
        <a:p>
          <a:endParaRPr lang="pt-BR" sz="2200">
            <a:latin typeface="+mn-lt"/>
          </a:endParaRPr>
        </a:p>
      </dgm:t>
    </dgm:pt>
    <dgm:pt modelId="{D6F47EF6-ACB1-4968-9095-D32391BE2D13}" type="sibTrans" cxnId="{0455914F-87AC-4C3F-BAFC-88164EE5853D}">
      <dgm:prSet/>
      <dgm:spPr/>
      <dgm:t>
        <a:bodyPr/>
        <a:lstStyle/>
        <a:p>
          <a:endParaRPr lang="pt-BR" sz="2200">
            <a:latin typeface="+mn-lt"/>
          </a:endParaRPr>
        </a:p>
      </dgm:t>
    </dgm:pt>
    <dgm:pt modelId="{4CFCEC8F-D9E4-4E1F-9F8F-3C820C7287CA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sz="2000" dirty="0">
              <a:solidFill>
                <a:srgbClr val="A75E19"/>
              </a:solidFill>
              <a:latin typeface="+mn-lt"/>
            </a:rPr>
            <a:t>Tristeza</a:t>
          </a:r>
        </a:p>
      </dgm:t>
    </dgm:pt>
    <dgm:pt modelId="{1C917A86-9467-4B4B-BA4D-2250B2D04728}" type="parTrans" cxnId="{30F70597-B384-4715-A2D2-54BF27C0DCB0}">
      <dgm:prSet/>
      <dgm:spPr/>
      <dgm:t>
        <a:bodyPr/>
        <a:lstStyle/>
        <a:p>
          <a:endParaRPr lang="pt-BR" sz="2200">
            <a:latin typeface="+mn-lt"/>
          </a:endParaRPr>
        </a:p>
      </dgm:t>
    </dgm:pt>
    <dgm:pt modelId="{A986720C-797E-4952-8A17-5F143A8E7686}" type="sibTrans" cxnId="{30F70597-B384-4715-A2D2-54BF27C0DCB0}">
      <dgm:prSet/>
      <dgm:spPr/>
      <dgm:t>
        <a:bodyPr/>
        <a:lstStyle/>
        <a:p>
          <a:endParaRPr lang="pt-BR" sz="2200">
            <a:latin typeface="+mn-lt"/>
          </a:endParaRPr>
        </a:p>
      </dgm:t>
    </dgm:pt>
    <dgm:pt modelId="{D3AB54A6-7799-40FD-8C2A-D5336D7A64FA}">
      <dgm:prSet phldrT="[Texto]" custT="1"/>
      <dgm:spPr>
        <a:solidFill>
          <a:srgbClr val="A75E19"/>
        </a:solidFill>
        <a:ln>
          <a:noFill/>
        </a:ln>
      </dgm:spPr>
      <dgm:t>
        <a:bodyPr/>
        <a:lstStyle/>
        <a:p>
          <a:r>
            <a:rPr lang="pt-BR" sz="2200" dirty="0">
              <a:latin typeface="+mn-lt"/>
            </a:rPr>
            <a:t>Física</a:t>
          </a:r>
        </a:p>
      </dgm:t>
    </dgm:pt>
    <dgm:pt modelId="{E9CDCA08-5820-4D33-9D5C-1C06BC740DFB}" type="parTrans" cxnId="{291298E8-30A3-4D02-9DBD-8A56966F6171}">
      <dgm:prSet/>
      <dgm:spPr/>
      <dgm:t>
        <a:bodyPr/>
        <a:lstStyle/>
        <a:p>
          <a:endParaRPr lang="pt-BR" sz="2200">
            <a:latin typeface="+mn-lt"/>
          </a:endParaRPr>
        </a:p>
      </dgm:t>
    </dgm:pt>
    <dgm:pt modelId="{ED0BB219-B8A5-47D5-821A-8380ABB8978A}" type="sibTrans" cxnId="{291298E8-30A3-4D02-9DBD-8A56966F6171}">
      <dgm:prSet/>
      <dgm:spPr/>
      <dgm:t>
        <a:bodyPr/>
        <a:lstStyle/>
        <a:p>
          <a:endParaRPr lang="pt-BR" sz="2200">
            <a:latin typeface="+mn-lt"/>
          </a:endParaRPr>
        </a:p>
      </dgm:t>
    </dgm:pt>
    <dgm:pt modelId="{DDD6D10C-5199-4D5A-8A1F-0E28B2F721ED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sz="2000" dirty="0">
              <a:solidFill>
                <a:srgbClr val="A75E19"/>
              </a:solidFill>
              <a:latin typeface="+mn-lt"/>
            </a:rPr>
            <a:t>Alterações no apetite</a:t>
          </a:r>
        </a:p>
      </dgm:t>
    </dgm:pt>
    <dgm:pt modelId="{73C9B43D-B992-49E2-BA66-6CF9BFC0ED9C}" type="parTrans" cxnId="{21A822E1-28D9-4CCB-86F3-3A6B5A7DC44C}">
      <dgm:prSet/>
      <dgm:spPr/>
      <dgm:t>
        <a:bodyPr/>
        <a:lstStyle/>
        <a:p>
          <a:endParaRPr lang="pt-BR" sz="2200">
            <a:latin typeface="+mn-lt"/>
          </a:endParaRPr>
        </a:p>
      </dgm:t>
    </dgm:pt>
    <dgm:pt modelId="{83512195-CF95-4531-B8F1-576DB7A8C8E7}" type="sibTrans" cxnId="{21A822E1-28D9-4CCB-86F3-3A6B5A7DC44C}">
      <dgm:prSet/>
      <dgm:spPr/>
      <dgm:t>
        <a:bodyPr/>
        <a:lstStyle/>
        <a:p>
          <a:endParaRPr lang="pt-BR" sz="2200">
            <a:latin typeface="+mn-lt"/>
          </a:endParaRPr>
        </a:p>
      </dgm:t>
    </dgm:pt>
    <dgm:pt modelId="{82906EF4-D32A-4996-A829-18FB175F63CB}">
      <dgm:prSet phldrT="[Texto]" custT="1"/>
      <dgm:spPr>
        <a:solidFill>
          <a:srgbClr val="A75E19"/>
        </a:solidFill>
        <a:ln>
          <a:noFill/>
        </a:ln>
      </dgm:spPr>
      <dgm:t>
        <a:bodyPr/>
        <a:lstStyle/>
        <a:p>
          <a:r>
            <a:rPr lang="pt-BR" sz="2200" dirty="0">
              <a:latin typeface="+mn-lt"/>
            </a:rPr>
            <a:t>Social</a:t>
          </a:r>
        </a:p>
      </dgm:t>
    </dgm:pt>
    <dgm:pt modelId="{57932B4B-579A-4183-AD83-7B40FECA9995}" type="parTrans" cxnId="{E650508B-D12E-437F-A211-2CD91E9EB4D6}">
      <dgm:prSet/>
      <dgm:spPr/>
      <dgm:t>
        <a:bodyPr/>
        <a:lstStyle/>
        <a:p>
          <a:endParaRPr lang="pt-BR" sz="2200">
            <a:latin typeface="+mn-lt"/>
          </a:endParaRPr>
        </a:p>
      </dgm:t>
    </dgm:pt>
    <dgm:pt modelId="{121CBEAA-BDB5-4B75-AF05-01AD2F74C8BE}" type="sibTrans" cxnId="{E650508B-D12E-437F-A211-2CD91E9EB4D6}">
      <dgm:prSet/>
      <dgm:spPr/>
      <dgm:t>
        <a:bodyPr/>
        <a:lstStyle/>
        <a:p>
          <a:endParaRPr lang="pt-BR" sz="2200">
            <a:latin typeface="+mn-lt"/>
          </a:endParaRPr>
        </a:p>
      </dgm:t>
    </dgm:pt>
    <dgm:pt modelId="{BB4DC544-34EC-459B-8538-38F5BEE278E0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sz="2000" dirty="0">
              <a:solidFill>
                <a:srgbClr val="A75E19"/>
              </a:solidFill>
              <a:latin typeface="+mn-lt"/>
            </a:rPr>
            <a:t>Isolamento</a:t>
          </a:r>
        </a:p>
      </dgm:t>
    </dgm:pt>
    <dgm:pt modelId="{78B71011-F46C-43F5-8D5C-2A59D0BFF126}" type="parTrans" cxnId="{B05ECCA9-613D-4EB7-A9C9-C9F954D4C3AC}">
      <dgm:prSet/>
      <dgm:spPr/>
      <dgm:t>
        <a:bodyPr/>
        <a:lstStyle/>
        <a:p>
          <a:endParaRPr lang="pt-BR" sz="2200">
            <a:latin typeface="+mn-lt"/>
          </a:endParaRPr>
        </a:p>
      </dgm:t>
    </dgm:pt>
    <dgm:pt modelId="{83B6533A-48B7-4254-80AE-BBF1F47739C0}" type="sibTrans" cxnId="{B05ECCA9-613D-4EB7-A9C9-C9F954D4C3AC}">
      <dgm:prSet/>
      <dgm:spPr/>
      <dgm:t>
        <a:bodyPr/>
        <a:lstStyle/>
        <a:p>
          <a:endParaRPr lang="pt-BR" sz="2200">
            <a:latin typeface="+mn-lt"/>
          </a:endParaRPr>
        </a:p>
      </dgm:t>
    </dgm:pt>
    <dgm:pt modelId="{D1C502CC-3375-46B6-A67A-20105177294F}">
      <dgm:prSet phldrT="[Texto]" custT="1"/>
      <dgm:spPr>
        <a:solidFill>
          <a:srgbClr val="A75E19"/>
        </a:solidFill>
        <a:ln>
          <a:noFill/>
        </a:ln>
      </dgm:spPr>
      <dgm:t>
        <a:bodyPr/>
        <a:lstStyle/>
        <a:p>
          <a:r>
            <a:rPr lang="pt-BR" sz="2200" dirty="0">
              <a:latin typeface="+mn-lt"/>
            </a:rPr>
            <a:t>Espiritual</a:t>
          </a:r>
        </a:p>
      </dgm:t>
    </dgm:pt>
    <dgm:pt modelId="{D954E9C2-AE7D-4C8D-BC1F-830DDE1F71FE}" type="parTrans" cxnId="{7F103C66-9408-4497-9D89-9CBDF1F8E737}">
      <dgm:prSet/>
      <dgm:spPr/>
      <dgm:t>
        <a:bodyPr/>
        <a:lstStyle/>
        <a:p>
          <a:endParaRPr lang="pt-BR" sz="2200">
            <a:latin typeface="+mn-lt"/>
          </a:endParaRPr>
        </a:p>
      </dgm:t>
    </dgm:pt>
    <dgm:pt modelId="{0780361E-9F69-4738-A332-17BB73F5E685}" type="sibTrans" cxnId="{7F103C66-9408-4497-9D89-9CBDF1F8E737}">
      <dgm:prSet/>
      <dgm:spPr/>
      <dgm:t>
        <a:bodyPr/>
        <a:lstStyle/>
        <a:p>
          <a:endParaRPr lang="pt-BR" sz="2200">
            <a:latin typeface="+mn-lt"/>
          </a:endParaRPr>
        </a:p>
      </dgm:t>
    </dgm:pt>
    <dgm:pt modelId="{ADCDE1A5-64C3-4325-B9D5-F3E92FB4EE4D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sz="2000" dirty="0">
              <a:solidFill>
                <a:srgbClr val="A75E19"/>
              </a:solidFill>
              <a:latin typeface="+mn-lt"/>
            </a:rPr>
            <a:t>Perda ou aumento de fé</a:t>
          </a:r>
        </a:p>
      </dgm:t>
    </dgm:pt>
    <dgm:pt modelId="{06F55A75-2520-4881-B67F-AEA3DC7948A3}" type="parTrans" cxnId="{AF954DA8-A4CD-4E8B-B7E2-545F44A93D34}">
      <dgm:prSet/>
      <dgm:spPr/>
      <dgm:t>
        <a:bodyPr/>
        <a:lstStyle/>
        <a:p>
          <a:endParaRPr lang="pt-BR" sz="2200">
            <a:latin typeface="+mn-lt"/>
          </a:endParaRPr>
        </a:p>
      </dgm:t>
    </dgm:pt>
    <dgm:pt modelId="{BACC0BC1-FDF7-4AF1-B38F-AF285677D5C1}" type="sibTrans" cxnId="{AF954DA8-A4CD-4E8B-B7E2-545F44A93D34}">
      <dgm:prSet/>
      <dgm:spPr/>
      <dgm:t>
        <a:bodyPr/>
        <a:lstStyle/>
        <a:p>
          <a:endParaRPr lang="pt-BR" sz="2200">
            <a:latin typeface="+mn-lt"/>
          </a:endParaRPr>
        </a:p>
      </dgm:t>
    </dgm:pt>
    <dgm:pt modelId="{CB2D9D09-CE15-47C8-B669-6092E70B91D7}">
      <dgm:prSet phldrT="[Texto]" custT="1"/>
      <dgm:spPr>
        <a:solidFill>
          <a:srgbClr val="A75E19"/>
        </a:solidFill>
        <a:ln>
          <a:noFill/>
        </a:ln>
      </dgm:spPr>
      <dgm:t>
        <a:bodyPr/>
        <a:lstStyle/>
        <a:p>
          <a:r>
            <a:rPr lang="pt-BR" sz="2200" dirty="0">
              <a:latin typeface="+mn-lt"/>
            </a:rPr>
            <a:t>Cognitiva</a:t>
          </a:r>
        </a:p>
      </dgm:t>
    </dgm:pt>
    <dgm:pt modelId="{CD64142F-B156-4B8D-BC65-1D074B5B676A}" type="parTrans" cxnId="{88DC4EC4-F861-4A14-A8EF-D5D23547CA58}">
      <dgm:prSet/>
      <dgm:spPr/>
      <dgm:t>
        <a:bodyPr/>
        <a:lstStyle/>
        <a:p>
          <a:endParaRPr lang="pt-BR" sz="2200">
            <a:latin typeface="+mn-lt"/>
          </a:endParaRPr>
        </a:p>
      </dgm:t>
    </dgm:pt>
    <dgm:pt modelId="{F5DAABE0-A037-4294-9AFA-13B4BC86E8A1}" type="sibTrans" cxnId="{88DC4EC4-F861-4A14-A8EF-D5D23547CA58}">
      <dgm:prSet/>
      <dgm:spPr/>
      <dgm:t>
        <a:bodyPr/>
        <a:lstStyle/>
        <a:p>
          <a:endParaRPr lang="pt-BR" sz="2200">
            <a:latin typeface="+mn-lt"/>
          </a:endParaRPr>
        </a:p>
      </dgm:t>
    </dgm:pt>
    <dgm:pt modelId="{E51F8E45-6BE3-4500-8653-08E92B797DB6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sz="2000" dirty="0">
              <a:solidFill>
                <a:srgbClr val="A75E19"/>
              </a:solidFill>
              <a:latin typeface="+mn-lt"/>
            </a:rPr>
            <a:t>Perda de memória</a:t>
          </a:r>
        </a:p>
      </dgm:t>
    </dgm:pt>
    <dgm:pt modelId="{DDD03263-B386-48C1-81A6-19A15575F3D0}" type="parTrans" cxnId="{69CA3C01-3835-47E6-A33D-52275144801F}">
      <dgm:prSet/>
      <dgm:spPr/>
      <dgm:t>
        <a:bodyPr/>
        <a:lstStyle/>
        <a:p>
          <a:endParaRPr lang="pt-BR" sz="2200">
            <a:latin typeface="+mn-lt"/>
          </a:endParaRPr>
        </a:p>
      </dgm:t>
    </dgm:pt>
    <dgm:pt modelId="{8FCD4BD5-CE4E-405C-9662-CC41DC033B8A}" type="sibTrans" cxnId="{69CA3C01-3835-47E6-A33D-52275144801F}">
      <dgm:prSet/>
      <dgm:spPr/>
      <dgm:t>
        <a:bodyPr/>
        <a:lstStyle/>
        <a:p>
          <a:endParaRPr lang="pt-BR" sz="2200">
            <a:latin typeface="+mn-lt"/>
          </a:endParaRPr>
        </a:p>
      </dgm:t>
    </dgm:pt>
    <dgm:pt modelId="{7F7FDE65-D4B0-42CE-9025-B5F1A6703720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sz="2000" dirty="0">
              <a:solidFill>
                <a:srgbClr val="A75E19"/>
              </a:solidFill>
              <a:latin typeface="+mn-lt"/>
            </a:rPr>
            <a:t>Saudade</a:t>
          </a:r>
        </a:p>
      </dgm:t>
    </dgm:pt>
    <dgm:pt modelId="{9F46F822-D3CC-4669-9559-1ADB28170E06}" type="parTrans" cxnId="{DDCF5D8D-D840-4D66-8521-B566C300322C}">
      <dgm:prSet/>
      <dgm:spPr/>
      <dgm:t>
        <a:bodyPr/>
        <a:lstStyle/>
        <a:p>
          <a:endParaRPr lang="pt-BR"/>
        </a:p>
      </dgm:t>
    </dgm:pt>
    <dgm:pt modelId="{2E4C6540-5048-4788-B11B-526874838941}" type="sibTrans" cxnId="{DDCF5D8D-D840-4D66-8521-B566C300322C}">
      <dgm:prSet/>
      <dgm:spPr/>
      <dgm:t>
        <a:bodyPr/>
        <a:lstStyle/>
        <a:p>
          <a:endParaRPr lang="pt-BR"/>
        </a:p>
      </dgm:t>
    </dgm:pt>
    <dgm:pt modelId="{CD043D4C-0EC0-4510-904A-AF5F9827F15B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sz="2000" dirty="0">
              <a:solidFill>
                <a:srgbClr val="A75E19"/>
              </a:solidFill>
              <a:latin typeface="+mn-lt"/>
            </a:rPr>
            <a:t>Raiva</a:t>
          </a:r>
        </a:p>
      </dgm:t>
    </dgm:pt>
    <dgm:pt modelId="{3AA83ED4-9764-43D8-A9C6-C3B38684B905}" type="parTrans" cxnId="{BC18FC39-3776-450A-8794-7502682DC09A}">
      <dgm:prSet/>
      <dgm:spPr/>
      <dgm:t>
        <a:bodyPr/>
        <a:lstStyle/>
        <a:p>
          <a:endParaRPr lang="pt-BR"/>
        </a:p>
      </dgm:t>
    </dgm:pt>
    <dgm:pt modelId="{06F2DD00-A4BB-4BE4-A8E5-673D4A08B11F}" type="sibTrans" cxnId="{BC18FC39-3776-450A-8794-7502682DC09A}">
      <dgm:prSet/>
      <dgm:spPr/>
      <dgm:t>
        <a:bodyPr/>
        <a:lstStyle/>
        <a:p>
          <a:endParaRPr lang="pt-BR"/>
        </a:p>
      </dgm:t>
    </dgm:pt>
    <dgm:pt modelId="{2911E15D-58A4-41C8-A153-3C7C2836FEE7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sz="2000" dirty="0">
              <a:solidFill>
                <a:srgbClr val="A75E19"/>
              </a:solidFill>
              <a:latin typeface="+mn-lt"/>
            </a:rPr>
            <a:t>Choro</a:t>
          </a:r>
        </a:p>
      </dgm:t>
    </dgm:pt>
    <dgm:pt modelId="{82EF36B6-916E-47AE-AF2E-1943E4CA3FC9}" type="parTrans" cxnId="{DEED764F-41C2-4A6A-A6CF-BE2E12EDC082}">
      <dgm:prSet/>
      <dgm:spPr/>
      <dgm:t>
        <a:bodyPr/>
        <a:lstStyle/>
        <a:p>
          <a:endParaRPr lang="pt-BR"/>
        </a:p>
      </dgm:t>
    </dgm:pt>
    <dgm:pt modelId="{DC05DFEA-E040-498D-BDBE-AE6B8FDB2186}" type="sibTrans" cxnId="{DEED764F-41C2-4A6A-A6CF-BE2E12EDC082}">
      <dgm:prSet/>
      <dgm:spPr/>
      <dgm:t>
        <a:bodyPr/>
        <a:lstStyle/>
        <a:p>
          <a:endParaRPr lang="pt-BR"/>
        </a:p>
      </dgm:t>
    </dgm:pt>
    <dgm:pt modelId="{DF78FF50-7901-469D-B389-AAD42A5BC563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sz="2000" dirty="0">
              <a:solidFill>
                <a:srgbClr val="A75E19"/>
              </a:solidFill>
              <a:latin typeface="+mn-lt"/>
            </a:rPr>
            <a:t>Culpa</a:t>
          </a:r>
        </a:p>
      </dgm:t>
    </dgm:pt>
    <dgm:pt modelId="{35E8B8E0-86CA-4EEC-B2B5-01A3245B022C}" type="parTrans" cxnId="{1D660FB6-C7C6-486B-9872-5D3FA6CBFC2D}">
      <dgm:prSet/>
      <dgm:spPr/>
      <dgm:t>
        <a:bodyPr/>
        <a:lstStyle/>
        <a:p>
          <a:endParaRPr lang="pt-BR"/>
        </a:p>
      </dgm:t>
    </dgm:pt>
    <dgm:pt modelId="{B2613FF7-3D09-4FF3-8E89-602C6B00E9B1}" type="sibTrans" cxnId="{1D660FB6-C7C6-486B-9872-5D3FA6CBFC2D}">
      <dgm:prSet/>
      <dgm:spPr/>
      <dgm:t>
        <a:bodyPr/>
        <a:lstStyle/>
        <a:p>
          <a:endParaRPr lang="pt-BR"/>
        </a:p>
      </dgm:t>
    </dgm:pt>
    <dgm:pt modelId="{05523090-E17E-4A98-8576-8EF11D293CFF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sz="2000" dirty="0">
              <a:solidFill>
                <a:srgbClr val="A75E19"/>
              </a:solidFill>
              <a:latin typeface="+mn-lt"/>
            </a:rPr>
            <a:t>Alterações no sono</a:t>
          </a:r>
        </a:p>
      </dgm:t>
    </dgm:pt>
    <dgm:pt modelId="{12CACCFB-E384-4B6D-88E6-733E589D85E6}" type="parTrans" cxnId="{AA2C71A0-43EA-40A1-B03B-3915EB2A65FF}">
      <dgm:prSet/>
      <dgm:spPr/>
      <dgm:t>
        <a:bodyPr/>
        <a:lstStyle/>
        <a:p>
          <a:endParaRPr lang="pt-BR"/>
        </a:p>
      </dgm:t>
    </dgm:pt>
    <dgm:pt modelId="{E3B60A9E-E5AD-4377-9E04-D18A7E2D007F}" type="sibTrans" cxnId="{AA2C71A0-43EA-40A1-B03B-3915EB2A65FF}">
      <dgm:prSet/>
      <dgm:spPr/>
      <dgm:t>
        <a:bodyPr/>
        <a:lstStyle/>
        <a:p>
          <a:endParaRPr lang="pt-BR"/>
        </a:p>
      </dgm:t>
    </dgm:pt>
    <dgm:pt modelId="{793C2583-2467-4B46-9F84-60F996D8F772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sz="2000" dirty="0">
              <a:solidFill>
                <a:srgbClr val="A75E19"/>
              </a:solidFill>
              <a:latin typeface="+mn-lt"/>
            </a:rPr>
            <a:t>Queda na imunidade</a:t>
          </a:r>
        </a:p>
      </dgm:t>
    </dgm:pt>
    <dgm:pt modelId="{7D07DC22-EEF1-4EAF-B772-747B81EDD84F}" type="parTrans" cxnId="{6B5DD260-BA9E-4619-A424-7174CEE415EF}">
      <dgm:prSet/>
      <dgm:spPr/>
      <dgm:t>
        <a:bodyPr/>
        <a:lstStyle/>
        <a:p>
          <a:endParaRPr lang="pt-BR"/>
        </a:p>
      </dgm:t>
    </dgm:pt>
    <dgm:pt modelId="{2A87F7EE-41D4-4794-B522-FD520DC476AB}" type="sibTrans" cxnId="{6B5DD260-BA9E-4619-A424-7174CEE415EF}">
      <dgm:prSet/>
      <dgm:spPr/>
      <dgm:t>
        <a:bodyPr/>
        <a:lstStyle/>
        <a:p>
          <a:endParaRPr lang="pt-BR"/>
        </a:p>
      </dgm:t>
    </dgm:pt>
    <dgm:pt modelId="{2FFFC383-4598-4D50-84B1-5BED39773839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sz="2000" dirty="0">
              <a:solidFill>
                <a:srgbClr val="A75E19"/>
              </a:solidFill>
              <a:latin typeface="+mn-lt"/>
            </a:rPr>
            <a:t>Palpitações</a:t>
          </a:r>
        </a:p>
      </dgm:t>
    </dgm:pt>
    <dgm:pt modelId="{45713F76-6E3F-465A-9E21-F9B1E7A82A96}" type="parTrans" cxnId="{D919A394-4EE6-41A8-BC05-3A2F81C2AA57}">
      <dgm:prSet/>
      <dgm:spPr/>
      <dgm:t>
        <a:bodyPr/>
        <a:lstStyle/>
        <a:p>
          <a:endParaRPr lang="pt-BR"/>
        </a:p>
      </dgm:t>
    </dgm:pt>
    <dgm:pt modelId="{3C8A03F3-C17B-414C-93C5-2D36DB70F703}" type="sibTrans" cxnId="{D919A394-4EE6-41A8-BC05-3A2F81C2AA57}">
      <dgm:prSet/>
      <dgm:spPr/>
      <dgm:t>
        <a:bodyPr/>
        <a:lstStyle/>
        <a:p>
          <a:endParaRPr lang="pt-BR"/>
        </a:p>
      </dgm:t>
    </dgm:pt>
    <dgm:pt modelId="{C1C8708C-9B75-499C-9E63-C6FA8145B2D8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sz="2000" dirty="0">
              <a:solidFill>
                <a:srgbClr val="A75E19"/>
              </a:solidFill>
              <a:latin typeface="+mn-lt"/>
            </a:rPr>
            <a:t>Falta de ar</a:t>
          </a:r>
        </a:p>
      </dgm:t>
    </dgm:pt>
    <dgm:pt modelId="{9E291E46-890E-44D8-B31D-62A2BDD85807}" type="parTrans" cxnId="{A6822564-E81E-4BAE-8D34-6345512AFE43}">
      <dgm:prSet/>
      <dgm:spPr/>
      <dgm:t>
        <a:bodyPr/>
        <a:lstStyle/>
        <a:p>
          <a:endParaRPr lang="pt-BR"/>
        </a:p>
      </dgm:t>
    </dgm:pt>
    <dgm:pt modelId="{702C8234-402C-453D-93BB-B68F66263832}" type="sibTrans" cxnId="{A6822564-E81E-4BAE-8D34-6345512AFE43}">
      <dgm:prSet/>
      <dgm:spPr/>
      <dgm:t>
        <a:bodyPr/>
        <a:lstStyle/>
        <a:p>
          <a:endParaRPr lang="pt-BR"/>
        </a:p>
      </dgm:t>
    </dgm:pt>
    <dgm:pt modelId="{9AEF5118-4B02-4683-BFD9-38F239832187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sz="2000" dirty="0">
              <a:solidFill>
                <a:srgbClr val="A75E19"/>
              </a:solidFill>
              <a:latin typeface="+mn-lt"/>
            </a:rPr>
            <a:t>Perda de libido</a:t>
          </a:r>
        </a:p>
      </dgm:t>
    </dgm:pt>
    <dgm:pt modelId="{9D478868-864F-4CCE-B7DE-221C335EB31B}" type="parTrans" cxnId="{DC2EE81F-AA0D-4228-B28C-90724BE0B4F1}">
      <dgm:prSet/>
      <dgm:spPr/>
      <dgm:t>
        <a:bodyPr/>
        <a:lstStyle/>
        <a:p>
          <a:endParaRPr lang="pt-BR"/>
        </a:p>
      </dgm:t>
    </dgm:pt>
    <dgm:pt modelId="{6A3237D9-67A2-4FFB-86E9-D2237369A93E}" type="sibTrans" cxnId="{DC2EE81F-AA0D-4228-B28C-90724BE0B4F1}">
      <dgm:prSet/>
      <dgm:spPr/>
      <dgm:t>
        <a:bodyPr/>
        <a:lstStyle/>
        <a:p>
          <a:endParaRPr lang="pt-BR"/>
        </a:p>
      </dgm:t>
    </dgm:pt>
    <dgm:pt modelId="{1DCB552F-C3F4-4A7A-A1B9-E970CC0D53EE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sz="2000" dirty="0">
              <a:solidFill>
                <a:srgbClr val="A75E19"/>
              </a:solidFill>
              <a:latin typeface="+mn-lt"/>
            </a:rPr>
            <a:t>Afastamento</a:t>
          </a:r>
        </a:p>
      </dgm:t>
    </dgm:pt>
    <dgm:pt modelId="{604D75DB-2A7D-4FC9-BE34-E29A9CD05A4C}" type="parTrans" cxnId="{E3C8F423-4295-40B9-8F73-8C58D660EA59}">
      <dgm:prSet/>
      <dgm:spPr/>
      <dgm:t>
        <a:bodyPr/>
        <a:lstStyle/>
        <a:p>
          <a:endParaRPr lang="pt-BR"/>
        </a:p>
      </dgm:t>
    </dgm:pt>
    <dgm:pt modelId="{A8FAB8C5-6D5A-47B7-B9BE-1A8005CC85FC}" type="sibTrans" cxnId="{E3C8F423-4295-40B9-8F73-8C58D660EA59}">
      <dgm:prSet/>
      <dgm:spPr/>
      <dgm:t>
        <a:bodyPr/>
        <a:lstStyle/>
        <a:p>
          <a:endParaRPr lang="pt-BR"/>
        </a:p>
      </dgm:t>
    </dgm:pt>
    <dgm:pt modelId="{AB2882C4-94AD-4727-97A9-7A19B0E35B69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sz="2000" dirty="0">
              <a:solidFill>
                <a:srgbClr val="A75E19"/>
              </a:solidFill>
              <a:latin typeface="+mn-lt"/>
            </a:rPr>
            <a:t>Perda de interesse social</a:t>
          </a:r>
        </a:p>
      </dgm:t>
    </dgm:pt>
    <dgm:pt modelId="{AFB5BA0B-01C3-45B6-886D-930ED37ED787}" type="parTrans" cxnId="{9EAAEECA-390E-4F5E-8C12-08BC8EEE0905}">
      <dgm:prSet/>
      <dgm:spPr/>
      <dgm:t>
        <a:bodyPr/>
        <a:lstStyle/>
        <a:p>
          <a:endParaRPr lang="pt-BR"/>
        </a:p>
      </dgm:t>
    </dgm:pt>
    <dgm:pt modelId="{4CF8A0EA-5983-42C6-8086-100CA0541CB6}" type="sibTrans" cxnId="{9EAAEECA-390E-4F5E-8C12-08BC8EEE0905}">
      <dgm:prSet/>
      <dgm:spPr/>
      <dgm:t>
        <a:bodyPr/>
        <a:lstStyle/>
        <a:p>
          <a:endParaRPr lang="pt-BR"/>
        </a:p>
      </dgm:t>
    </dgm:pt>
    <dgm:pt modelId="{A52D1F6B-6011-4CBC-8F90-AA02AC8BA5A1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sz="2000" dirty="0">
              <a:solidFill>
                <a:srgbClr val="A75E19"/>
              </a:solidFill>
              <a:latin typeface="+mn-lt"/>
            </a:rPr>
            <a:t>Conflito com as próprias crenças</a:t>
          </a:r>
        </a:p>
      </dgm:t>
    </dgm:pt>
    <dgm:pt modelId="{39164B3D-181F-4B79-87B1-CD28DFACC071}" type="parTrans" cxnId="{A8A730C9-F2AF-472D-8DA9-32D03F5E502E}">
      <dgm:prSet/>
      <dgm:spPr/>
      <dgm:t>
        <a:bodyPr/>
        <a:lstStyle/>
        <a:p>
          <a:endParaRPr lang="pt-BR"/>
        </a:p>
      </dgm:t>
    </dgm:pt>
    <dgm:pt modelId="{3C6CC4B4-A54D-4A0A-84F9-E90F18CEF2F1}" type="sibTrans" cxnId="{A8A730C9-F2AF-472D-8DA9-32D03F5E502E}">
      <dgm:prSet/>
      <dgm:spPr/>
      <dgm:t>
        <a:bodyPr/>
        <a:lstStyle/>
        <a:p>
          <a:endParaRPr lang="pt-BR"/>
        </a:p>
      </dgm:t>
    </dgm:pt>
    <dgm:pt modelId="{5931B54A-5789-402B-9EB3-22A9F73D6864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sz="2000" dirty="0">
              <a:solidFill>
                <a:srgbClr val="A75E19"/>
              </a:solidFill>
              <a:latin typeface="+mn-lt"/>
            </a:rPr>
            <a:t>Dúvida de valores</a:t>
          </a:r>
        </a:p>
      </dgm:t>
    </dgm:pt>
    <dgm:pt modelId="{4E4E99B6-E149-4471-B538-83AF083B77B8}" type="parTrans" cxnId="{4FDF3962-565C-4D44-9A7F-6DC788155367}">
      <dgm:prSet/>
      <dgm:spPr/>
      <dgm:t>
        <a:bodyPr/>
        <a:lstStyle/>
        <a:p>
          <a:endParaRPr lang="pt-BR"/>
        </a:p>
      </dgm:t>
    </dgm:pt>
    <dgm:pt modelId="{3DBC9C25-C4CB-416D-8F51-0C6EB8ED074C}" type="sibTrans" cxnId="{4FDF3962-565C-4D44-9A7F-6DC788155367}">
      <dgm:prSet/>
      <dgm:spPr/>
      <dgm:t>
        <a:bodyPr/>
        <a:lstStyle/>
        <a:p>
          <a:endParaRPr lang="pt-BR"/>
        </a:p>
      </dgm:t>
    </dgm:pt>
    <dgm:pt modelId="{491CB72A-2984-431C-86AB-F51896B51FA5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sz="2000" dirty="0">
              <a:solidFill>
                <a:srgbClr val="A75E19"/>
              </a:solidFill>
              <a:latin typeface="+mn-lt"/>
            </a:rPr>
            <a:t>Revolta com o sagrado</a:t>
          </a:r>
        </a:p>
      </dgm:t>
    </dgm:pt>
    <dgm:pt modelId="{F59FC24E-FCD9-4D94-812E-4C02556ECF50}" type="parTrans" cxnId="{2BF8B3D2-B4C6-4BE1-99E5-FB1A41764682}">
      <dgm:prSet/>
      <dgm:spPr/>
      <dgm:t>
        <a:bodyPr/>
        <a:lstStyle/>
        <a:p>
          <a:endParaRPr lang="pt-BR"/>
        </a:p>
      </dgm:t>
    </dgm:pt>
    <dgm:pt modelId="{90AFE13A-68DA-4D55-A4F8-6E0BE3DFE26B}" type="sibTrans" cxnId="{2BF8B3D2-B4C6-4BE1-99E5-FB1A41764682}">
      <dgm:prSet/>
      <dgm:spPr/>
      <dgm:t>
        <a:bodyPr/>
        <a:lstStyle/>
        <a:p>
          <a:endParaRPr lang="pt-BR"/>
        </a:p>
      </dgm:t>
    </dgm:pt>
    <dgm:pt modelId="{D5B1D758-DF14-4A7F-AD46-965196AF6C52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sz="2000" dirty="0">
              <a:solidFill>
                <a:srgbClr val="A75E19"/>
              </a:solidFill>
              <a:latin typeface="+mn-lt"/>
            </a:rPr>
            <a:t>Dificuldade de concentração</a:t>
          </a:r>
        </a:p>
      </dgm:t>
    </dgm:pt>
    <dgm:pt modelId="{18360AF9-D6D6-42BF-8300-192432032964}" type="parTrans" cxnId="{6BCC53CC-7F58-4E02-BF9D-FBEB77857FD3}">
      <dgm:prSet/>
      <dgm:spPr/>
      <dgm:t>
        <a:bodyPr/>
        <a:lstStyle/>
        <a:p>
          <a:endParaRPr lang="pt-BR"/>
        </a:p>
      </dgm:t>
    </dgm:pt>
    <dgm:pt modelId="{F0340E9B-76E2-40CD-BB26-A1FE554071F6}" type="sibTrans" cxnId="{6BCC53CC-7F58-4E02-BF9D-FBEB77857FD3}">
      <dgm:prSet/>
      <dgm:spPr/>
      <dgm:t>
        <a:bodyPr/>
        <a:lstStyle/>
        <a:p>
          <a:endParaRPr lang="pt-BR"/>
        </a:p>
      </dgm:t>
    </dgm:pt>
    <dgm:pt modelId="{B65C09A1-DCAA-4E83-A49C-CF8AD29B1CE2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sz="2000" dirty="0">
              <a:solidFill>
                <a:srgbClr val="A75E19"/>
              </a:solidFill>
              <a:latin typeface="+mn-lt"/>
            </a:rPr>
            <a:t>Pensamentos não organizados</a:t>
          </a:r>
        </a:p>
      </dgm:t>
    </dgm:pt>
    <dgm:pt modelId="{5A19CAD1-C96A-4F55-87AC-DA0ECEDB51D2}" type="parTrans" cxnId="{04A57453-47DA-481D-89BE-3B935A3B1019}">
      <dgm:prSet/>
      <dgm:spPr/>
      <dgm:t>
        <a:bodyPr/>
        <a:lstStyle/>
        <a:p>
          <a:endParaRPr lang="pt-BR"/>
        </a:p>
      </dgm:t>
    </dgm:pt>
    <dgm:pt modelId="{043C7B73-C58C-4C0C-82B6-ED4B98B256EE}" type="sibTrans" cxnId="{04A57453-47DA-481D-89BE-3B935A3B1019}">
      <dgm:prSet/>
      <dgm:spPr/>
      <dgm:t>
        <a:bodyPr/>
        <a:lstStyle/>
        <a:p>
          <a:endParaRPr lang="pt-BR"/>
        </a:p>
      </dgm:t>
    </dgm:pt>
    <dgm:pt modelId="{E0899F39-A1F9-4FAD-9D62-4C32F3709930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pt-BR" sz="2000" dirty="0">
              <a:solidFill>
                <a:srgbClr val="A75E19"/>
              </a:solidFill>
              <a:latin typeface="+mn-lt"/>
            </a:rPr>
            <a:t>Confusão</a:t>
          </a:r>
        </a:p>
      </dgm:t>
    </dgm:pt>
    <dgm:pt modelId="{52815992-D4C4-429F-B431-D5D57651609A}" type="parTrans" cxnId="{6763EE24-E6A8-4407-9C73-53891467DAE7}">
      <dgm:prSet/>
      <dgm:spPr/>
      <dgm:t>
        <a:bodyPr/>
        <a:lstStyle/>
        <a:p>
          <a:endParaRPr lang="pt-BR"/>
        </a:p>
      </dgm:t>
    </dgm:pt>
    <dgm:pt modelId="{7C124EE5-EB4F-41A0-8164-BEB028AF8B2B}" type="sibTrans" cxnId="{6763EE24-E6A8-4407-9C73-53891467DAE7}">
      <dgm:prSet/>
      <dgm:spPr/>
      <dgm:t>
        <a:bodyPr/>
        <a:lstStyle/>
        <a:p>
          <a:endParaRPr lang="pt-BR"/>
        </a:p>
      </dgm:t>
    </dgm:pt>
    <dgm:pt modelId="{2EC27186-45EA-4E2A-B591-B5A05709C124}" type="pres">
      <dgm:prSet presAssocID="{6DBE172F-E2D5-4B24-96AA-81E081A1B4A3}" presName="Name0" presStyleCnt="0">
        <dgm:presLayoutVars>
          <dgm:dir/>
          <dgm:animLvl val="lvl"/>
          <dgm:resizeHandles val="exact"/>
        </dgm:presLayoutVars>
      </dgm:prSet>
      <dgm:spPr/>
    </dgm:pt>
    <dgm:pt modelId="{C05BBF91-2D85-41D1-A523-DBD84DDBBAAB}" type="pres">
      <dgm:prSet presAssocID="{891C426E-50C5-4E53-A5E5-34CFDBEADCE0}" presName="composite" presStyleCnt="0"/>
      <dgm:spPr/>
    </dgm:pt>
    <dgm:pt modelId="{CDF2DD17-9C3F-4BDF-9D08-E874802BB4E2}" type="pres">
      <dgm:prSet presAssocID="{891C426E-50C5-4E53-A5E5-34CFDBEADCE0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E6B676C5-E3A7-4140-B38D-973AE3BA1E62}" type="pres">
      <dgm:prSet presAssocID="{891C426E-50C5-4E53-A5E5-34CFDBEADCE0}" presName="desTx" presStyleLbl="alignAccFollowNode1" presStyleIdx="0" presStyleCnt="5">
        <dgm:presLayoutVars>
          <dgm:bulletEnabled val="1"/>
        </dgm:presLayoutVars>
      </dgm:prSet>
      <dgm:spPr/>
    </dgm:pt>
    <dgm:pt modelId="{1D83D9CF-7C7F-498B-8AD7-EFC54AEC6BFC}" type="pres">
      <dgm:prSet presAssocID="{D6F47EF6-ACB1-4968-9095-D32391BE2D13}" presName="space" presStyleCnt="0"/>
      <dgm:spPr/>
    </dgm:pt>
    <dgm:pt modelId="{AB1DA49A-B119-48FD-A1BC-3BF1A5C9A456}" type="pres">
      <dgm:prSet presAssocID="{D3AB54A6-7799-40FD-8C2A-D5336D7A64FA}" presName="composite" presStyleCnt="0"/>
      <dgm:spPr/>
    </dgm:pt>
    <dgm:pt modelId="{46AAA691-B1C2-4A44-B51D-B6D633CA8517}" type="pres">
      <dgm:prSet presAssocID="{D3AB54A6-7799-40FD-8C2A-D5336D7A64FA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4E4C8A0E-017F-46EB-A238-3A391F50488D}" type="pres">
      <dgm:prSet presAssocID="{D3AB54A6-7799-40FD-8C2A-D5336D7A64FA}" presName="desTx" presStyleLbl="alignAccFollowNode1" presStyleIdx="1" presStyleCnt="5">
        <dgm:presLayoutVars>
          <dgm:bulletEnabled val="1"/>
        </dgm:presLayoutVars>
      </dgm:prSet>
      <dgm:spPr/>
    </dgm:pt>
    <dgm:pt modelId="{278E8A3C-AE66-4E80-83C9-0C241DBEF7B3}" type="pres">
      <dgm:prSet presAssocID="{ED0BB219-B8A5-47D5-821A-8380ABB8978A}" presName="space" presStyleCnt="0"/>
      <dgm:spPr/>
    </dgm:pt>
    <dgm:pt modelId="{CF051CD9-B9C1-493F-85F7-201C98ECB457}" type="pres">
      <dgm:prSet presAssocID="{82906EF4-D32A-4996-A829-18FB175F63CB}" presName="composite" presStyleCnt="0"/>
      <dgm:spPr/>
    </dgm:pt>
    <dgm:pt modelId="{D55AA7DE-74C9-42E5-BCE7-3685EA4756DC}" type="pres">
      <dgm:prSet presAssocID="{82906EF4-D32A-4996-A829-18FB175F63CB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654178C1-3D16-421A-B511-AA08CD200FC8}" type="pres">
      <dgm:prSet presAssocID="{82906EF4-D32A-4996-A829-18FB175F63CB}" presName="desTx" presStyleLbl="alignAccFollowNode1" presStyleIdx="2" presStyleCnt="5">
        <dgm:presLayoutVars>
          <dgm:bulletEnabled val="1"/>
        </dgm:presLayoutVars>
      </dgm:prSet>
      <dgm:spPr/>
    </dgm:pt>
    <dgm:pt modelId="{41019BD5-E5E2-4CE5-8A3B-F7BC90510C23}" type="pres">
      <dgm:prSet presAssocID="{121CBEAA-BDB5-4B75-AF05-01AD2F74C8BE}" presName="space" presStyleCnt="0"/>
      <dgm:spPr/>
    </dgm:pt>
    <dgm:pt modelId="{DB7BD5BB-C892-48A0-8892-39831917FB58}" type="pres">
      <dgm:prSet presAssocID="{D1C502CC-3375-46B6-A67A-20105177294F}" presName="composite" presStyleCnt="0"/>
      <dgm:spPr/>
    </dgm:pt>
    <dgm:pt modelId="{99A33C52-5C68-4E0F-8B8B-A1894D34E164}" type="pres">
      <dgm:prSet presAssocID="{D1C502CC-3375-46B6-A67A-20105177294F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A50F97E4-5CA8-4B1A-A62E-B60C2201E81C}" type="pres">
      <dgm:prSet presAssocID="{D1C502CC-3375-46B6-A67A-20105177294F}" presName="desTx" presStyleLbl="alignAccFollowNode1" presStyleIdx="3" presStyleCnt="5">
        <dgm:presLayoutVars>
          <dgm:bulletEnabled val="1"/>
        </dgm:presLayoutVars>
      </dgm:prSet>
      <dgm:spPr/>
    </dgm:pt>
    <dgm:pt modelId="{51895C11-8261-4A09-BDEC-0AD02F965EAD}" type="pres">
      <dgm:prSet presAssocID="{0780361E-9F69-4738-A332-17BB73F5E685}" presName="space" presStyleCnt="0"/>
      <dgm:spPr/>
    </dgm:pt>
    <dgm:pt modelId="{CDABA0EA-2B6A-4EB1-8B99-8C85EDA022A6}" type="pres">
      <dgm:prSet presAssocID="{CB2D9D09-CE15-47C8-B669-6092E70B91D7}" presName="composite" presStyleCnt="0"/>
      <dgm:spPr/>
    </dgm:pt>
    <dgm:pt modelId="{BB446C89-3562-4F6D-B081-E34B30DADA40}" type="pres">
      <dgm:prSet presAssocID="{CB2D9D09-CE15-47C8-B669-6092E70B91D7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AACA72CA-E2A5-4629-AAF1-A85CADFC8AE7}" type="pres">
      <dgm:prSet presAssocID="{CB2D9D09-CE15-47C8-B669-6092E70B91D7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69CA3C01-3835-47E6-A33D-52275144801F}" srcId="{CB2D9D09-CE15-47C8-B669-6092E70B91D7}" destId="{E51F8E45-6BE3-4500-8653-08E92B797DB6}" srcOrd="0" destOrd="0" parTransId="{DDD03263-B386-48C1-81A6-19A15575F3D0}" sibTransId="{8FCD4BD5-CE4E-405C-9662-CC41DC033B8A}"/>
    <dgm:cxn modelId="{E0C34006-B5DE-4B07-94F5-6C5A5896CD0F}" type="presOf" srcId="{B65C09A1-DCAA-4E83-A49C-CF8AD29B1CE2}" destId="{AACA72CA-E2A5-4629-AAF1-A85CADFC8AE7}" srcOrd="0" destOrd="2" presId="urn:microsoft.com/office/officeart/2005/8/layout/hList1"/>
    <dgm:cxn modelId="{9AC9D517-36AC-4B02-9C43-7AC8713ED166}" type="presOf" srcId="{AB2882C4-94AD-4727-97A9-7A19B0E35B69}" destId="{654178C1-3D16-421A-B511-AA08CD200FC8}" srcOrd="0" destOrd="2" presId="urn:microsoft.com/office/officeart/2005/8/layout/hList1"/>
    <dgm:cxn modelId="{DC2EE81F-AA0D-4228-B28C-90724BE0B4F1}" srcId="{D3AB54A6-7799-40FD-8C2A-D5336D7A64FA}" destId="{9AEF5118-4B02-4683-BFD9-38F239832187}" srcOrd="5" destOrd="0" parTransId="{9D478868-864F-4CCE-B7DE-221C335EB31B}" sibTransId="{6A3237D9-67A2-4FFB-86E9-D2237369A93E}"/>
    <dgm:cxn modelId="{E3C8F423-4295-40B9-8F73-8C58D660EA59}" srcId="{82906EF4-D32A-4996-A829-18FB175F63CB}" destId="{1DCB552F-C3F4-4A7A-A1B9-E970CC0D53EE}" srcOrd="1" destOrd="0" parTransId="{604D75DB-2A7D-4FC9-BE34-E29A9CD05A4C}" sibTransId="{A8FAB8C5-6D5A-47B7-B9BE-1A8005CC85FC}"/>
    <dgm:cxn modelId="{6763EE24-E6A8-4407-9C73-53891467DAE7}" srcId="{CB2D9D09-CE15-47C8-B669-6092E70B91D7}" destId="{E0899F39-A1F9-4FAD-9D62-4C32F3709930}" srcOrd="3" destOrd="0" parTransId="{52815992-D4C4-429F-B431-D5D57651609A}" sibTransId="{7C124EE5-EB4F-41A0-8164-BEB028AF8B2B}"/>
    <dgm:cxn modelId="{2F43D536-0132-4620-8F31-75662677E83E}" type="presOf" srcId="{ADCDE1A5-64C3-4325-B9D5-F3E92FB4EE4D}" destId="{A50F97E4-5CA8-4B1A-A62E-B60C2201E81C}" srcOrd="0" destOrd="0" presId="urn:microsoft.com/office/officeart/2005/8/layout/hList1"/>
    <dgm:cxn modelId="{BC18FC39-3776-450A-8794-7502682DC09A}" srcId="{891C426E-50C5-4E53-A5E5-34CFDBEADCE0}" destId="{CD043D4C-0EC0-4510-904A-AF5F9827F15B}" srcOrd="2" destOrd="0" parTransId="{3AA83ED4-9764-43D8-A9C6-C3B38684B905}" sibTransId="{06F2DD00-A4BB-4BE4-A8E5-673D4A08B11F}"/>
    <dgm:cxn modelId="{6B5DD260-BA9E-4619-A424-7174CEE415EF}" srcId="{D3AB54A6-7799-40FD-8C2A-D5336D7A64FA}" destId="{793C2583-2467-4B46-9F84-60F996D8F772}" srcOrd="2" destOrd="0" parTransId="{7D07DC22-EEF1-4EAF-B772-747B81EDD84F}" sibTransId="{2A87F7EE-41D4-4794-B522-FD520DC476AB}"/>
    <dgm:cxn modelId="{60603062-992E-477D-B383-B9D435184BB8}" type="presOf" srcId="{DDD6D10C-5199-4D5A-8A1F-0E28B2F721ED}" destId="{4E4C8A0E-017F-46EB-A238-3A391F50488D}" srcOrd="0" destOrd="0" presId="urn:microsoft.com/office/officeart/2005/8/layout/hList1"/>
    <dgm:cxn modelId="{4FDF3962-565C-4D44-9A7F-6DC788155367}" srcId="{D1C502CC-3375-46B6-A67A-20105177294F}" destId="{5931B54A-5789-402B-9EB3-22A9F73D6864}" srcOrd="2" destOrd="0" parTransId="{4E4E99B6-E149-4471-B538-83AF083B77B8}" sibTransId="{3DBC9C25-C4CB-416D-8F51-0C6EB8ED074C}"/>
    <dgm:cxn modelId="{A6822564-E81E-4BAE-8D34-6345512AFE43}" srcId="{D3AB54A6-7799-40FD-8C2A-D5336D7A64FA}" destId="{C1C8708C-9B75-499C-9E63-C6FA8145B2D8}" srcOrd="4" destOrd="0" parTransId="{9E291E46-890E-44D8-B31D-62A2BDD85807}" sibTransId="{702C8234-402C-453D-93BB-B68F66263832}"/>
    <dgm:cxn modelId="{16CFF864-27B2-43CA-8F24-93383EF2B17B}" type="presOf" srcId="{05523090-E17E-4A98-8576-8EF11D293CFF}" destId="{4E4C8A0E-017F-46EB-A238-3A391F50488D}" srcOrd="0" destOrd="1" presId="urn:microsoft.com/office/officeart/2005/8/layout/hList1"/>
    <dgm:cxn modelId="{7F103C66-9408-4497-9D89-9CBDF1F8E737}" srcId="{6DBE172F-E2D5-4B24-96AA-81E081A1B4A3}" destId="{D1C502CC-3375-46B6-A67A-20105177294F}" srcOrd="3" destOrd="0" parTransId="{D954E9C2-AE7D-4C8D-BC1F-830DDE1F71FE}" sibTransId="{0780361E-9F69-4738-A332-17BB73F5E685}"/>
    <dgm:cxn modelId="{BE274B4D-DC1D-4AA8-A170-D70C24EE55B9}" type="presOf" srcId="{A52D1F6B-6011-4CBC-8F90-AA02AC8BA5A1}" destId="{A50F97E4-5CA8-4B1A-A62E-B60C2201E81C}" srcOrd="0" destOrd="1" presId="urn:microsoft.com/office/officeart/2005/8/layout/hList1"/>
    <dgm:cxn modelId="{DEED764F-41C2-4A6A-A6CF-BE2E12EDC082}" srcId="{891C426E-50C5-4E53-A5E5-34CFDBEADCE0}" destId="{2911E15D-58A4-41C8-A153-3C7C2836FEE7}" srcOrd="3" destOrd="0" parTransId="{82EF36B6-916E-47AE-AF2E-1943E4CA3FC9}" sibTransId="{DC05DFEA-E040-498D-BDBE-AE6B8FDB2186}"/>
    <dgm:cxn modelId="{0455914F-87AC-4C3F-BAFC-88164EE5853D}" srcId="{6DBE172F-E2D5-4B24-96AA-81E081A1B4A3}" destId="{891C426E-50C5-4E53-A5E5-34CFDBEADCE0}" srcOrd="0" destOrd="0" parTransId="{D9CB3523-E90F-462B-A65A-194A1F052A92}" sibTransId="{D6F47EF6-ACB1-4968-9095-D32391BE2D13}"/>
    <dgm:cxn modelId="{04A57453-47DA-481D-89BE-3B935A3B1019}" srcId="{CB2D9D09-CE15-47C8-B669-6092E70B91D7}" destId="{B65C09A1-DCAA-4E83-A49C-CF8AD29B1CE2}" srcOrd="2" destOrd="0" parTransId="{5A19CAD1-C96A-4F55-87AC-DA0ECEDB51D2}" sibTransId="{043C7B73-C58C-4C0C-82B6-ED4B98B256EE}"/>
    <dgm:cxn modelId="{658D7E53-E652-434C-9AA0-4E639315C170}" type="presOf" srcId="{BB4DC544-34EC-459B-8538-38F5BEE278E0}" destId="{654178C1-3D16-421A-B511-AA08CD200FC8}" srcOrd="0" destOrd="0" presId="urn:microsoft.com/office/officeart/2005/8/layout/hList1"/>
    <dgm:cxn modelId="{B4F99B84-5259-44C6-955B-6D70677D656A}" type="presOf" srcId="{E51F8E45-6BE3-4500-8653-08E92B797DB6}" destId="{AACA72CA-E2A5-4629-AAF1-A85CADFC8AE7}" srcOrd="0" destOrd="0" presId="urn:microsoft.com/office/officeart/2005/8/layout/hList1"/>
    <dgm:cxn modelId="{A170D687-55E1-44FA-B9D8-586F70CCA11E}" type="presOf" srcId="{7F7FDE65-D4B0-42CE-9025-B5F1A6703720}" destId="{E6B676C5-E3A7-4140-B38D-973AE3BA1E62}" srcOrd="0" destOrd="1" presId="urn:microsoft.com/office/officeart/2005/8/layout/hList1"/>
    <dgm:cxn modelId="{72420088-8AE2-44F6-831C-A6A877559C3F}" type="presOf" srcId="{491CB72A-2984-431C-86AB-F51896B51FA5}" destId="{A50F97E4-5CA8-4B1A-A62E-B60C2201E81C}" srcOrd="0" destOrd="3" presId="urn:microsoft.com/office/officeart/2005/8/layout/hList1"/>
    <dgm:cxn modelId="{E650508B-D12E-437F-A211-2CD91E9EB4D6}" srcId="{6DBE172F-E2D5-4B24-96AA-81E081A1B4A3}" destId="{82906EF4-D32A-4996-A829-18FB175F63CB}" srcOrd="2" destOrd="0" parTransId="{57932B4B-579A-4183-AD83-7B40FECA9995}" sibTransId="{121CBEAA-BDB5-4B75-AF05-01AD2F74C8BE}"/>
    <dgm:cxn modelId="{DDCF5D8D-D840-4D66-8521-B566C300322C}" srcId="{891C426E-50C5-4E53-A5E5-34CFDBEADCE0}" destId="{7F7FDE65-D4B0-42CE-9025-B5F1A6703720}" srcOrd="1" destOrd="0" parTransId="{9F46F822-D3CC-4669-9559-1ADB28170E06}" sibTransId="{2E4C6540-5048-4788-B11B-526874838941}"/>
    <dgm:cxn modelId="{68BF9292-ACBC-43AB-B24B-F282A2F65E12}" type="presOf" srcId="{6DBE172F-E2D5-4B24-96AA-81E081A1B4A3}" destId="{2EC27186-45EA-4E2A-B591-B5A05709C124}" srcOrd="0" destOrd="0" presId="urn:microsoft.com/office/officeart/2005/8/layout/hList1"/>
    <dgm:cxn modelId="{D919A394-4EE6-41A8-BC05-3A2F81C2AA57}" srcId="{D3AB54A6-7799-40FD-8C2A-D5336D7A64FA}" destId="{2FFFC383-4598-4D50-84B1-5BED39773839}" srcOrd="3" destOrd="0" parTransId="{45713F76-6E3F-465A-9E21-F9B1E7A82A96}" sibTransId="{3C8A03F3-C17B-414C-93C5-2D36DB70F703}"/>
    <dgm:cxn modelId="{30F70597-B384-4715-A2D2-54BF27C0DCB0}" srcId="{891C426E-50C5-4E53-A5E5-34CFDBEADCE0}" destId="{4CFCEC8F-D9E4-4E1F-9F8F-3C820C7287CA}" srcOrd="0" destOrd="0" parTransId="{1C917A86-9467-4B4B-BA4D-2250B2D04728}" sibTransId="{A986720C-797E-4952-8A17-5F143A8E7686}"/>
    <dgm:cxn modelId="{AA2C71A0-43EA-40A1-B03B-3915EB2A65FF}" srcId="{D3AB54A6-7799-40FD-8C2A-D5336D7A64FA}" destId="{05523090-E17E-4A98-8576-8EF11D293CFF}" srcOrd="1" destOrd="0" parTransId="{12CACCFB-E384-4B6D-88E6-733E589D85E6}" sibTransId="{E3B60A9E-E5AD-4377-9E04-D18A7E2D007F}"/>
    <dgm:cxn modelId="{B3DB37A6-F0BC-4F76-99AF-04ABE7735189}" type="presOf" srcId="{2911E15D-58A4-41C8-A153-3C7C2836FEE7}" destId="{E6B676C5-E3A7-4140-B38D-973AE3BA1E62}" srcOrd="0" destOrd="3" presId="urn:microsoft.com/office/officeart/2005/8/layout/hList1"/>
    <dgm:cxn modelId="{AF954DA8-A4CD-4E8B-B7E2-545F44A93D34}" srcId="{D1C502CC-3375-46B6-A67A-20105177294F}" destId="{ADCDE1A5-64C3-4325-B9D5-F3E92FB4EE4D}" srcOrd="0" destOrd="0" parTransId="{06F55A75-2520-4881-B67F-AEA3DC7948A3}" sibTransId="{BACC0BC1-FDF7-4AF1-B38F-AF285677D5C1}"/>
    <dgm:cxn modelId="{27DBFEA8-B60F-4790-89F8-EC257879B540}" type="presOf" srcId="{793C2583-2467-4B46-9F84-60F996D8F772}" destId="{4E4C8A0E-017F-46EB-A238-3A391F50488D}" srcOrd="0" destOrd="2" presId="urn:microsoft.com/office/officeart/2005/8/layout/hList1"/>
    <dgm:cxn modelId="{B05ECCA9-613D-4EB7-A9C9-C9F954D4C3AC}" srcId="{82906EF4-D32A-4996-A829-18FB175F63CB}" destId="{BB4DC544-34EC-459B-8538-38F5BEE278E0}" srcOrd="0" destOrd="0" parTransId="{78B71011-F46C-43F5-8D5C-2A59D0BFF126}" sibTransId="{83B6533A-48B7-4254-80AE-BBF1F47739C0}"/>
    <dgm:cxn modelId="{2E4C40AB-7AA1-43DC-B2D5-5FC08CFB8844}" type="presOf" srcId="{D5B1D758-DF14-4A7F-AD46-965196AF6C52}" destId="{AACA72CA-E2A5-4629-AAF1-A85CADFC8AE7}" srcOrd="0" destOrd="1" presId="urn:microsoft.com/office/officeart/2005/8/layout/hList1"/>
    <dgm:cxn modelId="{78FA5FAC-ECDC-4882-A7A0-EA75A3938396}" type="presOf" srcId="{9AEF5118-4B02-4683-BFD9-38F239832187}" destId="{4E4C8A0E-017F-46EB-A238-3A391F50488D}" srcOrd="0" destOrd="5" presId="urn:microsoft.com/office/officeart/2005/8/layout/hList1"/>
    <dgm:cxn modelId="{6F528EB1-D9AE-49EA-990B-F7B39D99E50B}" type="presOf" srcId="{CD043D4C-0EC0-4510-904A-AF5F9827F15B}" destId="{E6B676C5-E3A7-4140-B38D-973AE3BA1E62}" srcOrd="0" destOrd="2" presId="urn:microsoft.com/office/officeart/2005/8/layout/hList1"/>
    <dgm:cxn modelId="{A748F5B5-C7E4-47EF-AB61-3D287E33E562}" type="presOf" srcId="{E0899F39-A1F9-4FAD-9D62-4C32F3709930}" destId="{AACA72CA-E2A5-4629-AAF1-A85CADFC8AE7}" srcOrd="0" destOrd="3" presId="urn:microsoft.com/office/officeart/2005/8/layout/hList1"/>
    <dgm:cxn modelId="{1D660FB6-C7C6-486B-9872-5D3FA6CBFC2D}" srcId="{891C426E-50C5-4E53-A5E5-34CFDBEADCE0}" destId="{DF78FF50-7901-469D-B389-AAD42A5BC563}" srcOrd="4" destOrd="0" parTransId="{35E8B8E0-86CA-4EEC-B2B5-01A3245B022C}" sibTransId="{B2613FF7-3D09-4FF3-8E89-602C6B00E9B1}"/>
    <dgm:cxn modelId="{9F3A80C1-880F-4914-9D23-078EFC6465B0}" type="presOf" srcId="{C1C8708C-9B75-499C-9E63-C6FA8145B2D8}" destId="{4E4C8A0E-017F-46EB-A238-3A391F50488D}" srcOrd="0" destOrd="4" presId="urn:microsoft.com/office/officeart/2005/8/layout/hList1"/>
    <dgm:cxn modelId="{88DC4EC4-F861-4A14-A8EF-D5D23547CA58}" srcId="{6DBE172F-E2D5-4B24-96AA-81E081A1B4A3}" destId="{CB2D9D09-CE15-47C8-B669-6092E70B91D7}" srcOrd="4" destOrd="0" parTransId="{CD64142F-B156-4B8D-BC65-1D074B5B676A}" sibTransId="{F5DAABE0-A037-4294-9AFA-13B4BC86E8A1}"/>
    <dgm:cxn modelId="{A8A730C9-F2AF-472D-8DA9-32D03F5E502E}" srcId="{D1C502CC-3375-46B6-A67A-20105177294F}" destId="{A52D1F6B-6011-4CBC-8F90-AA02AC8BA5A1}" srcOrd="1" destOrd="0" parTransId="{39164B3D-181F-4B79-87B1-CD28DFACC071}" sibTransId="{3C6CC4B4-A54D-4A0A-84F9-E90F18CEF2F1}"/>
    <dgm:cxn modelId="{09E771CA-675B-4CD2-92E1-B2F0FCBD6DF4}" type="presOf" srcId="{D1C502CC-3375-46B6-A67A-20105177294F}" destId="{99A33C52-5C68-4E0F-8B8B-A1894D34E164}" srcOrd="0" destOrd="0" presId="urn:microsoft.com/office/officeart/2005/8/layout/hList1"/>
    <dgm:cxn modelId="{9EAAEECA-390E-4F5E-8C12-08BC8EEE0905}" srcId="{82906EF4-D32A-4996-A829-18FB175F63CB}" destId="{AB2882C4-94AD-4727-97A9-7A19B0E35B69}" srcOrd="2" destOrd="0" parTransId="{AFB5BA0B-01C3-45B6-886D-930ED37ED787}" sibTransId="{4CF8A0EA-5983-42C6-8086-100CA0541CB6}"/>
    <dgm:cxn modelId="{6BCC53CC-7F58-4E02-BF9D-FBEB77857FD3}" srcId="{CB2D9D09-CE15-47C8-B669-6092E70B91D7}" destId="{D5B1D758-DF14-4A7F-AD46-965196AF6C52}" srcOrd="1" destOrd="0" parTransId="{18360AF9-D6D6-42BF-8300-192432032964}" sibTransId="{F0340E9B-76E2-40CD-BB26-A1FE554071F6}"/>
    <dgm:cxn modelId="{2BF8B3D2-B4C6-4BE1-99E5-FB1A41764682}" srcId="{D1C502CC-3375-46B6-A67A-20105177294F}" destId="{491CB72A-2984-431C-86AB-F51896B51FA5}" srcOrd="3" destOrd="0" parTransId="{F59FC24E-FCD9-4D94-812E-4C02556ECF50}" sibTransId="{90AFE13A-68DA-4D55-A4F8-6E0BE3DFE26B}"/>
    <dgm:cxn modelId="{9C8DC9D2-2EF3-4DB6-8F74-1468B605B670}" type="presOf" srcId="{DF78FF50-7901-469D-B389-AAD42A5BC563}" destId="{E6B676C5-E3A7-4140-B38D-973AE3BA1E62}" srcOrd="0" destOrd="4" presId="urn:microsoft.com/office/officeart/2005/8/layout/hList1"/>
    <dgm:cxn modelId="{0CEF7BD4-7DB3-4C75-A6A9-E58D74172D19}" type="presOf" srcId="{1DCB552F-C3F4-4A7A-A1B9-E970CC0D53EE}" destId="{654178C1-3D16-421A-B511-AA08CD200FC8}" srcOrd="0" destOrd="1" presId="urn:microsoft.com/office/officeart/2005/8/layout/hList1"/>
    <dgm:cxn modelId="{68939FD7-AC55-4723-BE36-5A3DF64297A1}" type="presOf" srcId="{4CFCEC8F-D9E4-4E1F-9F8F-3C820C7287CA}" destId="{E6B676C5-E3A7-4140-B38D-973AE3BA1E62}" srcOrd="0" destOrd="0" presId="urn:microsoft.com/office/officeart/2005/8/layout/hList1"/>
    <dgm:cxn modelId="{BE2758DC-307F-4386-AC2D-C917E6C4B309}" type="presOf" srcId="{2FFFC383-4598-4D50-84B1-5BED39773839}" destId="{4E4C8A0E-017F-46EB-A238-3A391F50488D}" srcOrd="0" destOrd="3" presId="urn:microsoft.com/office/officeart/2005/8/layout/hList1"/>
    <dgm:cxn modelId="{21A822E1-28D9-4CCB-86F3-3A6B5A7DC44C}" srcId="{D3AB54A6-7799-40FD-8C2A-D5336D7A64FA}" destId="{DDD6D10C-5199-4D5A-8A1F-0E28B2F721ED}" srcOrd="0" destOrd="0" parTransId="{73C9B43D-B992-49E2-BA66-6CF9BFC0ED9C}" sibTransId="{83512195-CF95-4531-B8F1-576DB7A8C8E7}"/>
    <dgm:cxn modelId="{291298E8-30A3-4D02-9DBD-8A56966F6171}" srcId="{6DBE172F-E2D5-4B24-96AA-81E081A1B4A3}" destId="{D3AB54A6-7799-40FD-8C2A-D5336D7A64FA}" srcOrd="1" destOrd="0" parTransId="{E9CDCA08-5820-4D33-9D5C-1C06BC740DFB}" sibTransId="{ED0BB219-B8A5-47D5-821A-8380ABB8978A}"/>
    <dgm:cxn modelId="{27F652F4-119B-4EFA-BC5A-23603CDC2614}" type="presOf" srcId="{82906EF4-D32A-4996-A829-18FB175F63CB}" destId="{D55AA7DE-74C9-42E5-BCE7-3685EA4756DC}" srcOrd="0" destOrd="0" presId="urn:microsoft.com/office/officeart/2005/8/layout/hList1"/>
    <dgm:cxn modelId="{E7A391F5-A928-4737-9BA6-30BD6A802E53}" type="presOf" srcId="{891C426E-50C5-4E53-A5E5-34CFDBEADCE0}" destId="{CDF2DD17-9C3F-4BDF-9D08-E874802BB4E2}" srcOrd="0" destOrd="0" presId="urn:microsoft.com/office/officeart/2005/8/layout/hList1"/>
    <dgm:cxn modelId="{FE1D60FB-8131-45E8-A6ED-8B8F7F56CC33}" type="presOf" srcId="{D3AB54A6-7799-40FD-8C2A-D5336D7A64FA}" destId="{46AAA691-B1C2-4A44-B51D-B6D633CA8517}" srcOrd="0" destOrd="0" presId="urn:microsoft.com/office/officeart/2005/8/layout/hList1"/>
    <dgm:cxn modelId="{8AFE27FD-45FF-4230-B242-23D336E67179}" type="presOf" srcId="{5931B54A-5789-402B-9EB3-22A9F73D6864}" destId="{A50F97E4-5CA8-4B1A-A62E-B60C2201E81C}" srcOrd="0" destOrd="2" presId="urn:microsoft.com/office/officeart/2005/8/layout/hList1"/>
    <dgm:cxn modelId="{084B53FD-73CC-4E5A-8F22-9BFBEB8E05CB}" type="presOf" srcId="{CB2D9D09-CE15-47C8-B669-6092E70B91D7}" destId="{BB446C89-3562-4F6D-B081-E34B30DADA40}" srcOrd="0" destOrd="0" presId="urn:microsoft.com/office/officeart/2005/8/layout/hList1"/>
    <dgm:cxn modelId="{71A7DADD-4F76-4FFF-B217-4F0EA081450F}" type="presParOf" srcId="{2EC27186-45EA-4E2A-B591-B5A05709C124}" destId="{C05BBF91-2D85-41D1-A523-DBD84DDBBAAB}" srcOrd="0" destOrd="0" presId="urn:microsoft.com/office/officeart/2005/8/layout/hList1"/>
    <dgm:cxn modelId="{ABF6D057-78EC-4037-9AB2-2B920B704ADF}" type="presParOf" srcId="{C05BBF91-2D85-41D1-A523-DBD84DDBBAAB}" destId="{CDF2DD17-9C3F-4BDF-9D08-E874802BB4E2}" srcOrd="0" destOrd="0" presId="urn:microsoft.com/office/officeart/2005/8/layout/hList1"/>
    <dgm:cxn modelId="{ADBC43EC-4D64-43A0-97E0-900AB4A22345}" type="presParOf" srcId="{C05BBF91-2D85-41D1-A523-DBD84DDBBAAB}" destId="{E6B676C5-E3A7-4140-B38D-973AE3BA1E62}" srcOrd="1" destOrd="0" presId="urn:microsoft.com/office/officeart/2005/8/layout/hList1"/>
    <dgm:cxn modelId="{B6F5454B-F294-4360-815F-FDF6E6BE84D6}" type="presParOf" srcId="{2EC27186-45EA-4E2A-B591-B5A05709C124}" destId="{1D83D9CF-7C7F-498B-8AD7-EFC54AEC6BFC}" srcOrd="1" destOrd="0" presId="urn:microsoft.com/office/officeart/2005/8/layout/hList1"/>
    <dgm:cxn modelId="{916459B0-2C10-42A4-AC25-369A25D0D444}" type="presParOf" srcId="{2EC27186-45EA-4E2A-B591-B5A05709C124}" destId="{AB1DA49A-B119-48FD-A1BC-3BF1A5C9A456}" srcOrd="2" destOrd="0" presId="urn:microsoft.com/office/officeart/2005/8/layout/hList1"/>
    <dgm:cxn modelId="{48A9F383-F652-4399-B940-1B018F0B4F23}" type="presParOf" srcId="{AB1DA49A-B119-48FD-A1BC-3BF1A5C9A456}" destId="{46AAA691-B1C2-4A44-B51D-B6D633CA8517}" srcOrd="0" destOrd="0" presId="urn:microsoft.com/office/officeart/2005/8/layout/hList1"/>
    <dgm:cxn modelId="{C2554591-81A2-4D64-839F-2E66D00A1F08}" type="presParOf" srcId="{AB1DA49A-B119-48FD-A1BC-3BF1A5C9A456}" destId="{4E4C8A0E-017F-46EB-A238-3A391F50488D}" srcOrd="1" destOrd="0" presId="urn:microsoft.com/office/officeart/2005/8/layout/hList1"/>
    <dgm:cxn modelId="{61D3E93E-DECB-4680-AD86-C1176D10D846}" type="presParOf" srcId="{2EC27186-45EA-4E2A-B591-B5A05709C124}" destId="{278E8A3C-AE66-4E80-83C9-0C241DBEF7B3}" srcOrd="3" destOrd="0" presId="urn:microsoft.com/office/officeart/2005/8/layout/hList1"/>
    <dgm:cxn modelId="{CC209947-EC3E-44E5-A1C9-9BB8738A3B4B}" type="presParOf" srcId="{2EC27186-45EA-4E2A-B591-B5A05709C124}" destId="{CF051CD9-B9C1-493F-85F7-201C98ECB457}" srcOrd="4" destOrd="0" presId="urn:microsoft.com/office/officeart/2005/8/layout/hList1"/>
    <dgm:cxn modelId="{EDDD0B70-C423-4B70-B2A6-D9B5CD602A8F}" type="presParOf" srcId="{CF051CD9-B9C1-493F-85F7-201C98ECB457}" destId="{D55AA7DE-74C9-42E5-BCE7-3685EA4756DC}" srcOrd="0" destOrd="0" presId="urn:microsoft.com/office/officeart/2005/8/layout/hList1"/>
    <dgm:cxn modelId="{CAE0FE51-AD91-475C-BD63-BD67550E1E39}" type="presParOf" srcId="{CF051CD9-B9C1-493F-85F7-201C98ECB457}" destId="{654178C1-3D16-421A-B511-AA08CD200FC8}" srcOrd="1" destOrd="0" presId="urn:microsoft.com/office/officeart/2005/8/layout/hList1"/>
    <dgm:cxn modelId="{44A665B6-EAF6-40BF-BA30-E4190597ED51}" type="presParOf" srcId="{2EC27186-45EA-4E2A-B591-B5A05709C124}" destId="{41019BD5-E5E2-4CE5-8A3B-F7BC90510C23}" srcOrd="5" destOrd="0" presId="urn:microsoft.com/office/officeart/2005/8/layout/hList1"/>
    <dgm:cxn modelId="{8FD56E4E-B8CC-49D2-ACC3-7B692DB2F577}" type="presParOf" srcId="{2EC27186-45EA-4E2A-B591-B5A05709C124}" destId="{DB7BD5BB-C892-48A0-8892-39831917FB58}" srcOrd="6" destOrd="0" presId="urn:microsoft.com/office/officeart/2005/8/layout/hList1"/>
    <dgm:cxn modelId="{93CECDAA-B10F-460C-959D-589647EB784A}" type="presParOf" srcId="{DB7BD5BB-C892-48A0-8892-39831917FB58}" destId="{99A33C52-5C68-4E0F-8B8B-A1894D34E164}" srcOrd="0" destOrd="0" presId="urn:microsoft.com/office/officeart/2005/8/layout/hList1"/>
    <dgm:cxn modelId="{A06B86DC-A6B3-44CD-ACCF-BD79B0517707}" type="presParOf" srcId="{DB7BD5BB-C892-48A0-8892-39831917FB58}" destId="{A50F97E4-5CA8-4B1A-A62E-B60C2201E81C}" srcOrd="1" destOrd="0" presId="urn:microsoft.com/office/officeart/2005/8/layout/hList1"/>
    <dgm:cxn modelId="{FA9F9884-F8B6-4CF7-8398-F3866B15BA0E}" type="presParOf" srcId="{2EC27186-45EA-4E2A-B591-B5A05709C124}" destId="{51895C11-8261-4A09-BDEC-0AD02F965EAD}" srcOrd="7" destOrd="0" presId="urn:microsoft.com/office/officeart/2005/8/layout/hList1"/>
    <dgm:cxn modelId="{1EEB8E36-8FD6-4018-852C-9CFB2264A78F}" type="presParOf" srcId="{2EC27186-45EA-4E2A-B591-B5A05709C124}" destId="{CDABA0EA-2B6A-4EB1-8B99-8C85EDA022A6}" srcOrd="8" destOrd="0" presId="urn:microsoft.com/office/officeart/2005/8/layout/hList1"/>
    <dgm:cxn modelId="{1D753583-7EDF-4089-A747-93B06604E8A5}" type="presParOf" srcId="{CDABA0EA-2B6A-4EB1-8B99-8C85EDA022A6}" destId="{BB446C89-3562-4F6D-B081-E34B30DADA40}" srcOrd="0" destOrd="0" presId="urn:microsoft.com/office/officeart/2005/8/layout/hList1"/>
    <dgm:cxn modelId="{6046B9AF-AB7F-4838-B861-B56E21C3384E}" type="presParOf" srcId="{CDABA0EA-2B6A-4EB1-8B99-8C85EDA022A6}" destId="{AACA72CA-E2A5-4629-AAF1-A85CADFC8AE7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2DD17-9C3F-4BDF-9D08-E874802BB4E2}">
      <dsp:nvSpPr>
        <dsp:cNvPr id="0" name=""/>
        <dsp:cNvSpPr/>
      </dsp:nvSpPr>
      <dsp:spPr>
        <a:xfrm>
          <a:off x="4928" y="499001"/>
          <a:ext cx="1889427" cy="755771"/>
        </a:xfrm>
        <a:prstGeom prst="rect">
          <a:avLst/>
        </a:prstGeom>
        <a:solidFill>
          <a:srgbClr val="A75E1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+mn-lt"/>
            </a:rPr>
            <a:t>Emocional</a:t>
          </a:r>
        </a:p>
      </dsp:txBody>
      <dsp:txXfrm>
        <a:off x="4928" y="499001"/>
        <a:ext cx="1889427" cy="755771"/>
      </dsp:txXfrm>
    </dsp:sp>
    <dsp:sp modelId="{E6B676C5-E3A7-4140-B38D-973AE3BA1E62}">
      <dsp:nvSpPr>
        <dsp:cNvPr id="0" name=""/>
        <dsp:cNvSpPr/>
      </dsp:nvSpPr>
      <dsp:spPr>
        <a:xfrm>
          <a:off x="4928" y="1254772"/>
          <a:ext cx="1889427" cy="3300862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solidFill>
                <a:srgbClr val="A75E19"/>
              </a:solidFill>
              <a:latin typeface="+mn-lt"/>
            </a:rPr>
            <a:t>Tristeza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solidFill>
                <a:srgbClr val="A75E19"/>
              </a:solidFill>
              <a:latin typeface="+mn-lt"/>
            </a:rPr>
            <a:t>Saudade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solidFill>
                <a:srgbClr val="A75E19"/>
              </a:solidFill>
              <a:latin typeface="+mn-lt"/>
            </a:rPr>
            <a:t>Raiva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solidFill>
                <a:srgbClr val="A75E19"/>
              </a:solidFill>
              <a:latin typeface="+mn-lt"/>
            </a:rPr>
            <a:t>Choro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solidFill>
                <a:srgbClr val="A75E19"/>
              </a:solidFill>
              <a:latin typeface="+mn-lt"/>
            </a:rPr>
            <a:t>Culpa</a:t>
          </a:r>
        </a:p>
      </dsp:txBody>
      <dsp:txXfrm>
        <a:off x="4928" y="1254772"/>
        <a:ext cx="1889427" cy="3300862"/>
      </dsp:txXfrm>
    </dsp:sp>
    <dsp:sp modelId="{46AAA691-B1C2-4A44-B51D-B6D633CA8517}">
      <dsp:nvSpPr>
        <dsp:cNvPr id="0" name=""/>
        <dsp:cNvSpPr/>
      </dsp:nvSpPr>
      <dsp:spPr>
        <a:xfrm>
          <a:off x="2158876" y="499001"/>
          <a:ext cx="1889427" cy="755771"/>
        </a:xfrm>
        <a:prstGeom prst="rect">
          <a:avLst/>
        </a:prstGeom>
        <a:solidFill>
          <a:srgbClr val="A75E1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+mn-lt"/>
            </a:rPr>
            <a:t>Física</a:t>
          </a:r>
        </a:p>
      </dsp:txBody>
      <dsp:txXfrm>
        <a:off x="2158876" y="499001"/>
        <a:ext cx="1889427" cy="755771"/>
      </dsp:txXfrm>
    </dsp:sp>
    <dsp:sp modelId="{4E4C8A0E-017F-46EB-A238-3A391F50488D}">
      <dsp:nvSpPr>
        <dsp:cNvPr id="0" name=""/>
        <dsp:cNvSpPr/>
      </dsp:nvSpPr>
      <dsp:spPr>
        <a:xfrm>
          <a:off x="2158876" y="1254772"/>
          <a:ext cx="1889427" cy="3300862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solidFill>
                <a:srgbClr val="A75E19"/>
              </a:solidFill>
              <a:latin typeface="+mn-lt"/>
            </a:rPr>
            <a:t>Alterações no apetite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solidFill>
                <a:srgbClr val="A75E19"/>
              </a:solidFill>
              <a:latin typeface="+mn-lt"/>
            </a:rPr>
            <a:t>Alterações no sono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solidFill>
                <a:srgbClr val="A75E19"/>
              </a:solidFill>
              <a:latin typeface="+mn-lt"/>
            </a:rPr>
            <a:t>Queda na imunidade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solidFill>
                <a:srgbClr val="A75E19"/>
              </a:solidFill>
              <a:latin typeface="+mn-lt"/>
            </a:rPr>
            <a:t>Palpitações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solidFill>
                <a:srgbClr val="A75E19"/>
              </a:solidFill>
              <a:latin typeface="+mn-lt"/>
            </a:rPr>
            <a:t>Falta de ar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solidFill>
                <a:srgbClr val="A75E19"/>
              </a:solidFill>
              <a:latin typeface="+mn-lt"/>
            </a:rPr>
            <a:t>Perda de libido</a:t>
          </a:r>
        </a:p>
      </dsp:txBody>
      <dsp:txXfrm>
        <a:off x="2158876" y="1254772"/>
        <a:ext cx="1889427" cy="3300862"/>
      </dsp:txXfrm>
    </dsp:sp>
    <dsp:sp modelId="{D55AA7DE-74C9-42E5-BCE7-3685EA4756DC}">
      <dsp:nvSpPr>
        <dsp:cNvPr id="0" name=""/>
        <dsp:cNvSpPr/>
      </dsp:nvSpPr>
      <dsp:spPr>
        <a:xfrm>
          <a:off x="4312824" y="499001"/>
          <a:ext cx="1889427" cy="755771"/>
        </a:xfrm>
        <a:prstGeom prst="rect">
          <a:avLst/>
        </a:prstGeom>
        <a:solidFill>
          <a:srgbClr val="A75E1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+mn-lt"/>
            </a:rPr>
            <a:t>Social</a:t>
          </a:r>
        </a:p>
      </dsp:txBody>
      <dsp:txXfrm>
        <a:off x="4312824" y="499001"/>
        <a:ext cx="1889427" cy="755771"/>
      </dsp:txXfrm>
    </dsp:sp>
    <dsp:sp modelId="{654178C1-3D16-421A-B511-AA08CD200FC8}">
      <dsp:nvSpPr>
        <dsp:cNvPr id="0" name=""/>
        <dsp:cNvSpPr/>
      </dsp:nvSpPr>
      <dsp:spPr>
        <a:xfrm>
          <a:off x="4312824" y="1254772"/>
          <a:ext cx="1889427" cy="3300862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solidFill>
                <a:srgbClr val="A75E19"/>
              </a:solidFill>
              <a:latin typeface="+mn-lt"/>
            </a:rPr>
            <a:t>Isolamento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solidFill>
                <a:srgbClr val="A75E19"/>
              </a:solidFill>
              <a:latin typeface="+mn-lt"/>
            </a:rPr>
            <a:t>Afastamento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solidFill>
                <a:srgbClr val="A75E19"/>
              </a:solidFill>
              <a:latin typeface="+mn-lt"/>
            </a:rPr>
            <a:t>Perda de interesse social</a:t>
          </a:r>
        </a:p>
      </dsp:txBody>
      <dsp:txXfrm>
        <a:off x="4312824" y="1254772"/>
        <a:ext cx="1889427" cy="3300862"/>
      </dsp:txXfrm>
    </dsp:sp>
    <dsp:sp modelId="{99A33C52-5C68-4E0F-8B8B-A1894D34E164}">
      <dsp:nvSpPr>
        <dsp:cNvPr id="0" name=""/>
        <dsp:cNvSpPr/>
      </dsp:nvSpPr>
      <dsp:spPr>
        <a:xfrm>
          <a:off x="6466771" y="499001"/>
          <a:ext cx="1889427" cy="755771"/>
        </a:xfrm>
        <a:prstGeom prst="rect">
          <a:avLst/>
        </a:prstGeom>
        <a:solidFill>
          <a:srgbClr val="A75E1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+mn-lt"/>
            </a:rPr>
            <a:t>Espiritual</a:t>
          </a:r>
        </a:p>
      </dsp:txBody>
      <dsp:txXfrm>
        <a:off x="6466771" y="499001"/>
        <a:ext cx="1889427" cy="755771"/>
      </dsp:txXfrm>
    </dsp:sp>
    <dsp:sp modelId="{A50F97E4-5CA8-4B1A-A62E-B60C2201E81C}">
      <dsp:nvSpPr>
        <dsp:cNvPr id="0" name=""/>
        <dsp:cNvSpPr/>
      </dsp:nvSpPr>
      <dsp:spPr>
        <a:xfrm>
          <a:off x="6466771" y="1254772"/>
          <a:ext cx="1889427" cy="3300862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solidFill>
                <a:srgbClr val="A75E19"/>
              </a:solidFill>
              <a:latin typeface="+mn-lt"/>
            </a:rPr>
            <a:t>Perda ou aumento de fé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solidFill>
                <a:srgbClr val="A75E19"/>
              </a:solidFill>
              <a:latin typeface="+mn-lt"/>
            </a:rPr>
            <a:t>Conflito com as próprias crenças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solidFill>
                <a:srgbClr val="A75E19"/>
              </a:solidFill>
              <a:latin typeface="+mn-lt"/>
            </a:rPr>
            <a:t>Dúvida de valores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solidFill>
                <a:srgbClr val="A75E19"/>
              </a:solidFill>
              <a:latin typeface="+mn-lt"/>
            </a:rPr>
            <a:t>Revolta com o sagrado</a:t>
          </a:r>
        </a:p>
      </dsp:txBody>
      <dsp:txXfrm>
        <a:off x="6466771" y="1254772"/>
        <a:ext cx="1889427" cy="3300862"/>
      </dsp:txXfrm>
    </dsp:sp>
    <dsp:sp modelId="{BB446C89-3562-4F6D-B081-E34B30DADA40}">
      <dsp:nvSpPr>
        <dsp:cNvPr id="0" name=""/>
        <dsp:cNvSpPr/>
      </dsp:nvSpPr>
      <dsp:spPr>
        <a:xfrm>
          <a:off x="8620719" y="499001"/>
          <a:ext cx="1889427" cy="755771"/>
        </a:xfrm>
        <a:prstGeom prst="rect">
          <a:avLst/>
        </a:prstGeom>
        <a:solidFill>
          <a:srgbClr val="A75E1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+mn-lt"/>
            </a:rPr>
            <a:t>Cognitiva</a:t>
          </a:r>
        </a:p>
      </dsp:txBody>
      <dsp:txXfrm>
        <a:off x="8620719" y="499001"/>
        <a:ext cx="1889427" cy="755771"/>
      </dsp:txXfrm>
    </dsp:sp>
    <dsp:sp modelId="{AACA72CA-E2A5-4629-AAF1-A85CADFC8AE7}">
      <dsp:nvSpPr>
        <dsp:cNvPr id="0" name=""/>
        <dsp:cNvSpPr/>
      </dsp:nvSpPr>
      <dsp:spPr>
        <a:xfrm>
          <a:off x="8620719" y="1254772"/>
          <a:ext cx="1889427" cy="3300862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solidFill>
                <a:srgbClr val="A75E19"/>
              </a:solidFill>
              <a:latin typeface="+mn-lt"/>
            </a:rPr>
            <a:t>Perda de memória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solidFill>
                <a:srgbClr val="A75E19"/>
              </a:solidFill>
              <a:latin typeface="+mn-lt"/>
            </a:rPr>
            <a:t>Dificuldade de concentração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solidFill>
                <a:srgbClr val="A75E19"/>
              </a:solidFill>
              <a:latin typeface="+mn-lt"/>
            </a:rPr>
            <a:t>Pensamentos não organizados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solidFill>
                <a:srgbClr val="A75E19"/>
              </a:solidFill>
              <a:latin typeface="+mn-lt"/>
            </a:rPr>
            <a:t>Confusão</a:t>
          </a:r>
        </a:p>
      </dsp:txBody>
      <dsp:txXfrm>
        <a:off x="8620719" y="1254772"/>
        <a:ext cx="1889427" cy="3300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11/08/2022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11/08/2022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9323" y="2640562"/>
            <a:ext cx="7374294" cy="77609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A75E19"/>
                </a:solidFill>
              </a:defRPr>
            </a:lvl1pPr>
            <a:lvl2pPr>
              <a:defRPr>
                <a:solidFill>
                  <a:srgbClr val="A75E19"/>
                </a:solidFill>
              </a:defRPr>
            </a:lvl2pPr>
            <a:lvl3pPr>
              <a:defRPr>
                <a:solidFill>
                  <a:srgbClr val="A75E19"/>
                </a:solidFill>
              </a:defRPr>
            </a:lvl3pPr>
            <a:lvl4pPr>
              <a:defRPr>
                <a:solidFill>
                  <a:srgbClr val="A75E19"/>
                </a:solidFill>
              </a:defRPr>
            </a:lvl4pPr>
            <a:lvl5pPr>
              <a:defRPr>
                <a:solidFill>
                  <a:srgbClr val="A75E19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225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A75E19"/>
                </a:solidFill>
              </a:defRPr>
            </a:lvl1pPr>
            <a:lvl2pPr>
              <a:defRPr>
                <a:solidFill>
                  <a:srgbClr val="A75E19"/>
                </a:solidFill>
              </a:defRPr>
            </a:lvl2pPr>
            <a:lvl3pPr>
              <a:defRPr>
                <a:solidFill>
                  <a:srgbClr val="A75E19"/>
                </a:solidFill>
              </a:defRPr>
            </a:lvl3pPr>
            <a:lvl4pPr>
              <a:defRPr>
                <a:solidFill>
                  <a:srgbClr val="A75E19"/>
                </a:solidFill>
              </a:defRPr>
            </a:lvl4pPr>
            <a:lvl5pPr>
              <a:defRPr>
                <a:solidFill>
                  <a:srgbClr val="A75E19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11/08/2022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11/08/2022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3766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BE6311"/>
                </a:solidFill>
              </a:defRPr>
            </a:lvl1pPr>
            <a:lvl2pPr>
              <a:defRPr>
                <a:solidFill>
                  <a:srgbClr val="BE6311"/>
                </a:solidFill>
              </a:defRPr>
            </a:lvl2pPr>
            <a:lvl3pPr>
              <a:defRPr>
                <a:solidFill>
                  <a:srgbClr val="BE6311"/>
                </a:solidFill>
              </a:defRPr>
            </a:lvl3pPr>
            <a:lvl4pPr>
              <a:defRPr>
                <a:solidFill>
                  <a:srgbClr val="BE6311"/>
                </a:solidFill>
              </a:defRPr>
            </a:lvl4pPr>
            <a:lvl5pPr>
              <a:defRPr>
                <a:solidFill>
                  <a:srgbClr val="BE631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496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81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56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11/08/2022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77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11/08/2022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0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599214" y="2352502"/>
            <a:ext cx="7592785" cy="1438102"/>
          </a:xfrm>
          <a:prstGeom prst="rect">
            <a:avLst/>
          </a:prstGeom>
          <a:solidFill>
            <a:srgbClr val="A75E1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78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2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10" r:id="rId3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7999"/>
          </a:xfrm>
          <a:prstGeom prst="rect">
            <a:avLst/>
          </a:prstGeom>
          <a:solidFill>
            <a:srgbClr val="006F7B"/>
          </a:solidFill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38" t="-9507" b="1"/>
          <a:stretch/>
        </p:blipFill>
        <p:spPr>
          <a:xfrm>
            <a:off x="8575590" y="2430162"/>
            <a:ext cx="3616408" cy="284635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BE631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0073"/>
            <a:ext cx="12192000" cy="255146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298"/>
            <a:ext cx="12191999" cy="25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9" r:id="rId3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C76B18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33"/>
          <a:stretch/>
        </p:blipFill>
        <p:spPr>
          <a:xfrm>
            <a:off x="10926996" y="3956181"/>
            <a:ext cx="1267385" cy="2914245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BE631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BE6311"/>
              </a:solidFill>
              <a:effectLst/>
              <a:latin typeface="+mn-lt"/>
            </a:endParaRPr>
          </a:p>
        </p:txBody>
      </p:sp>
      <p:sp>
        <p:nvSpPr>
          <p:cNvPr id="11" name="Retângulo 10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BE631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rgbClr val="A75E19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rgbClr val="A75E19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rgbClr val="A75E19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rgbClr val="A75E19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rgbClr val="A75E19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40"/>
          <a:stretch/>
        </p:blipFill>
        <p:spPr>
          <a:xfrm>
            <a:off x="10952443" y="3956180"/>
            <a:ext cx="1231319" cy="290182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Retângulo 12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ED9D4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chemeClr val="bg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298"/>
            <a:ext cx="12195111" cy="25992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3"/>
          <a:stretch/>
        </p:blipFill>
        <p:spPr>
          <a:xfrm>
            <a:off x="10934043" y="3963784"/>
            <a:ext cx="1264307" cy="2899038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Retângulo 5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BE631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BE631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BE631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BE631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BE631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BE631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BE631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4967416" y="899010"/>
            <a:ext cx="41601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BE6311"/>
                </a:solidFill>
              </a:rPr>
              <a:t>planificasus.com.br</a:t>
            </a:r>
          </a:p>
          <a:p>
            <a:pPr algn="ctr"/>
            <a:endParaRPr lang="pt-BR" sz="2400" b="1" dirty="0">
              <a:solidFill>
                <a:srgbClr val="BE6311"/>
              </a:solidFill>
            </a:endParaRPr>
          </a:p>
          <a:p>
            <a:pPr algn="ctr"/>
            <a:r>
              <a:rPr lang="pt-BR" sz="2000" dirty="0">
                <a:solidFill>
                  <a:srgbClr val="BE6311"/>
                </a:solidFill>
              </a:rPr>
              <a:t>Visite o </a:t>
            </a:r>
            <a:r>
              <a:rPr lang="pt-BR" sz="2000" b="1" dirty="0">
                <a:solidFill>
                  <a:srgbClr val="BE6311"/>
                </a:solidFill>
              </a:rPr>
              <a:t>e-Planifica </a:t>
            </a:r>
            <a:r>
              <a:rPr lang="pt-BR" sz="2000" dirty="0">
                <a:solidFill>
                  <a:srgbClr val="BE6311"/>
                </a:solidFill>
              </a:rPr>
              <a:t>e acesse os materiais do </a:t>
            </a:r>
            <a:r>
              <a:rPr lang="pt-BR" sz="2000" dirty="0" err="1">
                <a:solidFill>
                  <a:srgbClr val="BE6311"/>
                </a:solidFill>
              </a:rPr>
              <a:t>PlanificaSUS</a:t>
            </a:r>
            <a:r>
              <a:rPr lang="pt-BR" sz="2000" dirty="0">
                <a:solidFill>
                  <a:srgbClr val="BE6311"/>
                </a:solidFill>
              </a:rPr>
              <a:t>: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42" y="2578442"/>
            <a:ext cx="1802937" cy="18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421930" y="2647700"/>
            <a:ext cx="8643874" cy="866559"/>
          </a:xfrm>
        </p:spPr>
        <p:txBody>
          <a:bodyPr>
            <a:noAutofit/>
          </a:bodyPr>
          <a:lstStyle/>
          <a:p>
            <a:r>
              <a:rPr lang="pt-BR" sz="3200" dirty="0">
                <a:ea typeface="+mj-lt"/>
                <a:cs typeface="+mj-lt"/>
              </a:rPr>
              <a:t>Etapa 8: Cuidados Paliativos na APS e na AAE</a:t>
            </a:r>
            <a:br>
              <a:rPr lang="pt-BR" sz="3200" dirty="0">
                <a:ea typeface="+mj-lt"/>
                <a:cs typeface="+mj-lt"/>
              </a:rPr>
            </a:br>
            <a:r>
              <a:rPr lang="pt-BR" sz="3200" dirty="0">
                <a:ea typeface="+mj-lt"/>
                <a:cs typeface="+mj-lt"/>
              </a:rPr>
              <a:t>Oficina Tutorial 8.3 Integrada</a:t>
            </a:r>
            <a:endParaRPr lang="pt-BR" sz="320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06021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Material de Apoio – Parte II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1058910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ea typeface="+mn-lt"/>
                <a:cs typeface="+mn-lt"/>
              </a:rPr>
              <a:t>O cuidado diante da </a:t>
            </a:r>
            <a:br>
              <a:rPr lang="pt-BR" dirty="0">
                <a:ea typeface="+mn-lt"/>
                <a:cs typeface="+mn-lt"/>
              </a:rPr>
            </a:br>
            <a:r>
              <a:rPr lang="pt-BR" dirty="0">
                <a:ea typeface="+mn-lt"/>
                <a:cs typeface="+mn-lt"/>
              </a:rPr>
              <a:t>possibilidade de morte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373127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2487F2-4F5E-97BC-B2F3-2812A0DA0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ea typeface="Calibri"/>
                <a:cs typeface="Calibri"/>
              </a:rPr>
              <a:t>Sinais de aproximação da morte e processo de morrer</a:t>
            </a:r>
            <a:endParaRPr lang="pt-BR" dirty="0">
              <a:ea typeface="Calibri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169D67-0A00-B995-D2E3-692DF9C04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>
                <a:latin typeface="Calibri"/>
                <a:ea typeface="Calibri"/>
                <a:cs typeface="Calibri"/>
              </a:rPr>
              <a:t>Reconhecer sinais clínicos de que a pessoa cuidada está entrando em fase iminente de morte é de extrema importância e responsabilidade de toda a equipe. </a:t>
            </a:r>
          </a:p>
          <a:p>
            <a:pPr algn="just"/>
            <a:r>
              <a:rPr lang="pt-BR" dirty="0">
                <a:latin typeface="Calibri"/>
                <a:ea typeface="Calibri"/>
                <a:cs typeface="Calibri"/>
              </a:rPr>
              <a:t>A identificação desta fase por parte do profissional da saúde traz a possibilidade de mudanças no enfoque do cuidado, visando diminuir o sofrimento e desconforto até a morte, a partir do controle de sintomas e oferta de suporte apropriado</a:t>
            </a:r>
          </a:p>
        </p:txBody>
      </p:sp>
    </p:spTree>
    <p:extLst>
      <p:ext uri="{BB962C8B-B14F-4D97-AF65-F5344CB8AC3E}">
        <p14:creationId xmlns:p14="http://schemas.microsoft.com/office/powerpoint/2010/main" val="2400077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2487F2-4F5E-97BC-B2F3-2812A0DA0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latin typeface="Calibri"/>
                <a:ea typeface="Calibri"/>
                <a:cs typeface="Calibri"/>
              </a:rPr>
              <a:t>Sinais de aproximação da morte e processo de morrer</a:t>
            </a:r>
            <a:endParaRPr lang="pt-BR" sz="2400" dirty="0">
              <a:ea typeface="Calibri"/>
            </a:endParaRPr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C0E88C65-EFBB-CE47-89CB-54AB499D0D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473216"/>
              </p:ext>
            </p:extLst>
          </p:nvPr>
        </p:nvGraphicFramePr>
        <p:xfrm>
          <a:off x="692295" y="2095211"/>
          <a:ext cx="10052050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6025">
                  <a:extLst>
                    <a:ext uri="{9D8B030D-6E8A-4147-A177-3AD203B41FA5}">
                      <a16:colId xmlns:a16="http://schemas.microsoft.com/office/drawing/2014/main" val="3722208581"/>
                    </a:ext>
                  </a:extLst>
                </a:gridCol>
                <a:gridCol w="5026025">
                  <a:extLst>
                    <a:ext uri="{9D8B030D-6E8A-4147-A177-3AD203B41FA5}">
                      <a16:colId xmlns:a16="http://schemas.microsoft.com/office/drawing/2014/main" val="301456152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fontAlgn="t"/>
                      <a:endParaRPr lang="pt-BR" sz="2000" dirty="0">
                        <a:effectLst/>
                      </a:endParaRPr>
                    </a:p>
                    <a:p>
                      <a:pPr algn="ctr" rtl="0" fontAlgn="base"/>
                      <a:r>
                        <a:rPr lang="pt-BR" sz="2000" dirty="0">
                          <a:effectLst/>
                        </a:rPr>
                        <a:t>Sinais de últimas horas a dias de vida </a:t>
                      </a:r>
                    </a:p>
                  </a:txBody>
                  <a:tcPr>
                    <a:solidFill>
                      <a:srgbClr val="C76B1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203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t"/>
                      <a:endParaRPr lang="pt-BR" sz="2000" dirty="0">
                        <a:effectLst/>
                      </a:endParaRPr>
                    </a:p>
                    <a:p>
                      <a:pPr algn="ctr" rtl="0" fontAlgn="base"/>
                      <a:r>
                        <a:rPr lang="pt-BR" sz="2000" dirty="0">
                          <a:effectLst/>
                        </a:rPr>
                        <a:t>Sinais precoces 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pt-BR" sz="2000" dirty="0">
                        <a:effectLst/>
                      </a:endParaRPr>
                    </a:p>
                    <a:p>
                      <a:pPr algn="ctr" rtl="0" fontAlgn="base"/>
                      <a:r>
                        <a:rPr lang="pt-BR" sz="2000" dirty="0">
                          <a:effectLst/>
                        </a:rPr>
                        <a:t>Sinais tardios 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8695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t"/>
                      <a:endParaRPr lang="pt-BR" sz="2000" dirty="0">
                        <a:effectLst/>
                      </a:endParaRPr>
                    </a:p>
                    <a:p>
                      <a:pPr algn="just" rtl="0" fontAlgn="base"/>
                      <a:r>
                        <a:rPr lang="pt-BR" sz="2000" dirty="0">
                          <a:effectLst/>
                        </a:rPr>
                        <a:t>Agravamento da performance  </a:t>
                      </a:r>
                    </a:p>
                    <a:p>
                      <a:pPr algn="just" rtl="0" fontAlgn="base"/>
                      <a:r>
                        <a:rPr lang="pt-BR" sz="2000" dirty="0">
                          <a:effectLst/>
                        </a:rPr>
                        <a:t>(paciente mais fraco, sonolento e apático) </a:t>
                      </a:r>
                    </a:p>
                    <a:p>
                      <a:pPr algn="just" rtl="0" fontAlgn="base"/>
                      <a:r>
                        <a:rPr lang="pt-BR" sz="2000" dirty="0">
                          <a:effectLst/>
                        </a:rPr>
                        <a:t>Diminuição da ingestão </a:t>
                      </a:r>
                    </a:p>
                    <a:p>
                      <a:pPr lvl="0" algn="just">
                        <a:buNone/>
                      </a:pPr>
                      <a:r>
                        <a:rPr lang="pt-BR" sz="2000" dirty="0">
                          <a:effectLst/>
                        </a:rPr>
                        <a:t>(alimentos e líquidos)    </a:t>
                      </a:r>
                      <a:endParaRPr lang="pt-BR" dirty="0"/>
                    </a:p>
                    <a:p>
                      <a:pPr algn="just" rtl="0" fontAlgn="base"/>
                      <a:r>
                        <a:rPr lang="pt-BR" sz="2000" dirty="0">
                          <a:effectLst/>
                        </a:rPr>
                        <a:t>Diminuição do estado de consciência  </a:t>
                      </a:r>
                    </a:p>
                    <a:p>
                      <a:pPr algn="just" rtl="0" fontAlgn="base"/>
                      <a:r>
                        <a:rPr lang="pt-BR" sz="2000" dirty="0">
                          <a:effectLst/>
                        </a:rPr>
                        <a:t>(momentos de confusão e/ou agitação) 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pt-BR" sz="2000" dirty="0">
                        <a:effectLst/>
                      </a:endParaRPr>
                    </a:p>
                    <a:p>
                      <a:pPr algn="just" rtl="0" fontAlgn="base"/>
                      <a:r>
                        <a:rPr lang="pt-BR" sz="2000" dirty="0">
                          <a:effectLst/>
                        </a:rPr>
                        <a:t>Respiração irregular e mandibular </a:t>
                      </a:r>
                    </a:p>
                    <a:p>
                      <a:pPr algn="just" rtl="0" fontAlgn="base"/>
                      <a:r>
                        <a:rPr lang="pt-BR" sz="2000" dirty="0" err="1">
                          <a:effectLst/>
                        </a:rPr>
                        <a:t>Broncorreia</a:t>
                      </a:r>
                      <a:r>
                        <a:rPr lang="pt-BR" sz="2000" dirty="0">
                          <a:effectLst/>
                        </a:rPr>
                        <a:t> - ronco da morte </a:t>
                      </a:r>
                    </a:p>
                    <a:p>
                      <a:pPr algn="just" rtl="0" fontAlgn="base"/>
                      <a:r>
                        <a:rPr lang="pt-BR" sz="2000" dirty="0">
                          <a:effectLst/>
                        </a:rPr>
                        <a:t>Hiperextensão do pescoço </a:t>
                      </a:r>
                    </a:p>
                    <a:p>
                      <a:pPr algn="just" rtl="0" fontAlgn="base"/>
                      <a:r>
                        <a:rPr lang="pt-BR" sz="2000" dirty="0">
                          <a:effectLst/>
                        </a:rPr>
                        <a:t>Extremidades cianóticas </a:t>
                      </a:r>
                    </a:p>
                    <a:p>
                      <a:pPr algn="just" rtl="0" fontAlgn="base"/>
                      <a:r>
                        <a:rPr lang="pt-BR" sz="2000" dirty="0">
                          <a:effectLst/>
                        </a:rPr>
                        <a:t>Diminuição de volume urinário </a:t>
                      </a:r>
                    </a:p>
                    <a:p>
                      <a:pPr algn="just" rtl="0" fontAlgn="base"/>
                      <a:r>
                        <a:rPr lang="pt-BR" sz="2000" dirty="0">
                          <a:effectLst/>
                        </a:rPr>
                        <a:t>Incapacidade de fechar as pálpebras </a:t>
                      </a:r>
                    </a:p>
                    <a:p>
                      <a:pPr algn="just" rtl="0" fontAlgn="base"/>
                      <a:r>
                        <a:rPr lang="pt-BR" sz="2000" dirty="0">
                          <a:effectLst/>
                        </a:rPr>
                        <a:t>Pupilas não reativas à luz </a:t>
                      </a:r>
                    </a:p>
                    <a:p>
                      <a:pPr algn="just" rtl="0" fontAlgn="base"/>
                      <a:r>
                        <a:rPr lang="pt-BR" sz="2000" dirty="0">
                          <a:effectLst/>
                        </a:rPr>
                        <a:t>Resposta reduzida a estímulos verbais/visuais 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810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859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D8EB95EE-F4AB-CFAE-A500-F77EE6B7D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005751"/>
              </p:ext>
            </p:extLst>
          </p:nvPr>
        </p:nvGraphicFramePr>
        <p:xfrm>
          <a:off x="512618" y="1163781"/>
          <a:ext cx="11288051" cy="547254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1288051">
                  <a:extLst>
                    <a:ext uri="{9D8B030D-6E8A-4147-A177-3AD203B41FA5}">
                      <a16:colId xmlns:a16="http://schemas.microsoft.com/office/drawing/2014/main" val="452736727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2000" dirty="0">
                          <a:solidFill>
                            <a:schemeClr val="bg1"/>
                          </a:solidFill>
                          <a:effectLst/>
                        </a:rPr>
                        <a:t>Orientações para familiares e cuidadores no contexto de últimas horas a dias de vida </a:t>
                      </a:r>
                      <a:endParaRPr lang="pt-BR" dirty="0"/>
                    </a:p>
                  </a:txBody>
                  <a:tcPr>
                    <a:solidFill>
                      <a:srgbClr val="BE63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751620"/>
                  </a:ext>
                </a:extLst>
              </a:tr>
              <a:tr h="706581"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2000" dirty="0">
                          <a:effectLst/>
                        </a:rPr>
                        <a:t>Preparar a família para a morte, explicando que sinais indicativos de que a morte está mais próxima estão presentes e que você, como profissional, está ali para apoiá-la. 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078509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2000" dirty="0">
                          <a:effectLst/>
                        </a:rPr>
                        <a:t>Relembrar e repetir que os objetivos do cuidado nesta fase final de vida são diminuir o sofrimento e desconforto a partir do controle de sintomas e oferta do suporte psicoemocional apropriado. 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96471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2000" dirty="0">
                          <a:effectLst/>
                        </a:rPr>
                        <a:t>Relembrar as Diretivas Antecipadas de Vontade. 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30612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2000" dirty="0">
                          <a:effectLst/>
                        </a:rPr>
                        <a:t>Reforçar as medidas de conforto e cuidados com a boca. 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63458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2000" dirty="0">
                          <a:effectLst/>
                        </a:rPr>
                        <a:t>Ajustar a prescrição de medicamentos. 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67107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2000" dirty="0">
                          <a:effectLst/>
                        </a:rPr>
                        <a:t>Orientar que é normal nesta fase o paciente comer menos ou até ficar em jejum. 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58406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2000" dirty="0">
                          <a:effectLst/>
                        </a:rPr>
                        <a:t>Orientar medidas cuidadosas de posicionamento. 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93540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2000" dirty="0">
                          <a:effectLst/>
                        </a:rPr>
                        <a:t>Encorajar a comunicação entre os familiares sobre o processo ativo de morte que está em curso. 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73489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2000" dirty="0">
                          <a:effectLst/>
                        </a:rPr>
                        <a:t>Estimular o diálogo sobre espiritualidade e contexto cultural da morte. 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94715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2000" dirty="0">
                          <a:effectLst/>
                        </a:rPr>
                        <a:t>Favorecer a expressão de sentimentos e/ou preocupações relacionadas ao momento. 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042490"/>
                  </a:ext>
                </a:extLst>
              </a:tr>
              <a:tr h="498763">
                <a:tc>
                  <a:txBody>
                    <a:bodyPr/>
                    <a:lstStyle/>
                    <a:p>
                      <a:pPr algn="just" rtl="0" fontAlgn="base"/>
                      <a:r>
                        <a:rPr lang="pt-BR" sz="2000" dirty="0">
                          <a:effectLst/>
                        </a:rPr>
                        <a:t>Esclarecer sobre questões burocráticas e definir o local ideal para o óbito. 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04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0076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B0E98-CA5D-AC32-1360-9F836858F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/>
                <a:ea typeface="Calibri"/>
                <a:cs typeface="Calibri"/>
              </a:rPr>
              <a:t>Roda de Conversa: A aproximação da morte e processo de morrer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76348E-A66E-9931-2693-42B78ACBF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892" y="2403306"/>
            <a:ext cx="10052222" cy="36444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2400">
                <a:latin typeface="Calibri"/>
                <a:ea typeface="Calibri"/>
                <a:cs typeface="Calibri"/>
              </a:rPr>
              <a:t>Troca de experiências relacionadas à morte e o morrer</a:t>
            </a:r>
            <a:endParaRPr lang="pt-BR" sz="320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>
              <a:ea typeface="Calibri"/>
              <a:cs typeface="Calibri"/>
            </a:endParaRPr>
          </a:p>
        </p:txBody>
      </p:sp>
      <p:pic>
        <p:nvPicPr>
          <p:cNvPr id="4" name="Picture 2" descr="Roda de conversa – Pedateca">
            <a:extLst>
              <a:ext uri="{FF2B5EF4-FFF2-40B4-BE49-F238E27FC236}">
                <a16:creationId xmlns:a16="http://schemas.microsoft.com/office/drawing/2014/main" id="{E881146F-9294-402B-A191-7751739F2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067" y="3050794"/>
            <a:ext cx="5393326" cy="359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891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B0E98-CA5D-AC32-1360-9F836858F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latin typeface="Calibri"/>
                <a:ea typeface="Calibri"/>
                <a:cs typeface="Calibri"/>
              </a:rPr>
              <a:t>O cuidado diante de perdas e luto</a:t>
            </a:r>
            <a:endParaRPr lang="pt-BR" sz="24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76348E-A66E-9931-2693-42B78ACBF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3"/>
            <a:ext cx="10501737" cy="36444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>
                <a:latin typeface="Calibri"/>
                <a:ea typeface="Calibri"/>
                <a:cs typeface="Calibri"/>
              </a:rPr>
              <a:t>Os cuidados paliativos buscam promover qualidade de vida, prevenir e aliviar sintomas de usuários e familiares. Dentre estes sintomas, estão aqueles de ordem psicológica, que envolvem os sentimentos e sofrimentos acerca da possibilidade de perda da saúde e de perda de um ente querido.</a:t>
            </a:r>
            <a:endParaRPr lang="pt-BR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/>
          </a:p>
          <a:p>
            <a:pPr marL="0" indent="0" algn="ctr">
              <a:buNone/>
            </a:pPr>
            <a:r>
              <a:rPr lang="pt-BR" b="1" dirty="0">
                <a:latin typeface="Calibri"/>
                <a:ea typeface="Calibri"/>
                <a:cs typeface="Calibri"/>
              </a:rPr>
              <a:t>Ao sofrimento observado neste contexto dá-se o nome de luto, processo vivido por usuários adultos, crianças, seus familiares e responsáveis pelo cuidado (ANCP,2019).</a:t>
            </a:r>
            <a:endParaRPr lang="pt-BR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3213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B0E98-CA5D-AC32-1360-9F836858F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ea typeface="Calibri"/>
                <a:cs typeface="Calibri"/>
              </a:rPr>
              <a:t>O cuidado diante de perdas e luto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76348E-A66E-9931-2693-42B78ACBF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3"/>
            <a:ext cx="10407469" cy="36444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>
                <a:latin typeface="Calibri"/>
                <a:ea typeface="Calibri"/>
                <a:cs typeface="Calibri"/>
              </a:rPr>
              <a:t>O adoecimento traz consigo inúmeras perdas, além da perda da própria saúde, uma vez que pode interferir na relação do usuário com seu corpo, com sua imagem e com a forma que se relaciona consigo e com o mundo (NETTO, 2019).</a:t>
            </a:r>
          </a:p>
          <a:p>
            <a:pPr algn="just"/>
            <a:r>
              <a:rPr lang="pt-BR" dirty="0">
                <a:ea typeface="Calibri"/>
                <a:cs typeface="Calibri"/>
              </a:rPr>
              <a:t> Desde o momento inicial da doença, a pessoa e seus familiares são tocados do ponto de vista psicológico por conviverem com mudanças que alcançam diferentes aspectos de sua vida e em diferentes intensidades (</a:t>
            </a:r>
            <a:r>
              <a:rPr lang="pt-BR" dirty="0" err="1">
                <a:ea typeface="Calibri"/>
                <a:cs typeface="Calibri"/>
              </a:rPr>
              <a:t>ex</a:t>
            </a:r>
            <a:r>
              <a:rPr lang="pt-BR" dirty="0">
                <a:ea typeface="Calibri"/>
                <a:cs typeface="Calibri"/>
              </a:rPr>
              <a:t>: mudanças na saúde, rotina, planejamentos, expectativas, entre outras).</a:t>
            </a:r>
          </a:p>
          <a:p>
            <a:pPr marL="0" indent="0">
              <a:buNone/>
            </a:pPr>
            <a:endParaRPr lang="pt-BR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6968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B0E98-CA5D-AC32-1360-9F836858F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ea typeface="Calibri"/>
                <a:cs typeface="Calibri"/>
              </a:rPr>
              <a:t>O cuidado diante de perdas e luto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76348E-A66E-9931-2693-42B78ACBF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>
                <a:latin typeface="Calibri"/>
                <a:ea typeface="Calibri"/>
                <a:cs typeface="Calibri"/>
              </a:rPr>
              <a:t>As perdas decorrentes do adoecimento, independentemente do estágio da doença, podem favorecer a vivência de um processo de luto, tendo em vista a magnitude da perda em questão - a saúde (ANCP, 2019).</a:t>
            </a:r>
          </a:p>
          <a:p>
            <a:pPr algn="just"/>
            <a:endParaRPr lang="pt-BR" dirty="0">
              <a:latin typeface="Calibri"/>
              <a:ea typeface="Calibri" panose="020F0502020204030204" pitchFamily="34" charset="0"/>
              <a:cs typeface="Calibri"/>
            </a:endParaRPr>
          </a:p>
          <a:p>
            <a:r>
              <a:rPr lang="pt-BR" dirty="0">
                <a:ea typeface="Calibri"/>
                <a:cs typeface="Calibri"/>
              </a:rPr>
              <a:t>A vivência de um adoecimento por uma condição de saúde grave muda a história de vida da pessoa e leva a repercussões sistêmicas no âmbito familiar.</a:t>
            </a:r>
          </a:p>
        </p:txBody>
      </p:sp>
    </p:spTree>
    <p:extLst>
      <p:ext uri="{BB962C8B-B14F-4D97-AF65-F5344CB8AC3E}">
        <p14:creationId xmlns:p14="http://schemas.microsoft.com/office/powerpoint/2010/main" val="714505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B0E98-CA5D-AC32-1360-9F836858F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ea typeface="Calibri"/>
                <a:cs typeface="Calibri"/>
              </a:rPr>
              <a:t>O cuidado diante de perdas e luto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76348E-A66E-9931-2693-42B78ACBF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3"/>
            <a:ext cx="10671419" cy="36444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>
                <a:latin typeface="Calibri"/>
                <a:ea typeface="Calibri"/>
                <a:cs typeface="Calibri"/>
              </a:rPr>
              <a:t>Luto: Movimento de elaboração psíquica diante uma perda significativa.</a:t>
            </a:r>
            <a:endParaRPr lang="pt-BR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dirty="0">
                <a:latin typeface="Calibri"/>
                <a:ea typeface="Calibri"/>
                <a:cs typeface="Calibri"/>
              </a:rPr>
              <a:t>Não se restringe a morte de pessoas ou iminência de perda da própria vida, mas, pode acontecer a partir de qualquer perda significativa, como a perda da saúde, do papel familiar ou social, perda da funcionalidade, do trabalho, dos animais </a:t>
            </a:r>
            <a:r>
              <a:rPr lang="pt-BR" dirty="0" err="1">
                <a:latin typeface="Calibri"/>
                <a:ea typeface="Calibri"/>
                <a:cs typeface="Calibri"/>
              </a:rPr>
              <a:t>deestimação</a:t>
            </a:r>
            <a:r>
              <a:rPr lang="pt-BR" dirty="0">
                <a:latin typeface="Calibri"/>
                <a:ea typeface="Calibri"/>
                <a:cs typeface="Calibri"/>
              </a:rPr>
              <a:t>, dentre outras (FRANCO, 2010).</a:t>
            </a:r>
          </a:p>
          <a:p>
            <a:pPr algn="just"/>
            <a:r>
              <a:rPr lang="pt-BR" dirty="0">
                <a:latin typeface="Calibri"/>
                <a:ea typeface="Calibri"/>
                <a:cs typeface="Calibri"/>
              </a:rPr>
              <a:t>Cuidados voltados ao luto devem envolver o usuário e também à sua família, considerando a estrutura de relações particular de cada um e as variáveis relacionadas à cultura, fatores sociais, psicológicos e, principalmente, à relação estabelecida com o que foi perdido.</a:t>
            </a:r>
            <a:endParaRPr lang="pt-BR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6207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1" y="0"/>
            <a:ext cx="12191999" cy="6857999"/>
            <a:chOff x="1" y="0"/>
            <a:chExt cx="12191999" cy="6857999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12191999" cy="6857999"/>
            </a:xfrm>
            <a:prstGeom prst="rect">
              <a:avLst/>
            </a:prstGeom>
          </p:spPr>
        </p:pic>
        <p:sp>
          <p:nvSpPr>
            <p:cNvPr id="5" name="CaixaDeTexto 4"/>
            <p:cNvSpPr txBox="1"/>
            <p:nvPr/>
          </p:nvSpPr>
          <p:spPr>
            <a:xfrm>
              <a:off x="2031650" y="181155"/>
              <a:ext cx="801341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000" b="1" dirty="0">
                  <a:solidFill>
                    <a:schemeClr val="bg1"/>
                  </a:solidFill>
                </a:rPr>
                <a:t>Cheguei! </a:t>
              </a:r>
              <a:endParaRPr lang="pt-BR" sz="3000" dirty="0">
                <a:solidFill>
                  <a:schemeClr val="bg1"/>
                </a:solidFill>
              </a:endParaRPr>
            </a:p>
            <a:p>
              <a:pPr algn="ctr"/>
              <a:r>
                <a:rPr lang="pt-BR" sz="2100" dirty="0">
                  <a:solidFill>
                    <a:schemeClr val="bg1"/>
                  </a:solidFill>
                </a:rPr>
                <a:t>Sou a </a:t>
              </a:r>
              <a:r>
                <a:rPr lang="pt-BR" sz="2100" b="1" dirty="0">
                  <a:solidFill>
                    <a:schemeClr val="bg1"/>
                  </a:solidFill>
                </a:rPr>
                <a:t>Zezé </a:t>
              </a:r>
              <a:r>
                <a:rPr lang="pt-BR" sz="2100" dirty="0">
                  <a:solidFill>
                    <a:schemeClr val="bg1"/>
                  </a:solidFill>
                </a:rPr>
                <a:t>e estou aqui para apoiar vocês! </a:t>
              </a:r>
            </a:p>
            <a:p>
              <a:pPr algn="ctr"/>
              <a:r>
                <a:rPr lang="pt-BR" sz="2100" dirty="0">
                  <a:solidFill>
                    <a:schemeClr val="bg1"/>
                  </a:solidFill>
                </a:rPr>
                <a:t>Para nossa maior integração, vou compartilhar quatro fatos sobre mim: </a:t>
              </a:r>
            </a:p>
          </p:txBody>
        </p:sp>
        <p:grpSp>
          <p:nvGrpSpPr>
            <p:cNvPr id="6" name="Agrupar 5"/>
            <p:cNvGrpSpPr/>
            <p:nvPr/>
          </p:nvGrpSpPr>
          <p:grpSpPr>
            <a:xfrm>
              <a:off x="6718326" y="2399277"/>
              <a:ext cx="2503310" cy="3492556"/>
              <a:chOff x="6614814" y="2683955"/>
              <a:chExt cx="2503310" cy="3492556"/>
            </a:xfrm>
          </p:grpSpPr>
          <p:sp>
            <p:nvSpPr>
              <p:cNvPr id="20" name="Retângulo Arredondado 19"/>
              <p:cNvSpPr/>
              <p:nvPr/>
            </p:nvSpPr>
            <p:spPr>
              <a:xfrm>
                <a:off x="6614814" y="3588587"/>
                <a:ext cx="2503310" cy="258792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" name="CaixaDeTexto 20"/>
              <p:cNvSpPr txBox="1"/>
              <p:nvPr/>
            </p:nvSpPr>
            <p:spPr>
              <a:xfrm>
                <a:off x="6682102" y="4097719"/>
                <a:ext cx="236873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Sou uma profissional virtual e estou aqui pra apoiar na produção de sentido entre conceitos e atividades apresentadas com a realidade do seu contexto de trabalho. </a:t>
                </a:r>
              </a:p>
            </p:txBody>
          </p:sp>
          <p:pic>
            <p:nvPicPr>
              <p:cNvPr id="22" name="Imagem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2225" y="2683955"/>
                <a:ext cx="1286258" cy="1368165"/>
              </a:xfrm>
              <a:prstGeom prst="rect">
                <a:avLst/>
              </a:prstGeom>
            </p:spPr>
          </p:pic>
        </p:grpSp>
        <p:grpSp>
          <p:nvGrpSpPr>
            <p:cNvPr id="7" name="Agrupar 6"/>
            <p:cNvGrpSpPr/>
            <p:nvPr/>
          </p:nvGrpSpPr>
          <p:grpSpPr>
            <a:xfrm>
              <a:off x="9437589" y="2397559"/>
              <a:ext cx="2503310" cy="3494274"/>
              <a:chOff x="9334077" y="2682237"/>
              <a:chExt cx="2503310" cy="3494274"/>
            </a:xfrm>
          </p:grpSpPr>
          <p:sp>
            <p:nvSpPr>
              <p:cNvPr id="17" name="CaixaDeTexto 16"/>
              <p:cNvSpPr txBox="1"/>
              <p:nvPr/>
            </p:nvSpPr>
            <p:spPr>
              <a:xfrm>
                <a:off x="9497939" y="4097719"/>
                <a:ext cx="217558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É possível me encontrar no conteúdo </a:t>
                </a:r>
                <a:r>
                  <a:rPr lang="pt-BR" sz="1600" dirty="0" err="1">
                    <a:solidFill>
                      <a:schemeClr val="bg1"/>
                    </a:solidFill>
                  </a:rPr>
                  <a:t>EaD</a:t>
                </a:r>
                <a:r>
                  <a:rPr lang="pt-BR" sz="1600" dirty="0">
                    <a:solidFill>
                      <a:schemeClr val="bg1"/>
                    </a:solidFill>
                  </a:rPr>
                  <a:t>, </a:t>
                </a:r>
              </a:p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nos materiais de apoio e até mesmo no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e-Planifica, nossa plataforma virtual. </a:t>
                </a:r>
              </a:p>
            </p:txBody>
          </p:sp>
          <p:sp>
            <p:nvSpPr>
              <p:cNvPr id="18" name="Retângulo Arredondado 17"/>
              <p:cNvSpPr/>
              <p:nvPr/>
            </p:nvSpPr>
            <p:spPr>
              <a:xfrm>
                <a:off x="9334077" y="3588587"/>
                <a:ext cx="2503310" cy="258792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9" name="Imagem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27784" y="2682237"/>
                <a:ext cx="1511735" cy="1493522"/>
              </a:xfrm>
              <a:prstGeom prst="rect">
                <a:avLst/>
              </a:prstGeom>
            </p:spPr>
          </p:pic>
        </p:grpSp>
        <p:grpSp>
          <p:nvGrpSpPr>
            <p:cNvPr id="8" name="Agrupar 7"/>
            <p:cNvGrpSpPr/>
            <p:nvPr/>
          </p:nvGrpSpPr>
          <p:grpSpPr>
            <a:xfrm>
              <a:off x="245241" y="2398931"/>
              <a:ext cx="2383024" cy="3492902"/>
              <a:chOff x="141729" y="2683609"/>
              <a:chExt cx="2383024" cy="3492902"/>
            </a:xfrm>
          </p:grpSpPr>
          <p:sp>
            <p:nvSpPr>
              <p:cNvPr id="14" name="CaixaDeTexto 13"/>
              <p:cNvSpPr txBox="1"/>
              <p:nvPr/>
            </p:nvSpPr>
            <p:spPr>
              <a:xfrm>
                <a:off x="308072" y="4097719"/>
                <a:ext cx="205033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Todo mundo acha que Zezé é meu apelido, mas não é, viu?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É meu nome!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Zezé e com muito orgulho! </a:t>
                </a:r>
              </a:p>
            </p:txBody>
          </p:sp>
          <p:sp>
            <p:nvSpPr>
              <p:cNvPr id="15" name="Retângulo Arredondado 14"/>
              <p:cNvSpPr/>
              <p:nvPr/>
            </p:nvSpPr>
            <p:spPr>
              <a:xfrm>
                <a:off x="141729" y="3588587"/>
                <a:ext cx="2383024" cy="258792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6" name="Imagem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6374" y="2683609"/>
                <a:ext cx="1524002" cy="1448105"/>
              </a:xfrm>
              <a:prstGeom prst="rect">
                <a:avLst/>
              </a:prstGeom>
            </p:spPr>
          </p:pic>
        </p:grpSp>
        <p:grpSp>
          <p:nvGrpSpPr>
            <p:cNvPr id="9" name="Agrupar 8"/>
            <p:cNvGrpSpPr/>
            <p:nvPr/>
          </p:nvGrpSpPr>
          <p:grpSpPr>
            <a:xfrm>
              <a:off x="2869773" y="2397659"/>
              <a:ext cx="2383024" cy="3494174"/>
              <a:chOff x="2766261" y="2682337"/>
              <a:chExt cx="2383024" cy="3494174"/>
            </a:xfrm>
          </p:grpSpPr>
          <p:sp>
            <p:nvSpPr>
              <p:cNvPr id="11" name="CaixaDeTexto 10"/>
              <p:cNvSpPr txBox="1"/>
              <p:nvPr/>
            </p:nvSpPr>
            <p:spPr>
              <a:xfrm>
                <a:off x="2884433" y="4097719"/>
                <a:ext cx="2146681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Tem a ver com, digamos, minha criação. Eu não sou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um desenho e nem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um holograma tá?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Eu sou toda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feita em 3D! </a:t>
                </a:r>
              </a:p>
            </p:txBody>
          </p:sp>
          <p:sp>
            <p:nvSpPr>
              <p:cNvPr id="12" name="Retângulo Arredondado 11"/>
              <p:cNvSpPr/>
              <p:nvPr/>
            </p:nvSpPr>
            <p:spPr>
              <a:xfrm>
                <a:off x="2766261" y="3588587"/>
                <a:ext cx="2383024" cy="258792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3" name="Imagem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4793" y="2682337"/>
                <a:ext cx="1301498" cy="1386642"/>
              </a:xfrm>
              <a:prstGeom prst="rect">
                <a:avLst/>
              </a:prstGeom>
            </p:spPr>
          </p:pic>
        </p:grpSp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2857" y="1378660"/>
              <a:ext cx="3718914" cy="54793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7610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B0E98-CA5D-AC32-1360-9F836858F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ea typeface="Calibri"/>
                <a:cs typeface="Calibri"/>
              </a:rPr>
              <a:t>O cuidado diante de perdas e luto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76348E-A66E-9931-2693-42B78ACBF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just"/>
            <a:r>
              <a:rPr lang="pt-BR" sz="2400" dirty="0">
                <a:latin typeface="Calibri"/>
                <a:ea typeface="Calibri"/>
                <a:cs typeface="Calibri"/>
              </a:rPr>
              <a:t>Em geral, identificamos como enlutado aquele que perdeu uma pessoa importante, porém é necessário ter um olhar mais abrangente (FRANCO, 2010). </a:t>
            </a:r>
          </a:p>
          <a:p>
            <a:pPr marL="0" indent="0" algn="just">
              <a:buNone/>
            </a:pPr>
            <a:endParaRPr lang="pt-BR" sz="2400" dirty="0">
              <a:latin typeface="Calibri"/>
              <a:ea typeface="Calibri"/>
              <a:cs typeface="Calibri"/>
            </a:endParaRPr>
          </a:p>
          <a:p>
            <a:pPr marL="0" indent="0" algn="just">
              <a:buNone/>
            </a:pPr>
            <a:r>
              <a:rPr lang="pt-BR" sz="2400" dirty="0">
                <a:latin typeface="Calibri"/>
                <a:ea typeface="Calibri"/>
                <a:cs typeface="Calibri"/>
              </a:rPr>
              <a:t>Exemplos:</a:t>
            </a:r>
          </a:p>
          <a:p>
            <a:pPr algn="just"/>
            <a:r>
              <a:rPr lang="pt-BR" sz="2400" dirty="0">
                <a:latin typeface="Calibri"/>
                <a:ea typeface="Calibri"/>
                <a:cs typeface="Calibri"/>
              </a:rPr>
              <a:t>Uma pessoa que precisou amputar a perna</a:t>
            </a:r>
          </a:p>
          <a:p>
            <a:pPr algn="just"/>
            <a:r>
              <a:rPr lang="pt-BR" sz="2400" dirty="0">
                <a:latin typeface="Calibri"/>
                <a:ea typeface="Calibri"/>
                <a:cs typeface="Calibri"/>
              </a:rPr>
              <a:t>Um usuário que perde a funcionalidade por um quadro de insuficiência cardíaca</a:t>
            </a:r>
            <a:endParaRPr lang="pt-BR" sz="2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400" dirty="0">
                <a:latin typeface="Calibri"/>
                <a:ea typeface="Calibri"/>
                <a:cs typeface="Calibri"/>
              </a:rPr>
              <a:t>Alguém que perdeu seu animal de estimação que era seu único companheiro</a:t>
            </a:r>
          </a:p>
          <a:p>
            <a:pPr algn="just"/>
            <a:r>
              <a:rPr lang="pt-BR" sz="2400" dirty="0">
                <a:latin typeface="Calibri"/>
                <a:ea typeface="Calibri"/>
                <a:cs typeface="Calibri"/>
              </a:rPr>
              <a:t>A perda do emprego</a:t>
            </a:r>
            <a:endParaRPr lang="pt-BR" sz="2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400" dirty="0">
                <a:latin typeface="Calibri"/>
                <a:ea typeface="Calibri"/>
                <a:cs typeface="Calibri"/>
              </a:rPr>
              <a:t>Perder a moradia</a:t>
            </a:r>
          </a:p>
          <a:p>
            <a:pPr algn="just"/>
            <a:r>
              <a:rPr lang="pt-BR" sz="2400" dirty="0">
                <a:latin typeface="Calibri"/>
                <a:ea typeface="Calibri"/>
                <a:cs typeface="Calibri"/>
              </a:rPr>
              <a:t>Vivenciar uma separação/ divórcio</a:t>
            </a:r>
          </a:p>
          <a:p>
            <a:endParaRPr lang="pt-BR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3448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76348E-A66E-9931-2693-42B78ACBF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1291086"/>
            <a:ext cx="10052222" cy="36444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>
                <a:latin typeface="+mn-lt"/>
                <a:ea typeface="Calibri"/>
                <a:cs typeface="Arial"/>
              </a:rPr>
              <a:t>As reações despertadas no processo de luto vão além das reações emocionais: </a:t>
            </a:r>
            <a:endParaRPr lang="pt-BR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Arial"/>
            </a:endParaRPr>
          </a:p>
          <a:p>
            <a:pPr algn="just"/>
            <a:endParaRPr lang="pt-BR" sz="2400" dirty="0">
              <a:latin typeface="Calibri"/>
              <a:ea typeface="Calibri"/>
              <a:cs typeface="Calibri"/>
            </a:endParaRPr>
          </a:p>
          <a:p>
            <a:pPr algn="just"/>
            <a:endParaRPr lang="pt-BR" sz="2400" dirty="0">
              <a:latin typeface="Calibri"/>
              <a:ea typeface="Calibri"/>
              <a:cs typeface="Calibri"/>
            </a:endParaRPr>
          </a:p>
          <a:p>
            <a:endParaRPr lang="pt-BR" dirty="0">
              <a:ea typeface="Calibri"/>
              <a:cs typeface="Calibri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F9F51041-3028-4827-91D8-29ABB3C549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5463092"/>
              </p:ext>
            </p:extLst>
          </p:nvPr>
        </p:nvGraphicFramePr>
        <p:xfrm>
          <a:off x="768809" y="1291086"/>
          <a:ext cx="10515076" cy="5054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5823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B0E98-CA5D-AC32-1360-9F836858F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ea typeface="Calibri"/>
                <a:cs typeface="Calibri"/>
              </a:rPr>
              <a:t>O cuidado diante de perdas e luto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76348E-A66E-9931-2693-42B78ACBF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158209"/>
            <a:ext cx="11152186" cy="423316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dirty="0">
                <a:latin typeface="+mn-lt"/>
                <a:ea typeface="Calibri"/>
                <a:cs typeface="Arial"/>
              </a:rPr>
              <a:t>O luto permite que o enlutado fique triste, chore ou sinta saudades e viva o sofrimento da perda. 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endParaRPr lang="en-US" dirty="0">
              <a:latin typeface="+mn-lt"/>
              <a:ea typeface="Calibri"/>
              <a:cs typeface="Calibri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2600" b="1" dirty="0">
                <a:latin typeface="+mn-lt"/>
                <a:ea typeface="Calibri"/>
                <a:cs typeface="Arial"/>
              </a:rPr>
              <a:t>Não se trata de um obstáculo a ser vencido e sim um processo a ser vivido. 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600" dirty="0">
              <a:latin typeface="+mn-lt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,Sans-Serif"/>
            </a:pPr>
            <a:r>
              <a:rPr lang="pt-BR" dirty="0">
                <a:latin typeface="+mn-lt"/>
                <a:ea typeface="Calibri"/>
                <a:cs typeface="Arial"/>
              </a:rPr>
              <a:t>A elaboração do luto consiste em compreender e aceitar a perda, sendo possível seguir adiante sem aquilo que foi perdido (FRANCO, 2002). </a:t>
            </a:r>
            <a:endParaRPr lang="pt-BR" dirty="0">
              <a:latin typeface="+mn-lt"/>
            </a:endParaRPr>
          </a:p>
          <a:p>
            <a:endParaRPr lang="pt-BR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8948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B0E98-CA5D-AC32-1360-9F836858F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ea typeface="Calibri"/>
                <a:cs typeface="Calibri"/>
              </a:rPr>
              <a:t>O cuidado diante de perdas e luto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76348E-A66E-9931-2693-42B78ACBF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sz="2400" b="1" dirty="0">
                <a:solidFill>
                  <a:srgbClr val="BE6311"/>
                </a:solidFill>
                <a:latin typeface="+mn-lt"/>
                <a:ea typeface="Calibri"/>
                <a:cs typeface="Arial"/>
              </a:rPr>
              <a:t>O tempo para isto não é determinado previamente,</a:t>
            </a:r>
            <a:r>
              <a:rPr lang="pt-BR" sz="2400" dirty="0">
                <a:solidFill>
                  <a:srgbClr val="BE6311"/>
                </a:solidFill>
                <a:latin typeface="+mn-lt"/>
                <a:ea typeface="Calibri"/>
                <a:cs typeface="Arial"/>
              </a:rPr>
              <a:t> por ser particular a cada indivíduo e depender de diversos fatores. Portanto, </a:t>
            </a:r>
            <a:r>
              <a:rPr lang="pt-BR" sz="2400" b="1" dirty="0">
                <a:solidFill>
                  <a:srgbClr val="BE6311"/>
                </a:solidFill>
                <a:latin typeface="+mn-lt"/>
                <a:ea typeface="Calibri"/>
                <a:cs typeface="Arial"/>
              </a:rPr>
              <a:t>não se deve esperar que o indivíduo supere o mais rápido possível </a:t>
            </a:r>
            <a:r>
              <a:rPr lang="pt-BR" sz="2400" dirty="0">
                <a:solidFill>
                  <a:srgbClr val="BE6311"/>
                </a:solidFill>
                <a:latin typeface="+mn-lt"/>
                <a:ea typeface="Calibri"/>
                <a:cs typeface="Arial"/>
              </a:rPr>
              <a:t>o luto, mas é necessário ofertar espaço e elementos para que se possa vivenciar o processo para concluí-lo. </a:t>
            </a:r>
            <a:endParaRPr lang="pt-BR" sz="2400" dirty="0">
              <a:solidFill>
                <a:srgbClr val="BE6311"/>
              </a:solidFill>
              <a:latin typeface="+mn-lt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sz="2400" dirty="0">
                <a:solidFill>
                  <a:srgbClr val="BE6311"/>
                </a:solidFill>
                <a:latin typeface="+mn-lt"/>
                <a:ea typeface="Calibri"/>
                <a:cs typeface="Arial"/>
              </a:rPr>
              <a:t>É importante que </a:t>
            </a:r>
            <a:r>
              <a:rPr lang="pt-BR" sz="2400" b="1" dirty="0">
                <a:solidFill>
                  <a:srgbClr val="BE6311"/>
                </a:solidFill>
                <a:latin typeface="+mn-lt"/>
                <a:ea typeface="Calibri"/>
                <a:cs typeface="Arial"/>
              </a:rPr>
              <a:t>o indivíduo seja acolhido </a:t>
            </a:r>
            <a:r>
              <a:rPr lang="pt-BR" sz="2400" dirty="0">
                <a:solidFill>
                  <a:srgbClr val="BE6311"/>
                </a:solidFill>
                <a:latin typeface="+mn-lt"/>
                <a:ea typeface="Calibri"/>
                <a:cs typeface="Arial"/>
              </a:rPr>
              <a:t>e </a:t>
            </a:r>
            <a:r>
              <a:rPr lang="pt-BR" sz="2400" b="1" dirty="0">
                <a:solidFill>
                  <a:srgbClr val="BE6311"/>
                </a:solidFill>
                <a:latin typeface="+mn-lt"/>
                <a:ea typeface="Calibri"/>
                <a:cs typeface="Arial"/>
              </a:rPr>
              <a:t>tenha sua dor validada</a:t>
            </a:r>
            <a:r>
              <a:rPr lang="pt-BR" sz="2400" dirty="0">
                <a:solidFill>
                  <a:srgbClr val="BE6311"/>
                </a:solidFill>
                <a:latin typeface="+mn-lt"/>
                <a:ea typeface="Calibri"/>
                <a:cs typeface="Arial"/>
              </a:rPr>
              <a:t>, com possibilidade de construir uma </a:t>
            </a:r>
            <a:r>
              <a:rPr lang="pt-BR" sz="2400" b="1" dirty="0">
                <a:solidFill>
                  <a:srgbClr val="BE6311"/>
                </a:solidFill>
                <a:latin typeface="+mn-lt"/>
                <a:ea typeface="Calibri"/>
                <a:cs typeface="Arial"/>
              </a:rPr>
              <a:t>narrativa que dê sentido à sua perda.</a:t>
            </a:r>
            <a:endParaRPr lang="pt-BR" sz="2400" dirty="0">
              <a:solidFill>
                <a:srgbClr val="BE6311"/>
              </a:solidFill>
              <a:latin typeface="+mn-lt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endParaRPr lang="pt-BR" sz="2400" dirty="0">
              <a:latin typeface="Arial"/>
              <a:ea typeface="Calibri"/>
              <a:cs typeface="Arial"/>
            </a:endParaRPr>
          </a:p>
          <a:p>
            <a:endParaRPr lang="pt-BR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3331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76348E-A66E-9931-2693-42B78ACBF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56" y="1055559"/>
            <a:ext cx="11008185" cy="119215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sz="2400" dirty="0">
                <a:latin typeface="+mn-lt"/>
                <a:ea typeface="Calibri"/>
                <a:cs typeface="Arial"/>
              </a:rPr>
              <a:t>O processo de luto acontece dando espaço para oscilações entre momentos voltados à perda e momentos voltados para a restauração (STROEBE &amp; SCHUT, 1999).</a:t>
            </a:r>
            <a:endParaRPr lang="pt-BR" sz="2400" dirty="0">
              <a:latin typeface="+mn-lt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endParaRPr lang="pt-BR" sz="2400" dirty="0">
              <a:solidFill>
                <a:srgbClr val="BE6311"/>
              </a:solidFill>
              <a:latin typeface="Arial"/>
              <a:ea typeface="Calibri"/>
              <a:cs typeface="Arial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endParaRPr lang="pt-BR" sz="2400" dirty="0">
              <a:latin typeface="Arial"/>
              <a:ea typeface="Calibri"/>
              <a:cs typeface="Arial"/>
            </a:endParaRPr>
          </a:p>
          <a:p>
            <a:endParaRPr lang="pt-BR" dirty="0">
              <a:ea typeface="Calibri"/>
              <a:cs typeface="Calibri"/>
            </a:endParaRPr>
          </a:p>
        </p:txBody>
      </p:sp>
      <p:pic>
        <p:nvPicPr>
          <p:cNvPr id="6" name="Imagem 6" descr="Diagrama, Diagrama de Venn&#10;&#10;Descrição gerada automaticamente">
            <a:extLst>
              <a:ext uri="{FF2B5EF4-FFF2-40B4-BE49-F238E27FC236}">
                <a16:creationId xmlns:a16="http://schemas.microsoft.com/office/drawing/2014/main" id="{56E18192-74D2-7690-5E37-B9E3DEF7E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728" y="2339634"/>
            <a:ext cx="6220690" cy="431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76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B0E98-CA5D-AC32-1360-9F836858F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ea typeface="Calibri"/>
                <a:cs typeface="Calibri"/>
              </a:rPr>
              <a:t>O cuidado diante de perdas e luto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76348E-A66E-9931-2693-42B78ACBF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sz="2400" b="1" dirty="0">
                <a:solidFill>
                  <a:srgbClr val="BE6311"/>
                </a:solidFill>
                <a:latin typeface="+mn-lt"/>
                <a:ea typeface="Calibri"/>
                <a:cs typeface="Arial"/>
              </a:rPr>
              <a:t>O tempo para isto não é determinado previamente,</a:t>
            </a:r>
            <a:r>
              <a:rPr lang="pt-BR" sz="2400" dirty="0">
                <a:solidFill>
                  <a:srgbClr val="BE6311"/>
                </a:solidFill>
                <a:latin typeface="+mn-lt"/>
                <a:ea typeface="Calibri"/>
                <a:cs typeface="Arial"/>
              </a:rPr>
              <a:t> por ser particular a cada indivíduo e depender de diversos fatores. Portanto, </a:t>
            </a:r>
            <a:r>
              <a:rPr lang="pt-BR" sz="2400" b="1" dirty="0">
                <a:solidFill>
                  <a:srgbClr val="BE6311"/>
                </a:solidFill>
                <a:latin typeface="+mn-lt"/>
                <a:ea typeface="Calibri"/>
                <a:cs typeface="Arial"/>
              </a:rPr>
              <a:t>não se deve esperar que o indivíduo supere o mais rápido possível </a:t>
            </a:r>
            <a:r>
              <a:rPr lang="pt-BR" sz="2400" dirty="0">
                <a:solidFill>
                  <a:srgbClr val="BE6311"/>
                </a:solidFill>
                <a:latin typeface="+mn-lt"/>
                <a:ea typeface="Calibri"/>
                <a:cs typeface="Arial"/>
              </a:rPr>
              <a:t>o luto, mas é necessário ofertar espaço e elementos para que se possa vivenciar o processo para concluí-lo. </a:t>
            </a:r>
            <a:endParaRPr lang="pt-BR" sz="2400" dirty="0">
              <a:solidFill>
                <a:srgbClr val="BE6311"/>
              </a:solidFill>
              <a:latin typeface="+mn-lt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sz="2400" dirty="0">
                <a:solidFill>
                  <a:srgbClr val="BE6311"/>
                </a:solidFill>
                <a:latin typeface="+mn-lt"/>
                <a:ea typeface="Calibri"/>
                <a:cs typeface="Arial"/>
              </a:rPr>
              <a:t>É importante que </a:t>
            </a:r>
            <a:r>
              <a:rPr lang="pt-BR" sz="2400" b="1" dirty="0">
                <a:solidFill>
                  <a:srgbClr val="BE6311"/>
                </a:solidFill>
                <a:latin typeface="+mn-lt"/>
                <a:ea typeface="Calibri"/>
                <a:cs typeface="Arial"/>
              </a:rPr>
              <a:t>o indivíduo seja acolhido </a:t>
            </a:r>
            <a:r>
              <a:rPr lang="pt-BR" sz="2400" dirty="0">
                <a:solidFill>
                  <a:srgbClr val="BE6311"/>
                </a:solidFill>
                <a:latin typeface="+mn-lt"/>
                <a:ea typeface="Calibri"/>
                <a:cs typeface="Arial"/>
              </a:rPr>
              <a:t>e </a:t>
            </a:r>
            <a:r>
              <a:rPr lang="pt-BR" sz="2400" b="1" dirty="0">
                <a:solidFill>
                  <a:srgbClr val="BE6311"/>
                </a:solidFill>
                <a:latin typeface="+mn-lt"/>
                <a:ea typeface="Calibri"/>
                <a:cs typeface="Arial"/>
              </a:rPr>
              <a:t>tenha sua dor validada</a:t>
            </a:r>
            <a:r>
              <a:rPr lang="pt-BR" sz="2400" dirty="0">
                <a:solidFill>
                  <a:srgbClr val="BE6311"/>
                </a:solidFill>
                <a:latin typeface="+mn-lt"/>
                <a:ea typeface="Calibri"/>
                <a:cs typeface="Arial"/>
              </a:rPr>
              <a:t>, com possibilidade de construir uma </a:t>
            </a:r>
            <a:r>
              <a:rPr lang="pt-BR" sz="2400" b="1" dirty="0">
                <a:solidFill>
                  <a:srgbClr val="BE6311"/>
                </a:solidFill>
                <a:latin typeface="+mn-lt"/>
                <a:ea typeface="Calibri"/>
                <a:cs typeface="Arial"/>
              </a:rPr>
              <a:t>narrativa que dê sentido à sua perda.</a:t>
            </a:r>
            <a:endParaRPr lang="pt-BR" sz="2400" dirty="0">
              <a:solidFill>
                <a:srgbClr val="BE6311"/>
              </a:solidFill>
              <a:latin typeface="+mn-lt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endParaRPr lang="pt-BR" sz="2400" dirty="0">
              <a:latin typeface="Arial"/>
              <a:ea typeface="Calibri"/>
              <a:cs typeface="Arial"/>
            </a:endParaRPr>
          </a:p>
          <a:p>
            <a:endParaRPr lang="pt-BR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4277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B0E98-CA5D-AC32-1360-9F836858F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ea typeface="Calibri"/>
                <a:cs typeface="Calibri"/>
              </a:rPr>
              <a:t>O cuidado diante de perdas e luto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76348E-A66E-9931-2693-42B78ACBF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2400" b="1" dirty="0">
                <a:latin typeface="+mn-lt"/>
                <a:ea typeface="Calibri"/>
                <a:cs typeface="Arial"/>
              </a:rPr>
              <a:t>Luto antecipatório</a:t>
            </a:r>
            <a:endParaRPr lang="en-US" sz="2400" dirty="0">
              <a:latin typeface="+mn-lt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dirty="0">
                <a:latin typeface="+mn-lt"/>
                <a:ea typeface="Calibri"/>
                <a:cs typeface="Arial"/>
              </a:rPr>
              <a:t>Consiste em absorver a realidade da perda de forma gradual e antecipada. Esta preparação pode incluir identificação e resolução de pendências entre o usuário e outros, tais como dissolução de conflitos interpessoais, conclusão de projetos ou definições jurídicas, dentre outras (FRANCO, 2010).</a:t>
            </a:r>
            <a:endParaRPr lang="en-US" dirty="0">
              <a:latin typeface="+mn-lt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endParaRPr lang="pt-BR" sz="2400" b="1" dirty="0">
              <a:solidFill>
                <a:srgbClr val="BE6311"/>
              </a:solidFill>
              <a:latin typeface="Arial"/>
              <a:ea typeface="Calibri"/>
              <a:cs typeface="Arial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endParaRPr lang="pt-BR" sz="2400" dirty="0">
              <a:latin typeface="Arial"/>
              <a:ea typeface="Calibri"/>
              <a:cs typeface="Arial"/>
            </a:endParaRPr>
          </a:p>
          <a:p>
            <a:endParaRPr lang="pt-BR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5920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B0E98-CA5D-AC32-1360-9F836858F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ea typeface="Calibri"/>
                <a:cs typeface="Calibri"/>
              </a:rPr>
              <a:t>O cuidado diante de perdas e luto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76348E-A66E-9931-2693-42B78ACBF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233076"/>
            <a:ext cx="10586578" cy="413944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2400" b="1" dirty="0">
                <a:latin typeface="+mn-lt"/>
                <a:ea typeface="Calibri"/>
                <a:cs typeface="Arial"/>
              </a:rPr>
              <a:t>Luto antecipatório</a:t>
            </a:r>
            <a:endParaRPr lang="pt-BR" sz="2400" dirty="0">
              <a:latin typeface="+mn-lt"/>
              <a:ea typeface="Calibri"/>
              <a:cs typeface="Calibri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2400" b="1" dirty="0">
                <a:solidFill>
                  <a:srgbClr val="BE6311"/>
                </a:solidFill>
                <a:latin typeface="+mn-lt"/>
                <a:ea typeface="Calibri"/>
                <a:cs typeface="Arial"/>
              </a:rPr>
              <a:t>A equipe de saúde pode auxiliar significativamente neste processo de luto antecipatório do usuário e/ou familiares através de:</a:t>
            </a:r>
            <a:endParaRPr lang="en-US" sz="2400" dirty="0">
              <a:solidFill>
                <a:srgbClr val="BE6311"/>
              </a:solidFill>
              <a:latin typeface="+mn-lt"/>
              <a:ea typeface="Calibri"/>
              <a:cs typeface="Calibri"/>
            </a:endParaRPr>
          </a:p>
          <a:p>
            <a:pPr marL="760095" lvl="1" indent="-28575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,Sans-Serif"/>
            </a:pPr>
            <a:r>
              <a:rPr lang="pt-BR" sz="2400" dirty="0">
                <a:solidFill>
                  <a:srgbClr val="BE6311"/>
                </a:solidFill>
                <a:latin typeface="+mn-lt"/>
                <a:ea typeface="Calibri"/>
                <a:cs typeface="Arial"/>
              </a:rPr>
              <a:t>Comunicação prognóstica assertiva</a:t>
            </a:r>
            <a:endParaRPr lang="en-US" sz="2400" dirty="0">
              <a:solidFill>
                <a:srgbClr val="BE6311"/>
              </a:solidFill>
              <a:latin typeface="+mn-lt"/>
              <a:ea typeface="Calibri"/>
              <a:cs typeface="Calibri"/>
            </a:endParaRPr>
          </a:p>
          <a:p>
            <a:pPr marL="760095" lvl="1" indent="-28575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,Sans-Serif"/>
            </a:pPr>
            <a:r>
              <a:rPr lang="pt-BR" sz="2400" dirty="0">
                <a:solidFill>
                  <a:srgbClr val="BE6311"/>
                </a:solidFill>
                <a:latin typeface="+mn-lt"/>
                <a:ea typeface="Calibri"/>
                <a:cs typeface="Arial"/>
              </a:rPr>
              <a:t>Conversas sobre a possibilidade de perdas durante o curso do adoecimento e sobre a morte</a:t>
            </a:r>
            <a:endParaRPr lang="en-US" sz="2400" dirty="0">
              <a:solidFill>
                <a:srgbClr val="BE6311"/>
              </a:solidFill>
              <a:latin typeface="+mn-lt"/>
              <a:ea typeface="Calibri"/>
              <a:cs typeface="Calibri"/>
            </a:endParaRPr>
          </a:p>
          <a:p>
            <a:pPr marL="760095" lvl="1" indent="-28575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,Sans-Serif"/>
            </a:pPr>
            <a:r>
              <a:rPr lang="pt-BR" sz="2400" dirty="0">
                <a:solidFill>
                  <a:srgbClr val="BE6311"/>
                </a:solidFill>
                <a:latin typeface="+mn-lt"/>
                <a:ea typeface="Calibri"/>
                <a:cs typeface="Arial"/>
              </a:rPr>
              <a:t>Dar espaço para falar sobre esse sofrimento</a:t>
            </a:r>
            <a:endParaRPr lang="pt-BR" sz="2400" dirty="0">
              <a:solidFill>
                <a:srgbClr val="BE6311"/>
              </a:solidFill>
              <a:latin typeface="+mn-lt"/>
              <a:ea typeface="Calibri"/>
              <a:cs typeface="Calibri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pt-BR" sz="2400" b="1" dirty="0">
              <a:latin typeface="Arial"/>
              <a:ea typeface="Calibri"/>
              <a:cs typeface="Arial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endParaRPr lang="pt-BR" sz="2400" b="1" dirty="0">
              <a:solidFill>
                <a:srgbClr val="BE6311"/>
              </a:solidFill>
              <a:latin typeface="Arial"/>
              <a:ea typeface="Calibri"/>
              <a:cs typeface="Arial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endParaRPr lang="pt-BR" sz="2400" dirty="0">
              <a:latin typeface="Arial"/>
              <a:ea typeface="Calibri"/>
              <a:cs typeface="Arial"/>
            </a:endParaRPr>
          </a:p>
          <a:p>
            <a:endParaRPr lang="pt-BR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7298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B0E98-CA5D-AC32-1360-9F836858F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ea typeface="Calibri"/>
                <a:cs typeface="Calibri"/>
              </a:rPr>
              <a:t>O cuidado diante de perdas e luto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76348E-A66E-9931-2693-42B78ACBF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233076"/>
            <a:ext cx="10831675" cy="41865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pt-BR" b="1" dirty="0">
                <a:latin typeface="+mn-lt"/>
                <a:ea typeface="Calibri"/>
                <a:cs typeface="Arial"/>
              </a:rPr>
              <a:t>Luto complicado</a:t>
            </a:r>
            <a:endParaRPr lang="en-US" dirty="0">
              <a:latin typeface="+mn-lt"/>
              <a:ea typeface="Calibri"/>
              <a:cs typeface="Calibri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pt-BR" dirty="0">
                <a:latin typeface="+mn-lt"/>
                <a:ea typeface="Calibri"/>
                <a:cs typeface="Arial"/>
              </a:rPr>
              <a:t>O luto complicado se define pelo comprometimento, distorção ou falha na elaboração do luto normal. Está relacionado ao tempo de duração, intensidade, e principalmente, ao comprometimento funcional dos sintomas relacionados à perda (FRANCO, 2002). 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pt-BR" dirty="0">
                <a:latin typeface="+mn-lt"/>
                <a:ea typeface="Calibri"/>
                <a:cs typeface="Arial"/>
              </a:rPr>
              <a:t>No luto complicado </a:t>
            </a:r>
            <a:r>
              <a:rPr lang="pt-BR" b="1" dirty="0">
                <a:latin typeface="+mn-lt"/>
                <a:ea typeface="Calibri"/>
                <a:cs typeface="Arial"/>
              </a:rPr>
              <a:t>não há aceitação, conclusão do processo </a:t>
            </a:r>
            <a:r>
              <a:rPr lang="pt-BR" dirty="0">
                <a:latin typeface="+mn-lt"/>
                <a:ea typeface="Calibri"/>
                <a:cs typeface="Arial"/>
              </a:rPr>
              <a:t>e, consequentemente, </a:t>
            </a:r>
            <a:r>
              <a:rPr lang="pt-BR" b="1" dirty="0">
                <a:latin typeface="+mn-lt"/>
                <a:ea typeface="Calibri"/>
                <a:cs typeface="Arial"/>
              </a:rPr>
              <a:t>não há possibilidade </a:t>
            </a:r>
            <a:r>
              <a:rPr lang="pt-BR" dirty="0">
                <a:latin typeface="+mn-lt"/>
                <a:ea typeface="Calibri"/>
                <a:cs typeface="Arial"/>
              </a:rPr>
              <a:t>que o enlutado invista psiquicamente em </a:t>
            </a:r>
            <a:r>
              <a:rPr lang="pt-BR" b="1" dirty="0">
                <a:latin typeface="+mn-lt"/>
                <a:ea typeface="Calibri"/>
                <a:cs typeface="Arial"/>
              </a:rPr>
              <a:t>novos propósitos, pessoas ou atividades.</a:t>
            </a:r>
            <a:endParaRPr lang="pt-BR" dirty="0">
              <a:latin typeface="+mn-lt"/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dirty="0">
              <a:latin typeface="+mn-lt"/>
              <a:ea typeface="Calibri"/>
              <a:cs typeface="Calibri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pt-BR" sz="2400" b="1" dirty="0">
              <a:latin typeface="Arial"/>
              <a:ea typeface="Calibri"/>
              <a:cs typeface="Arial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pt-BR" sz="2400" b="1" dirty="0">
              <a:latin typeface="Arial"/>
              <a:ea typeface="Calibri"/>
              <a:cs typeface="Arial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endParaRPr lang="pt-BR" sz="2400" b="1" dirty="0">
              <a:solidFill>
                <a:srgbClr val="BE6311"/>
              </a:solidFill>
              <a:latin typeface="Arial"/>
              <a:ea typeface="Calibri"/>
              <a:cs typeface="Arial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endParaRPr lang="pt-BR" sz="2400" dirty="0">
              <a:latin typeface="Arial"/>
              <a:ea typeface="Calibri"/>
              <a:cs typeface="Arial"/>
            </a:endParaRPr>
          </a:p>
          <a:p>
            <a:endParaRPr lang="pt-BR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44832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BF9607-2B79-58D7-607D-8C0298B53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1139133"/>
            <a:ext cx="11249890" cy="812945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+mn-lt"/>
                <a:cs typeface="Arial"/>
              </a:rPr>
              <a:t>Alguns fatores são considerados protetivos ao luto complicado e podem ser viabilizados em sua prevenção:</a:t>
            </a:r>
            <a:endParaRPr lang="pt-BR" sz="2400" dirty="0">
              <a:latin typeface="+mn-lt"/>
            </a:endParaRPr>
          </a:p>
        </p:txBody>
      </p:sp>
      <p:sp>
        <p:nvSpPr>
          <p:cNvPr id="3" name="Espaço Reservado para Texto 1">
            <a:extLst>
              <a:ext uri="{FF2B5EF4-FFF2-40B4-BE49-F238E27FC236}">
                <a16:creationId xmlns:a16="http://schemas.microsoft.com/office/drawing/2014/main" id="{D0B9E4BD-B7B1-BF81-BFAF-F6DF720C8E97}"/>
              </a:ext>
            </a:extLst>
          </p:cNvPr>
          <p:cNvSpPr txBox="1">
            <a:spLocks/>
          </p:cNvSpPr>
          <p:nvPr/>
        </p:nvSpPr>
        <p:spPr>
          <a:xfrm>
            <a:off x="655571" y="2227584"/>
            <a:ext cx="5526689" cy="658274"/>
          </a:xfrm>
          <a:prstGeom prst="rect">
            <a:avLst/>
          </a:prstGeom>
          <a:ln>
            <a:solidFill>
              <a:srgbClr val="A75E19"/>
            </a:solidFill>
          </a:ln>
        </p:spPr>
        <p:txBody>
          <a:bodyPr>
            <a:noAutofit/>
          </a:bodyPr>
          <a:lstStyle>
            <a:defPPr>
              <a:defRPr lang="pt-BR"/>
            </a:defPPr>
            <a:lvl1pPr marL="0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4600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92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38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84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3002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476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22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68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b="1" dirty="0">
                <a:solidFill>
                  <a:srgbClr val="A75E19"/>
                </a:solidFill>
                <a:ea typeface="Times New Roman" panose="02020603050405020304" pitchFamily="18" charset="0"/>
              </a:rPr>
              <a:t>Complicadores</a:t>
            </a:r>
          </a:p>
          <a:p>
            <a:pPr marL="0" indent="0" algn="ctr">
              <a:buNone/>
            </a:pPr>
            <a:r>
              <a:rPr lang="pt-BR" sz="1400" b="1" dirty="0">
                <a:solidFill>
                  <a:srgbClr val="A75E19"/>
                </a:solidFill>
                <a:ea typeface="Calibri" panose="020F0502020204030204" pitchFamily="34" charset="0"/>
              </a:rPr>
              <a:t>Fatores de risco</a:t>
            </a:r>
            <a:endParaRPr lang="pt-BR" sz="1400" dirty="0">
              <a:solidFill>
                <a:srgbClr val="A75E19"/>
              </a:solidFill>
              <a:ea typeface="Calibri" panose="020F0502020204030204" pitchFamily="34" charset="0"/>
            </a:endParaRPr>
          </a:p>
        </p:txBody>
      </p:sp>
      <p:sp>
        <p:nvSpPr>
          <p:cNvPr id="4" name="Espaço Reservado para Texto 6">
            <a:extLst>
              <a:ext uri="{FF2B5EF4-FFF2-40B4-BE49-F238E27FC236}">
                <a16:creationId xmlns:a16="http://schemas.microsoft.com/office/drawing/2014/main" id="{8303BC68-5A43-E83F-A886-F82D0759C871}"/>
              </a:ext>
            </a:extLst>
          </p:cNvPr>
          <p:cNvSpPr txBox="1">
            <a:spLocks/>
          </p:cNvSpPr>
          <p:nvPr/>
        </p:nvSpPr>
        <p:spPr>
          <a:xfrm>
            <a:off x="6426917" y="2227584"/>
            <a:ext cx="5526690" cy="658274"/>
          </a:xfrm>
          <a:prstGeom prst="rect">
            <a:avLst/>
          </a:prstGeom>
          <a:ln>
            <a:solidFill>
              <a:srgbClr val="A75E19"/>
            </a:solidFill>
          </a:ln>
        </p:spPr>
        <p:txBody>
          <a:bodyPr/>
          <a:lstStyle>
            <a:defPPr>
              <a:defRPr lang="pt-BR"/>
            </a:defPPr>
            <a:lvl1pPr marL="0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4600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92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38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84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3002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476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22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68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b="1" dirty="0">
                <a:solidFill>
                  <a:srgbClr val="A75E19"/>
                </a:solidFill>
              </a:rPr>
              <a:t>Facilitadores</a:t>
            </a:r>
          </a:p>
          <a:p>
            <a:pPr marL="0" indent="0" algn="ctr">
              <a:buNone/>
            </a:pPr>
            <a:r>
              <a:rPr lang="pt-BR" sz="1600" b="1" dirty="0">
                <a:solidFill>
                  <a:srgbClr val="A75E19"/>
                </a:solidFill>
              </a:rPr>
              <a:t>Fatores de proteção</a:t>
            </a:r>
          </a:p>
        </p:txBody>
      </p:sp>
      <p:sp>
        <p:nvSpPr>
          <p:cNvPr id="5" name="Espaço Reservado para Conteúdo 7">
            <a:extLst>
              <a:ext uri="{FF2B5EF4-FFF2-40B4-BE49-F238E27FC236}">
                <a16:creationId xmlns:a16="http://schemas.microsoft.com/office/drawing/2014/main" id="{BA44261A-52D8-2294-0406-2800D44AEAC1}"/>
              </a:ext>
            </a:extLst>
          </p:cNvPr>
          <p:cNvSpPr txBox="1">
            <a:spLocks/>
          </p:cNvSpPr>
          <p:nvPr/>
        </p:nvSpPr>
        <p:spPr>
          <a:xfrm>
            <a:off x="6426917" y="2885857"/>
            <a:ext cx="5526690" cy="2946597"/>
          </a:xfrm>
          <a:prstGeom prst="rect">
            <a:avLst/>
          </a:prstGeom>
          <a:ln>
            <a:solidFill>
              <a:srgbClr val="A75E19"/>
            </a:solidFill>
            <a:prstDash val="sysDash"/>
          </a:ln>
        </p:spPr>
        <p:txBody>
          <a:bodyPr/>
          <a:lstStyle>
            <a:defPPr>
              <a:defRPr lang="pt-BR"/>
            </a:defPPr>
            <a:lvl1pPr marL="0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4600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92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38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84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3002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476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22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68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solidFill>
                  <a:srgbClr val="A75E19"/>
                </a:solidFill>
                <a:ea typeface="Calibri" panose="020F0502020204030204" pitchFamily="34" charset="0"/>
              </a:rPr>
              <a:t>Possibilidade de realizar rituais de despedida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solidFill>
                  <a:srgbClr val="A75E19"/>
                </a:solidFill>
                <a:ea typeface="Calibri" panose="020F0502020204030204" pitchFamily="34" charset="0"/>
              </a:rPr>
              <a:t>Conhecimento dos sintomas, da doença e do tratamento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solidFill>
                  <a:srgbClr val="A75E19"/>
                </a:solidFill>
                <a:ea typeface="Calibri" panose="020F0502020204030204" pitchFamily="34" charset="0"/>
              </a:rPr>
              <a:t>Boa relação com a equipe cuidadora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solidFill>
                  <a:srgbClr val="A75E19"/>
                </a:solidFill>
                <a:ea typeface="Calibri" panose="020F0502020204030204" pitchFamily="34" charset="0"/>
              </a:rPr>
              <a:t>Rede de suporte social e/ou familiar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solidFill>
                  <a:srgbClr val="A75E19"/>
                </a:solidFill>
                <a:ea typeface="Calibri" panose="020F0502020204030204" pitchFamily="34" charset="0"/>
              </a:rPr>
              <a:t>Boa comunicação com equipe de saúde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BEA17DA-54CA-E0F6-82E4-CB264CBA7A0F}"/>
              </a:ext>
            </a:extLst>
          </p:cNvPr>
          <p:cNvSpPr txBox="1">
            <a:spLocks/>
          </p:cNvSpPr>
          <p:nvPr/>
        </p:nvSpPr>
        <p:spPr>
          <a:xfrm>
            <a:off x="655571" y="2885857"/>
            <a:ext cx="5526689" cy="2946597"/>
          </a:xfrm>
          <a:prstGeom prst="rect">
            <a:avLst/>
          </a:prstGeom>
          <a:ln>
            <a:solidFill>
              <a:srgbClr val="A75E19"/>
            </a:solidFill>
            <a:prstDash val="sysDash"/>
          </a:ln>
        </p:spPr>
        <p:txBody>
          <a:bodyPr/>
          <a:lstStyle>
            <a:defPPr>
              <a:defRPr lang="pt-BR"/>
            </a:defPPr>
            <a:lvl1pPr marL="0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4600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92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38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84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3002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476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22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68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BR" sz="1800" dirty="0">
                <a:solidFill>
                  <a:srgbClr val="A75E19"/>
                </a:solidFill>
                <a:ea typeface="Arial" panose="020B0604020202020204" pitchFamily="34" charset="0"/>
              </a:rPr>
              <a:t>Tipo de morte (súbita, precoce ou violenta)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BR" sz="1800" dirty="0">
                <a:solidFill>
                  <a:srgbClr val="A75E19"/>
                </a:solidFill>
                <a:ea typeface="Arial" panose="020B0604020202020204" pitchFamily="34" charset="0"/>
              </a:rPr>
              <a:t>Relação conflituosa ou de dependência com o falecido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BR" sz="1800" dirty="0">
                <a:solidFill>
                  <a:srgbClr val="A75E19"/>
                </a:solidFill>
                <a:ea typeface="Arial" panose="020B0604020202020204" pitchFamily="34" charset="0"/>
              </a:rPr>
              <a:t>Conflitos com a equipe cuidadora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BR" sz="1800" dirty="0">
                <a:solidFill>
                  <a:srgbClr val="A75E19"/>
                </a:solidFill>
                <a:ea typeface="Arial" panose="020B0604020202020204" pitchFamily="34" charset="0"/>
              </a:rPr>
              <a:t>Perda de filho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BR" sz="1800" dirty="0">
                <a:solidFill>
                  <a:srgbClr val="A75E19"/>
                </a:solidFill>
                <a:ea typeface="Arial" panose="020B0604020202020204" pitchFamily="34" charset="0"/>
              </a:rPr>
              <a:t>Crises familiares conjuntas à doença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BR" sz="1800" dirty="0">
                <a:solidFill>
                  <a:srgbClr val="A75E19"/>
                </a:solidFill>
                <a:ea typeface="Arial" panose="020B0604020202020204" pitchFamily="34" charset="0"/>
              </a:rPr>
              <a:t>Perdas múltiplas ou lutos anteriores não elaborados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BR" sz="1800" dirty="0">
                <a:solidFill>
                  <a:srgbClr val="A75E19"/>
                </a:solidFill>
                <a:ea typeface="Arial" panose="020B0604020202020204" pitchFamily="34" charset="0"/>
              </a:rPr>
              <a:t>Falta de recursos econômicos e sociais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000" dirty="0">
              <a:ea typeface="Calibri" panose="020F050202020403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0132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485" y="537327"/>
            <a:ext cx="7749606" cy="841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88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B0E98-CA5D-AC32-1360-9F836858F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ea typeface="Calibri"/>
                <a:cs typeface="Calibri"/>
              </a:rPr>
              <a:t>Reflexão sobre o Caso Piloto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76348E-A66E-9931-2693-42B78ACBF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>
                <a:latin typeface="Calibri"/>
                <a:ea typeface="Calibri"/>
                <a:cs typeface="Calibri"/>
              </a:rPr>
              <a:t>É possível identificar um luto vivenciado, fatores de risco e de proteção presentes no caso escolhido, seja referente à usuário, familiar ou cuidador.</a:t>
            </a:r>
          </a:p>
          <a:p>
            <a:pPr marL="0" indent="0">
              <a:buNone/>
            </a:pPr>
            <a:endParaRPr lang="pt-BR" sz="2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67337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B0E98-CA5D-AC32-1360-9F836858F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ea typeface="Calibri"/>
                <a:cs typeface="Calibri"/>
              </a:rPr>
              <a:t>Roda de Conversa: Luto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76348E-A66E-9931-2693-42B78ACBF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>
                <a:latin typeface="Calibri"/>
                <a:ea typeface="Calibri"/>
                <a:cs typeface="Calibri"/>
              </a:rPr>
              <a:t>Formas de se comunicar com o enlutado</a:t>
            </a:r>
          </a:p>
          <a:p>
            <a:endParaRPr lang="pt-BR" sz="2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>
              <a:ea typeface="Calibri"/>
              <a:cs typeface="Calibri"/>
            </a:endParaRPr>
          </a:p>
        </p:txBody>
      </p:sp>
      <p:pic>
        <p:nvPicPr>
          <p:cNvPr id="4" name="Picture 2" descr="Roda de conversa – Pedateca">
            <a:extLst>
              <a:ext uri="{FF2B5EF4-FFF2-40B4-BE49-F238E27FC236}">
                <a16:creationId xmlns:a16="http://schemas.microsoft.com/office/drawing/2014/main" id="{D33E3585-2268-442D-997B-1BAD9F71E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879" y="2980947"/>
            <a:ext cx="5393326" cy="359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3869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padrão de finalização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39" y="763479"/>
            <a:ext cx="5245507" cy="54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06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Material de Apoio – Parte I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2209059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Comunicação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605312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Calibri Light"/>
                <a:cs typeface="Calibri Light"/>
              </a:rPr>
              <a:t>Comunicação como ferramenta de cuidado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237" y="2431585"/>
            <a:ext cx="9719313" cy="36444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>
                <a:latin typeface="Calibri"/>
                <a:ea typeface="Calibri"/>
                <a:cs typeface="Calibri"/>
              </a:rPr>
              <a:t>A comunicação é uma ferramenta essencial na assistência à saúde</a:t>
            </a:r>
          </a:p>
          <a:p>
            <a:pPr algn="just"/>
            <a:r>
              <a:rPr lang="pt-BR" dirty="0">
                <a:latin typeface="Calibri"/>
                <a:ea typeface="Calibri"/>
                <a:cs typeface="Calibri"/>
              </a:rPr>
              <a:t>Está presente em todo o processo de cuidado</a:t>
            </a:r>
            <a:endParaRPr lang="pt-BR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dirty="0">
                <a:latin typeface="Calibri"/>
                <a:ea typeface="Calibri"/>
                <a:cs typeface="Calibri"/>
              </a:rPr>
              <a:t>O treino de habilidades de comunicação é essencial</a:t>
            </a:r>
            <a:endParaRPr lang="pt-BR" dirty="0">
              <a:ea typeface="Calibri"/>
              <a:cs typeface="Calibri"/>
            </a:endParaRPr>
          </a:p>
          <a:p>
            <a:pPr marL="0" indent="0" algn="just">
              <a:buNone/>
            </a:pPr>
            <a:endParaRPr lang="pt-BR" dirty="0">
              <a:latin typeface="Calibri"/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pt-BR" b="1" dirty="0">
                <a:latin typeface="Calibri"/>
                <a:ea typeface="Calibri"/>
                <a:cs typeface="Calibri"/>
              </a:rPr>
              <a:t>Para qualquer comunicação importante, uma comunicação efetiva e empática torna-se ferramenta de cuidado:</a:t>
            </a:r>
            <a:r>
              <a:rPr lang="pt-BR" b="1" dirty="0">
                <a:latin typeface="Calibri"/>
                <a:cs typeface="Calibri"/>
              </a:rPr>
              <a:t> </a:t>
            </a:r>
            <a:endParaRPr lang="pt-BR" b="1" dirty="0">
              <a:ea typeface="Calibri" panose="020F0502020204030204" pitchFamily="34" charset="0"/>
              <a:cs typeface="Calibri"/>
            </a:endParaRPr>
          </a:p>
          <a:p>
            <a:pPr marL="0" indent="0" algn="ctr">
              <a:buNone/>
            </a:pPr>
            <a:r>
              <a:rPr lang="pt-BR" b="1" dirty="0">
                <a:latin typeface="Calibri"/>
                <a:cs typeface="Calibri"/>
              </a:rPr>
              <a:t>Da comunicação de uma gestação desejada e planejada até </a:t>
            </a:r>
            <a:endParaRPr lang="pt-BR" b="1" dirty="0">
              <a:ea typeface="Calibri" panose="020F0502020204030204" pitchFamily="34" charset="0"/>
              <a:cs typeface="Calibri"/>
            </a:endParaRPr>
          </a:p>
          <a:p>
            <a:pPr marL="0" indent="0" algn="ctr">
              <a:buNone/>
            </a:pPr>
            <a:r>
              <a:rPr lang="pt-BR" b="1" dirty="0">
                <a:latin typeface="Calibri"/>
                <a:cs typeface="Calibri"/>
              </a:rPr>
              <a:t>a má notícia de um diagnóstico de doença grave e avançada</a:t>
            </a:r>
            <a:endParaRPr lang="pt-BR" b="1" dirty="0">
              <a:ea typeface="Calibri"/>
              <a:cs typeface="Calibri"/>
            </a:endParaRPr>
          </a:p>
          <a:p>
            <a:endParaRPr lang="pt-BR" dirty="0">
              <a:cs typeface="Calibri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pic>
        <p:nvPicPr>
          <p:cNvPr id="6" name="Gráfico 6" descr="Comentar importante com preenchimento sólido">
            <a:extLst>
              <a:ext uri="{FF2B5EF4-FFF2-40B4-BE49-F238E27FC236}">
                <a16:creationId xmlns:a16="http://schemas.microsoft.com/office/drawing/2014/main" id="{3D6B5E52-FD90-F07D-3CB0-595042E7A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53808" y="2412592"/>
            <a:ext cx="1841198" cy="184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70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Calibri Light"/>
                <a:cs typeface="Calibri Light"/>
              </a:rPr>
              <a:t>Comunicação como ferramenta de cuidado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3"/>
            <a:ext cx="11001357" cy="36444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>
                <a:latin typeface="Calibri"/>
                <a:ea typeface="Calibri"/>
                <a:cs typeface="Calibri"/>
              </a:rPr>
              <a:t>Comunicações que exigem preparação e técnica efetiva e empática, não se limitam a temas tradicionalmente tachados como “más notícias”.  </a:t>
            </a:r>
            <a:endParaRPr lang="pt-BR" dirty="0"/>
          </a:p>
          <a:p>
            <a:pPr algn="just"/>
            <a:r>
              <a:rPr lang="pt-BR" dirty="0">
                <a:latin typeface="Calibri"/>
                <a:ea typeface="Calibri"/>
                <a:cs typeface="Calibri"/>
              </a:rPr>
              <a:t>“Comunicações importantes” envolvem os mais variados temas no dia a dia das equipes.</a:t>
            </a:r>
          </a:p>
          <a:p>
            <a:pPr marL="0" indent="0" algn="ctr">
              <a:buNone/>
            </a:pPr>
            <a:endParaRPr lang="en-US" dirty="0">
              <a:latin typeface="Calibri"/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dirty="0">
                <a:latin typeface="Calibri"/>
                <a:ea typeface="Calibri"/>
                <a:cs typeface="Calibri"/>
              </a:rPr>
              <a:t>A </a:t>
            </a:r>
            <a:r>
              <a:rPr lang="en-US" dirty="0" err="1">
                <a:latin typeface="Calibri"/>
                <a:ea typeface="Calibri"/>
                <a:cs typeface="Calibri"/>
              </a:rPr>
              <a:t>equipe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deve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estar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preparada</a:t>
            </a:r>
            <a:r>
              <a:rPr lang="en-US" dirty="0">
                <a:latin typeface="Calibri"/>
                <a:ea typeface="Calibri"/>
                <a:cs typeface="Calibri"/>
              </a:rPr>
              <a:t> para </a:t>
            </a:r>
            <a:r>
              <a:rPr lang="en-US" dirty="0" err="1">
                <a:latin typeface="Calibri"/>
                <a:ea typeface="Calibri"/>
                <a:cs typeface="Calibri"/>
              </a:rPr>
              <a:t>uma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comunicação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clara</a:t>
            </a:r>
            <a:r>
              <a:rPr lang="en-US" dirty="0">
                <a:latin typeface="Calibri"/>
                <a:ea typeface="Calibri"/>
                <a:cs typeface="Calibri"/>
              </a:rPr>
              <a:t> e </a:t>
            </a:r>
            <a:r>
              <a:rPr lang="en-US" dirty="0" err="1">
                <a:latin typeface="Calibri"/>
                <a:ea typeface="Calibri"/>
                <a:cs typeface="Calibri"/>
              </a:rPr>
              <a:t>empática</a:t>
            </a:r>
            <a:r>
              <a:rPr lang="en-US" dirty="0">
                <a:latin typeface="Calibri"/>
                <a:ea typeface="Calibri"/>
                <a:cs typeface="Calibri"/>
              </a:rPr>
              <a:t>, que </a:t>
            </a:r>
            <a:r>
              <a:rPr lang="en-US" dirty="0" err="1">
                <a:latin typeface="Calibri"/>
                <a:ea typeface="Calibri"/>
                <a:cs typeface="Calibri"/>
              </a:rPr>
              <a:t>transmita</a:t>
            </a:r>
            <a:r>
              <a:rPr lang="en-US" dirty="0">
                <a:latin typeface="Calibri"/>
                <a:ea typeface="Calibri"/>
                <a:cs typeface="Calibri"/>
              </a:rPr>
              <a:t> de forma </a:t>
            </a:r>
            <a:r>
              <a:rPr lang="en-US" dirty="0" err="1">
                <a:latin typeface="Calibri"/>
                <a:ea typeface="Calibri"/>
                <a:cs typeface="Calibri"/>
              </a:rPr>
              <a:t>assertiva</a:t>
            </a:r>
            <a:r>
              <a:rPr lang="en-US" dirty="0">
                <a:latin typeface="Calibri"/>
                <a:ea typeface="Calibri"/>
                <a:cs typeface="Calibri"/>
              </a:rPr>
              <a:t> a </a:t>
            </a:r>
            <a:r>
              <a:rPr lang="en-US" dirty="0" err="1">
                <a:latin typeface="Calibri"/>
                <a:ea typeface="Calibri"/>
                <a:cs typeface="Calibri"/>
              </a:rPr>
              <a:t>informação</a:t>
            </a:r>
            <a:r>
              <a:rPr lang="en-US" dirty="0">
                <a:latin typeface="Calibri"/>
                <a:ea typeface="Calibri"/>
                <a:cs typeface="Calibri"/>
              </a:rPr>
              <a:t> e, </a:t>
            </a:r>
            <a:r>
              <a:rPr lang="en-US" dirty="0" err="1">
                <a:latin typeface="Calibri"/>
                <a:ea typeface="Calibri"/>
                <a:cs typeface="Calibri"/>
              </a:rPr>
              <a:t>ao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mesmo</a:t>
            </a:r>
            <a:r>
              <a:rPr lang="en-US" dirty="0">
                <a:latin typeface="Calibri"/>
                <a:ea typeface="Calibri"/>
                <a:cs typeface="Calibri"/>
              </a:rPr>
              <a:t> tempo, </a:t>
            </a:r>
            <a:r>
              <a:rPr lang="en-US" dirty="0" err="1">
                <a:latin typeface="Calibri"/>
                <a:ea typeface="Calibri"/>
                <a:cs typeface="Calibri"/>
              </a:rPr>
              <a:t>permita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espaço</a:t>
            </a:r>
            <a:r>
              <a:rPr lang="en-US" dirty="0">
                <a:latin typeface="Calibri"/>
                <a:ea typeface="Calibri"/>
                <a:cs typeface="Calibri"/>
              </a:rPr>
              <a:t> de </a:t>
            </a:r>
            <a:r>
              <a:rPr lang="en-US" dirty="0" err="1">
                <a:latin typeface="Calibri"/>
                <a:ea typeface="Calibri"/>
                <a:cs typeface="Calibri"/>
              </a:rPr>
              <a:t>fala</a:t>
            </a:r>
            <a:r>
              <a:rPr lang="en-US" dirty="0">
                <a:latin typeface="Calibri"/>
                <a:ea typeface="Calibri"/>
                <a:cs typeface="Calibri"/>
              </a:rPr>
              <a:t> e </a:t>
            </a:r>
            <a:r>
              <a:rPr lang="en-US" dirty="0" err="1">
                <a:latin typeface="Calibri"/>
                <a:ea typeface="Calibri"/>
                <a:cs typeface="Calibri"/>
              </a:rPr>
              <a:t>acolhimento</a:t>
            </a:r>
            <a:r>
              <a:rPr lang="en-US" dirty="0">
                <a:latin typeface="Calibri"/>
                <a:ea typeface="Calibri"/>
                <a:cs typeface="Calibri"/>
              </a:rPr>
              <a:t> de </a:t>
            </a:r>
            <a:r>
              <a:rPr lang="en-US" dirty="0" err="1">
                <a:latin typeface="Calibri"/>
                <a:ea typeface="Calibri"/>
                <a:cs typeface="Calibri"/>
              </a:rPr>
              <a:t>preocupações</a:t>
            </a:r>
            <a:r>
              <a:rPr lang="en-US" dirty="0">
                <a:latin typeface="Calibri"/>
                <a:ea typeface="Calibri"/>
                <a:cs typeface="Calibri"/>
              </a:rPr>
              <a:t>.</a:t>
            </a:r>
            <a:br>
              <a:rPr lang="en-US" dirty="0"/>
            </a:br>
            <a:endParaRPr lang="en-US" dirty="0">
              <a:ea typeface="Calibri"/>
              <a:cs typeface="Calibri"/>
            </a:endParaRPr>
          </a:p>
          <a:p>
            <a:pPr algn="just">
              <a:buChar char="•"/>
            </a:pPr>
            <a:endParaRPr lang="pt-BR" dirty="0">
              <a:ea typeface="Calibri"/>
              <a:cs typeface="Calibri"/>
            </a:endParaRPr>
          </a:p>
          <a:p>
            <a:pPr marL="0" indent="0" algn="ctr">
              <a:buNone/>
            </a:pPr>
            <a:endParaRPr lang="pt-BR" dirty="0">
              <a:ea typeface="Calibri"/>
              <a:cs typeface="Calibri"/>
            </a:endParaRPr>
          </a:p>
          <a:p>
            <a:endParaRPr lang="pt-BR" dirty="0">
              <a:ea typeface="Calibri" panose="020F0502020204030204" pitchFamily="34" charset="0"/>
              <a:cs typeface="Calibri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pic>
        <p:nvPicPr>
          <p:cNvPr id="63" name="Gráfico 63" descr="Perguntas estrutura de tópicos">
            <a:extLst>
              <a:ext uri="{FF2B5EF4-FFF2-40B4-BE49-F238E27FC236}">
                <a16:creationId xmlns:a16="http://schemas.microsoft.com/office/drawing/2014/main" id="{AD3F3948-B202-2A25-8A23-CBDDF90AC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3004" y="5337160"/>
            <a:ext cx="1080654" cy="108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95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Calibri Light"/>
                <a:ea typeface="Calibri Light"/>
                <a:cs typeface="Calibri Light"/>
              </a:rPr>
              <a:t>Armadilhas comuns de uma boa comunicação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0BE5375-EED6-F9E8-E109-265EB1D988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dirty="0">
                <a:latin typeface="Calibri"/>
                <a:ea typeface="Calibri"/>
                <a:cs typeface="Calibri"/>
              </a:rPr>
              <a:t>O que não fazer</a:t>
            </a:r>
            <a:endParaRPr lang="pt-BR"/>
          </a:p>
          <a:p>
            <a:endParaRPr lang="pt-BR" dirty="0">
              <a:ea typeface="Calibri"/>
              <a:cs typeface="Calibri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pPr algn="just"/>
            <a:r>
              <a:rPr lang="pt-BR" dirty="0">
                <a:latin typeface="Calibri"/>
                <a:cs typeface="Calibri"/>
              </a:rPr>
              <a:t>Falar em linguagem técnica.</a:t>
            </a:r>
            <a:endParaRPr lang="en-US" dirty="0">
              <a:ea typeface="Calibri" panose="020F0502020204030204" pitchFamily="34" charset="0"/>
              <a:cs typeface="Calibri"/>
            </a:endParaRPr>
          </a:p>
          <a:p>
            <a:pPr algn="just"/>
            <a:r>
              <a:rPr lang="pt-BR" dirty="0">
                <a:latin typeface="Calibri"/>
                <a:cs typeface="Calibri"/>
              </a:rPr>
              <a:t>Ignorar o contexto do encontro de comunicação.</a:t>
            </a:r>
            <a:endParaRPr lang="pt-BR" dirty="0"/>
          </a:p>
          <a:p>
            <a:pPr algn="just"/>
            <a:r>
              <a:rPr lang="pt-BR" dirty="0">
                <a:latin typeface="Calibri"/>
                <a:cs typeface="Calibri"/>
              </a:rPr>
              <a:t>Não captar as demandas da pessoa para a conversa, focando somente no que você considera necessário e importante</a:t>
            </a:r>
            <a:endParaRPr lang="pt-BR">
              <a:ea typeface="Calibri"/>
              <a:cs typeface="Calibri"/>
            </a:endParaRPr>
          </a:p>
          <a:p>
            <a:pPr algn="just"/>
            <a:r>
              <a:rPr lang="pt-BR" dirty="0">
                <a:latin typeface="Calibri"/>
                <a:cs typeface="Calibri"/>
              </a:rPr>
              <a:t>Oferecer garantias prematuras, que não são condizentes com a realidade dos fatos </a:t>
            </a:r>
            <a:endParaRPr lang="pt-BR">
              <a:ea typeface="Calibri"/>
              <a:cs typeface="Calibri"/>
            </a:endParaRPr>
          </a:p>
          <a:p>
            <a:pPr marL="0" indent="0" algn="just">
              <a:buNone/>
            </a:pPr>
            <a:endParaRPr lang="pt-BR" dirty="0">
              <a:ea typeface="Calibri"/>
              <a:cs typeface="Calibri"/>
            </a:endParaRP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C6F42B45-84A9-C639-2E7A-4C554C6DEC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t-BR" dirty="0">
                <a:latin typeface="Calibri"/>
                <a:ea typeface="Calibri"/>
                <a:cs typeface="Calibri"/>
              </a:rPr>
              <a:t>Comunicação empática envolve</a:t>
            </a:r>
            <a:endParaRPr lang="pt-BR" dirty="0"/>
          </a:p>
          <a:p>
            <a:pPr algn="ctr"/>
            <a:endParaRPr lang="pt-BR" dirty="0">
              <a:ea typeface="Calibri"/>
              <a:cs typeface="Calibri"/>
            </a:endParaRP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19B35C11-161B-D1D6-9294-0A27EBDF5A2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pt-BR" dirty="0">
                <a:latin typeface="Calibri"/>
                <a:ea typeface="Calibri"/>
                <a:cs typeface="Calibri"/>
              </a:rPr>
              <a:t>Manter contato visual pelo menos por metade do tempo da interação.</a:t>
            </a:r>
            <a:endParaRPr lang="pt-BR" dirty="0"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>
                <a:latin typeface="Calibri"/>
                <a:ea typeface="Calibri"/>
                <a:cs typeface="Calibri"/>
              </a:rPr>
              <a:t>Ouvir atentamente.</a:t>
            </a:r>
            <a:endParaRPr lang="pt-BR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>
                <a:latin typeface="Calibri"/>
                <a:ea typeface="Calibri"/>
                <a:cs typeface="Calibri"/>
              </a:rPr>
              <a:t>Permanecer em silêncio enquanto o outro fala</a:t>
            </a:r>
          </a:p>
          <a:p>
            <a:r>
              <a:rPr lang="pt-BR" dirty="0">
                <a:latin typeface="Calibri"/>
                <a:ea typeface="Calibri"/>
                <a:cs typeface="Calibri"/>
              </a:rPr>
              <a:t>Manter o tom de voz suave.</a:t>
            </a:r>
            <a:endParaRPr lang="pt-BR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>
                <a:latin typeface="Calibri"/>
                <a:ea typeface="Calibri"/>
                <a:cs typeface="Calibri"/>
              </a:rPr>
              <a:t>Voltar o corpo na direção de quem fala e manter membros (braços e pernas) descruzados.</a:t>
            </a:r>
            <a:endParaRPr lang="pt-BR" dirty="0"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>
                <a:latin typeface="Calibri"/>
                <a:ea typeface="Calibri"/>
                <a:cs typeface="Calibri"/>
              </a:rPr>
              <a:t>Utilizar, quando o contexto permitir, toques afetivos nos braços, mãos ou ombros.</a:t>
            </a:r>
            <a:endParaRPr lang="pt-BR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5906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3CA360-5393-EDE2-B042-9059869C3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Calibri Light"/>
                <a:ea typeface="Calibri Light"/>
                <a:cs typeface="Calibri Light"/>
              </a:rPr>
              <a:t>Roda de conversa: Comunicação como ferramenta de cuidado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15C8DC-0CB6-B380-787C-8D9A11BC9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330" y="3213590"/>
            <a:ext cx="5562091" cy="18863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2400" dirty="0">
                <a:ea typeface="Calibri"/>
                <a:cs typeface="Calibri"/>
              </a:rPr>
              <a:t>Quais os desafios relacionados à comunicação ao realizar a Abordagem Paliativa?</a:t>
            </a:r>
            <a:endParaRPr lang="pt-BR" sz="2400" dirty="0"/>
          </a:p>
        </p:txBody>
      </p:sp>
      <p:pic>
        <p:nvPicPr>
          <p:cNvPr id="1026" name="Picture 2" descr="Roda de conversa – Pedateca">
            <a:extLst>
              <a:ext uri="{FF2B5EF4-FFF2-40B4-BE49-F238E27FC236}">
                <a16:creationId xmlns:a16="http://schemas.microsoft.com/office/drawing/2014/main" id="{087F9B3C-DC56-4998-9DED-0B6254FF0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877" y="2306076"/>
            <a:ext cx="5393326" cy="359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631482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Zez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Ea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1816</TotalTime>
  <Words>2199</Words>
  <Application>Microsoft Office PowerPoint</Application>
  <PresentationFormat>Widescreen</PresentationFormat>
  <Paragraphs>251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8</vt:i4>
      </vt:variant>
      <vt:variant>
        <vt:lpstr>Títulos de slides</vt:lpstr>
      </vt:variant>
      <vt:variant>
        <vt:i4>32</vt:i4>
      </vt:variant>
    </vt:vector>
  </HeadingPairs>
  <TitlesOfParts>
    <vt:vector size="45" baseType="lpstr">
      <vt:lpstr>Arial</vt:lpstr>
      <vt:lpstr>Arial,Sans-Serif</vt:lpstr>
      <vt:lpstr>Calibri</vt:lpstr>
      <vt:lpstr>Calibri Light</vt:lpstr>
      <vt:lpstr>Wingdings,Sans-Serif</vt:lpstr>
      <vt:lpstr>Capa Início</vt:lpstr>
      <vt:lpstr>Capa Zezé</vt:lpstr>
      <vt:lpstr>Capa EaD</vt:lpstr>
      <vt:lpstr>Capa Seção</vt:lpstr>
      <vt:lpstr>Conteúdo 1</vt:lpstr>
      <vt:lpstr>Conteúdo 2</vt:lpstr>
      <vt:lpstr>Conteúdo 3</vt:lpstr>
      <vt:lpstr>Capa Final</vt:lpstr>
      <vt:lpstr>Etapa 8: Cuidados Paliativos na APS e na AAE Oficina Tutorial 8.3 Integrada</vt:lpstr>
      <vt:lpstr>Apresentação do PowerPoint</vt:lpstr>
      <vt:lpstr>Apresentação do PowerPoint</vt:lpstr>
      <vt:lpstr>Material de Apoio – Parte I</vt:lpstr>
      <vt:lpstr>Comunicação</vt:lpstr>
      <vt:lpstr>Comunicação como ferramenta de cuidado</vt:lpstr>
      <vt:lpstr>Comunicação como ferramenta de cuidado</vt:lpstr>
      <vt:lpstr>Armadilhas comuns de uma boa comunicação</vt:lpstr>
      <vt:lpstr>Roda de conversa: Comunicação como ferramenta de cuidado</vt:lpstr>
      <vt:lpstr>Material de Apoio – Parte II</vt:lpstr>
      <vt:lpstr>O cuidado diante da  possibilidade de morte</vt:lpstr>
      <vt:lpstr>Sinais de aproximação da morte e processo de morrer</vt:lpstr>
      <vt:lpstr>Sinais de aproximação da morte e processo de morrer</vt:lpstr>
      <vt:lpstr>Apresentação do PowerPoint</vt:lpstr>
      <vt:lpstr>Roda de Conversa: A aproximação da morte e processo de morrer</vt:lpstr>
      <vt:lpstr>O cuidado diante de perdas e luto</vt:lpstr>
      <vt:lpstr>O cuidado diante de perdas e luto</vt:lpstr>
      <vt:lpstr>O cuidado diante de perdas e luto</vt:lpstr>
      <vt:lpstr>O cuidado diante de perdas e luto</vt:lpstr>
      <vt:lpstr>O cuidado diante de perdas e luto</vt:lpstr>
      <vt:lpstr>Apresentação do PowerPoint</vt:lpstr>
      <vt:lpstr>O cuidado diante de perdas e luto</vt:lpstr>
      <vt:lpstr>O cuidado diante de perdas e luto</vt:lpstr>
      <vt:lpstr>Apresentação do PowerPoint</vt:lpstr>
      <vt:lpstr>O cuidado diante de perdas e luto</vt:lpstr>
      <vt:lpstr>O cuidado diante de perdas e luto</vt:lpstr>
      <vt:lpstr>O cuidado diante de perdas e luto</vt:lpstr>
      <vt:lpstr>O cuidado diante de perdas e luto</vt:lpstr>
      <vt:lpstr>Alguns fatores são considerados protetivos ao luto complicado e podem ser viabilizados em sua prevenção:</vt:lpstr>
      <vt:lpstr>Reflexão sobre o Caso Piloto</vt:lpstr>
      <vt:lpstr>Roda de Conversa: Luto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Adriane Reis Arcos</cp:lastModifiedBy>
  <cp:revision>721</cp:revision>
  <dcterms:created xsi:type="dcterms:W3CDTF">2021-05-10T00:56:02Z</dcterms:created>
  <dcterms:modified xsi:type="dcterms:W3CDTF">2022-08-11T20:36:32Z</dcterms:modified>
</cp:coreProperties>
</file>