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5.xml" ContentType="application/vnd.openxmlformats-officedocument.theme+xml"/>
  <Override PartName="/ppt/slideLayouts/slideLayout4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  <p:sldMasterId id="2147483695" r:id="rId2"/>
    <p:sldMasterId id="2147483698" r:id="rId3"/>
    <p:sldMasterId id="2147483648" r:id="rId4"/>
    <p:sldMasterId id="2147483660" r:id="rId5"/>
    <p:sldMasterId id="2147483701" r:id="rId6"/>
  </p:sldMasterIdLst>
  <p:notesMasterIdLst>
    <p:notesMasterId r:id="rId59"/>
  </p:notesMasterIdLst>
  <p:sldIdLst>
    <p:sldId id="257" r:id="rId7"/>
    <p:sldId id="258" r:id="rId8"/>
    <p:sldId id="259" r:id="rId9"/>
    <p:sldId id="263" r:id="rId10"/>
    <p:sldId id="307" r:id="rId11"/>
    <p:sldId id="306" r:id="rId12"/>
    <p:sldId id="305" r:id="rId13"/>
    <p:sldId id="304" r:id="rId14"/>
    <p:sldId id="316" r:id="rId15"/>
    <p:sldId id="302" r:id="rId16"/>
    <p:sldId id="301" r:id="rId17"/>
    <p:sldId id="300" r:id="rId18"/>
    <p:sldId id="299" r:id="rId19"/>
    <p:sldId id="298" r:id="rId20"/>
    <p:sldId id="297" r:id="rId21"/>
    <p:sldId id="296" r:id="rId22"/>
    <p:sldId id="295" r:id="rId23"/>
    <p:sldId id="294" r:id="rId24"/>
    <p:sldId id="293" r:id="rId25"/>
    <p:sldId id="292" r:id="rId26"/>
    <p:sldId id="291" r:id="rId27"/>
    <p:sldId id="290" r:id="rId28"/>
    <p:sldId id="289" r:id="rId29"/>
    <p:sldId id="288" r:id="rId30"/>
    <p:sldId id="317" r:id="rId31"/>
    <p:sldId id="318" r:id="rId32"/>
    <p:sldId id="319" r:id="rId33"/>
    <p:sldId id="320" r:id="rId34"/>
    <p:sldId id="321" r:id="rId35"/>
    <p:sldId id="322" r:id="rId36"/>
    <p:sldId id="323" r:id="rId37"/>
    <p:sldId id="324" r:id="rId38"/>
    <p:sldId id="325" r:id="rId39"/>
    <p:sldId id="326" r:id="rId40"/>
    <p:sldId id="265" r:id="rId41"/>
    <p:sldId id="266" r:id="rId42"/>
    <p:sldId id="267" r:id="rId43"/>
    <p:sldId id="268" r:id="rId44"/>
    <p:sldId id="269" r:id="rId45"/>
    <p:sldId id="270" r:id="rId46"/>
    <p:sldId id="271" r:id="rId47"/>
    <p:sldId id="272" r:id="rId48"/>
    <p:sldId id="273" r:id="rId49"/>
    <p:sldId id="274" r:id="rId50"/>
    <p:sldId id="311" r:id="rId51"/>
    <p:sldId id="308" r:id="rId52"/>
    <p:sldId id="309" r:id="rId53"/>
    <p:sldId id="310" r:id="rId54"/>
    <p:sldId id="312" r:id="rId55"/>
    <p:sldId id="313" r:id="rId56"/>
    <p:sldId id="314" r:id="rId57"/>
    <p:sldId id="315" r:id="rId5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cer" initials="A" lastIdx="1" clrIdx="0">
    <p:extLst>
      <p:ext uri="{19B8F6BF-5375-455C-9EA6-DF929625EA0E}">
        <p15:presenceInfo xmlns:p15="http://schemas.microsoft.com/office/powerpoint/2012/main" userId="Ac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0F123C-3274-4CC3-BE78-1B7B960C1339}" v="268" dt="2021-11-05T20:23:12.121"/>
    <p1510:client id="{A4A041D4-1EC4-BA2D-CD16-371CFE775496}" v="694" dt="2021-11-19T13:58:50.210"/>
    <p1510:client id="{AF49D756-DDB1-D728-FEEA-835E4C878F81}" v="7" dt="2021-11-18T17:56:11.73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64" d="100"/>
          <a:sy n="64" d="100"/>
        </p:scale>
        <p:origin x="10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63" Type="http://schemas.openxmlformats.org/officeDocument/2006/relationships/theme" Target="theme/theme1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5" Type="http://schemas.openxmlformats.org/officeDocument/2006/relationships/slideMaster" Target="slideMasters/slideMaster5.xml"/><Relationship Id="rId61" Type="http://schemas.openxmlformats.org/officeDocument/2006/relationships/presProps" Target="presProps.xml"/><Relationship Id="rId19" Type="http://schemas.openxmlformats.org/officeDocument/2006/relationships/slide" Target="slides/slide1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tableStyles" Target="tableStyles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commentAuthors" Target="commentAuthors.xml"/><Relationship Id="rId65" Type="http://schemas.microsoft.com/office/2015/10/relationships/revisionInfo" Target="revisionInfo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9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32AE44-BF0E-4A89-969F-97B7DE992DEB}" type="datetimeFigureOut">
              <a:rPr lang="pt-BR"/>
              <a:t>19/11/2021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BC0570-CF50-47ED-8D08-2ACB77A3D11D}" type="slidenum">
              <a:rPr lang="pt-BR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3041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E9CC49-8AAC-42AA-B613-EF323627394B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93538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E9CC49-8AAC-42AA-B613-EF323627394B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42822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E9CC49-8AAC-42AA-B613-EF323627394B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6764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19.11.2021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7683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19.11.2021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6588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19.11.2021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63975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609323" y="2640562"/>
            <a:ext cx="7374294" cy="776094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728006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7DC58E-069D-4F36-BE29-0B66CB30F52D}" type="datetimeFigureOut">
              <a:rPr lang="pt-BR" smtClean="0"/>
              <a:t>19/11/2021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863D64-5C49-418F-86B0-72AC76350E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57355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ítulo 1"/>
          <p:cNvSpPr>
            <a:spLocks noGrp="1"/>
          </p:cNvSpPr>
          <p:nvPr>
            <p:ph type="title"/>
          </p:nvPr>
        </p:nvSpPr>
        <p:spPr>
          <a:xfrm>
            <a:off x="1457130" y="2163905"/>
            <a:ext cx="7108371" cy="866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35322137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7DC58E-069D-4F36-BE29-0B66CB30F52D}" type="datetimeFigureOut">
              <a:rPr lang="pt-BR" smtClean="0"/>
              <a:t>19/11/2021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863D64-5C49-418F-86B0-72AC76350E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99417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0752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752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97121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8387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50000"/>
                  </a:schemeClr>
                </a:solidFill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16770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50000"/>
                  </a:schemeClr>
                </a:solidFill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16770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244" y="14049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5244" y="42846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423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19.11.2021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0052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980514"/>
            <a:ext cx="10515600" cy="1325562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32486" y="2397211"/>
            <a:ext cx="5181600" cy="377975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766486" y="2397211"/>
            <a:ext cx="5181600" cy="377975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21595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3182" y="840986"/>
            <a:ext cx="10515600" cy="1260087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03182" y="215702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03182" y="2980936"/>
            <a:ext cx="5157787" cy="306530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735594" y="215702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735594" y="2980936"/>
            <a:ext cx="5183188" cy="306530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14426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1139133"/>
            <a:ext cx="10515600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61000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0745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0916" y="77444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2021" y="118336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10916" y="2374641"/>
            <a:ext cx="3932237" cy="368235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68801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1763" y="709127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619316" y="124729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31763" y="2309327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17121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858058"/>
            <a:ext cx="10093412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42783" y="2318558"/>
            <a:ext cx="10093412" cy="3765001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4709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65402" y="965621"/>
            <a:ext cx="2628900" cy="5173922"/>
          </a:xfrm>
        </p:spPr>
        <p:txBody>
          <a:bodyPr vert="eaVert"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0" y="965621"/>
            <a:ext cx="7613002" cy="5173922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59778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88384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7DC58E-069D-4F36-BE29-0B66CB30F52D}" type="datetimeFigureOut">
              <a:rPr lang="pt-BR" smtClean="0"/>
              <a:t>19/11/2021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863D64-5C49-418F-86B0-72AC76350E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830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19.11.2021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13757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407519" y="1122363"/>
            <a:ext cx="10639925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pt-BR" dirty="0"/>
              <a:t>Clique para editar o </a:t>
            </a:r>
            <a:br>
              <a:rPr lang="pt-BR" dirty="0"/>
            </a:br>
            <a:r>
              <a:rPr lang="pt-BR" dirty="0"/>
              <a:t>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7519" y="3602038"/>
            <a:ext cx="10639925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6749467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8387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3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75000"/>
                  </a:schemeClr>
                </a:solidFill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4281971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244" y="128986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5244" y="416958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3756166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32486" y="2397967"/>
            <a:ext cx="5181600" cy="3582955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766486" y="2397967"/>
            <a:ext cx="5181600" cy="3582955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0486423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3182" y="989045"/>
            <a:ext cx="10515600" cy="1177504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03182" y="2267338"/>
            <a:ext cx="5157787" cy="7135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03182" y="2980936"/>
            <a:ext cx="5157787" cy="2981325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735594" y="2267338"/>
            <a:ext cx="5183188" cy="7135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735594" y="2980936"/>
            <a:ext cx="5183188" cy="2981325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7279930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1139133"/>
            <a:ext cx="10515600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82425737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75139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0916" y="77444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2021" y="118336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10916" y="237464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18352049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1763" y="709127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743305" y="1247291"/>
            <a:ext cx="6172200" cy="46592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31763" y="2309327"/>
            <a:ext cx="3932237" cy="359720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313621259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1045029"/>
            <a:ext cx="10520686" cy="1138592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42783" y="2318558"/>
            <a:ext cx="10520686" cy="3596210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838435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19.11.2021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461382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250594" y="1082351"/>
            <a:ext cx="2628900" cy="4814596"/>
          </a:xfrm>
        </p:spPr>
        <p:txBody>
          <a:bodyPr vert="eaVert"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87828" y="1082351"/>
            <a:ext cx="7510366" cy="4814596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93899662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7315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19.11.2021</a:t>
            </a:fld>
            <a:endParaRPr lang="de-DE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4421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19.11.2021</a:t>
            </a:fld>
            <a:endParaRPr lang="de-DE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8533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19.11.2021</a:t>
            </a:fld>
            <a:endParaRPr lang="de-DE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8281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19.11.2021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7836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19.11.2021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5566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17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image" Target="../media/image4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E51C7C-CEA3-4CAA-BE4B-344879E7C377}" type="datetimeFigureOut">
              <a:rPr lang="de-DE" smtClean="0"/>
              <a:t>19.11.2021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5746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5151"/>
          </a:xfrm>
          <a:prstGeom prst="rect">
            <a:avLst/>
          </a:prstGeom>
        </p:spPr>
      </p:pic>
      <p:sp>
        <p:nvSpPr>
          <p:cNvPr id="8" name="Retângulo 7"/>
          <p:cNvSpPr/>
          <p:nvPr userDrawn="1"/>
        </p:nvSpPr>
        <p:spPr>
          <a:xfrm>
            <a:off x="4599214" y="2352502"/>
            <a:ext cx="7592785" cy="143810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99214" y="2638273"/>
            <a:ext cx="7108371" cy="866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401451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Retângulo 5"/>
          <p:cNvSpPr/>
          <p:nvPr userDrawn="1"/>
        </p:nvSpPr>
        <p:spPr>
          <a:xfrm>
            <a:off x="0" y="1"/>
            <a:ext cx="12192000" cy="222098"/>
          </a:xfrm>
          <a:prstGeom prst="rect">
            <a:avLst/>
          </a:prstGeom>
          <a:solidFill>
            <a:srgbClr val="0D5095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55" t="-41532" b="-1"/>
          <a:stretch/>
        </p:blipFill>
        <p:spPr>
          <a:xfrm>
            <a:off x="8565502" y="2416629"/>
            <a:ext cx="3626498" cy="361113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00073"/>
            <a:ext cx="12192000" cy="255146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457130" y="2163905"/>
            <a:ext cx="7108371" cy="866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567163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0D5095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>
            <a:lumMod val="40000"/>
            <a:lumOff val="60000"/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42783" y="980513"/>
            <a:ext cx="1005222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42783" y="2441013"/>
            <a:ext cx="10052222" cy="36444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  <p:pic>
        <p:nvPicPr>
          <p:cNvPr id="14" name="Imagem 13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00"/>
          <a:stretch/>
        </p:blipFill>
        <p:spPr>
          <a:xfrm>
            <a:off x="10932616" y="3956180"/>
            <a:ext cx="1262494" cy="2901820"/>
          </a:xfrm>
          <a:prstGeom prst="rect">
            <a:avLst/>
          </a:prstGeom>
        </p:spPr>
      </p:pic>
      <p:sp>
        <p:nvSpPr>
          <p:cNvPr id="4" name="Retângulo 3"/>
          <p:cNvSpPr/>
          <p:nvPr userDrawn="1"/>
        </p:nvSpPr>
        <p:spPr>
          <a:xfrm>
            <a:off x="0" y="1"/>
            <a:ext cx="12192000" cy="222098"/>
          </a:xfrm>
          <a:prstGeom prst="rect">
            <a:avLst/>
          </a:prstGeom>
          <a:solidFill>
            <a:srgbClr val="0D5095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 userDrawn="1"/>
        </p:nvSpPr>
        <p:spPr>
          <a:xfrm>
            <a:off x="319215" y="393924"/>
            <a:ext cx="196746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/>
            <a:r>
              <a:rPr lang="pt-BR" sz="2800" b="0" cap="none" spc="0" dirty="0" err="1">
                <a:ln w="0"/>
                <a:solidFill>
                  <a:srgbClr val="0D5095"/>
                </a:solidFill>
                <a:effectLst/>
                <a:latin typeface="+mn-lt"/>
              </a:rPr>
              <a:t>PlanificaSUS</a:t>
            </a:r>
            <a:endParaRPr lang="pt-BR" sz="2800" b="0" cap="none" spc="0" dirty="0">
              <a:ln w="0"/>
              <a:solidFill>
                <a:srgbClr val="0D5095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60746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13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87" r:id="rId13"/>
    <p:sldLayoutId id="214748369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 baseline="0">
          <a:solidFill>
            <a:schemeClr val="tx1">
              <a:lumMod val="65000"/>
              <a:lumOff val="35000"/>
            </a:schemeClr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9999"/>
        </a:buClr>
        <a:buFontTx/>
        <a:buBlip>
          <a:blip r:embed="rId17"/>
        </a:buBlip>
        <a:defRPr sz="2200" kern="1200" baseline="0">
          <a:solidFill>
            <a:schemeClr val="accent3">
              <a:lumMod val="50000"/>
            </a:schemeClr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7"/>
        </a:buBlip>
        <a:defRPr sz="2000" kern="1200" baseline="0">
          <a:solidFill>
            <a:schemeClr val="accent3">
              <a:lumMod val="50000"/>
            </a:schemeClr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7"/>
        </a:buBlip>
        <a:defRPr sz="1800" kern="1200" baseline="0">
          <a:solidFill>
            <a:schemeClr val="accent3">
              <a:lumMod val="50000"/>
            </a:schemeClr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7"/>
        </a:buBlip>
        <a:defRPr sz="1600" kern="1200" baseline="0">
          <a:solidFill>
            <a:schemeClr val="accent3">
              <a:lumMod val="50000"/>
            </a:schemeClr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7"/>
        </a:buBlip>
        <a:defRPr sz="1400" kern="1200" baseline="0">
          <a:solidFill>
            <a:schemeClr val="accent3">
              <a:lumMod val="50000"/>
            </a:schemeClr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42783" y="1108988"/>
            <a:ext cx="10515600" cy="1197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42783" y="2441013"/>
            <a:ext cx="10515600" cy="35127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pic>
        <p:nvPicPr>
          <p:cNvPr id="5" name="Imagem 4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00073"/>
            <a:ext cx="12192000" cy="255146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00"/>
          <a:stretch/>
        </p:blipFill>
        <p:spPr>
          <a:xfrm>
            <a:off x="10932616" y="3956180"/>
            <a:ext cx="1262494" cy="2901820"/>
          </a:xfrm>
          <a:prstGeom prst="rect">
            <a:avLst/>
          </a:prstGeom>
        </p:spPr>
      </p:pic>
      <p:sp>
        <p:nvSpPr>
          <p:cNvPr id="6" name="Retângulo 5"/>
          <p:cNvSpPr/>
          <p:nvPr userDrawn="1"/>
        </p:nvSpPr>
        <p:spPr>
          <a:xfrm>
            <a:off x="319215" y="393924"/>
            <a:ext cx="196746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/>
            <a:r>
              <a:rPr lang="pt-BR" sz="2800" b="0" cap="none" spc="0" dirty="0" err="1">
                <a:ln w="0"/>
                <a:solidFill>
                  <a:srgbClr val="0D5095"/>
                </a:solidFill>
                <a:effectLst/>
                <a:latin typeface="+mn-lt"/>
              </a:rPr>
              <a:t>PlanificaSUS</a:t>
            </a:r>
            <a:endParaRPr lang="pt-BR" sz="2800" b="0" cap="none" spc="0" dirty="0">
              <a:ln w="0"/>
              <a:solidFill>
                <a:srgbClr val="0D5095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09282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 baseline="0">
          <a:solidFill>
            <a:srgbClr val="008387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9999"/>
        </a:buClr>
        <a:buFontTx/>
        <a:buBlip>
          <a:blip r:embed="rId15"/>
        </a:buBlip>
        <a:defRPr sz="2200" kern="1200" baseline="0">
          <a:solidFill>
            <a:schemeClr val="accent3">
              <a:lumMod val="75000"/>
            </a:schemeClr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5"/>
        </a:buBlip>
        <a:defRPr sz="2000" kern="1200" baseline="0">
          <a:solidFill>
            <a:schemeClr val="accent3">
              <a:lumMod val="75000"/>
            </a:schemeClr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5"/>
        </a:buBlip>
        <a:defRPr sz="1800" kern="1200" baseline="0">
          <a:solidFill>
            <a:schemeClr val="accent3">
              <a:lumMod val="75000"/>
            </a:schemeClr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5"/>
        </a:buBlip>
        <a:defRPr sz="1600" kern="1200" baseline="0">
          <a:solidFill>
            <a:schemeClr val="accent3">
              <a:lumMod val="75000"/>
            </a:schemeClr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5"/>
        </a:buBlip>
        <a:defRPr sz="1400" kern="1200" baseline="0">
          <a:solidFill>
            <a:schemeClr val="accent3">
              <a:lumMod val="75000"/>
            </a:schemeClr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ço Reservado para Conteúdo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pic>
        <p:nvPicPr>
          <p:cNvPr id="8" name="Imagem 7"/>
          <p:cNvPicPr/>
          <p:nvPr userDrawn="1"/>
        </p:nvPicPr>
        <p:blipFill rotWithShape="1">
          <a:blip r:embed="rId4"/>
          <a:srcRect l="37967" t="34437" r="37998" b="35296"/>
          <a:stretch/>
        </p:blipFill>
        <p:spPr bwMode="auto">
          <a:xfrm>
            <a:off x="6353146" y="2763399"/>
            <a:ext cx="1510694" cy="14763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Retângulo 8"/>
          <p:cNvSpPr/>
          <p:nvPr userDrawn="1"/>
        </p:nvSpPr>
        <p:spPr>
          <a:xfrm>
            <a:off x="5027958" y="899010"/>
            <a:ext cx="398728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srgbClr val="0D5095"/>
                </a:solidFill>
              </a:rPr>
              <a:t>planificasus.com.br</a:t>
            </a:r>
          </a:p>
          <a:p>
            <a:pPr algn="ctr"/>
            <a:endParaRPr lang="pt-BR" sz="2400" b="1" dirty="0">
              <a:solidFill>
                <a:srgbClr val="0D5095"/>
              </a:solidFill>
            </a:endParaRPr>
          </a:p>
          <a:p>
            <a:pPr algn="ctr"/>
            <a:r>
              <a:rPr lang="pt-BR" dirty="0">
                <a:solidFill>
                  <a:srgbClr val="0D5095"/>
                </a:solidFill>
              </a:rPr>
              <a:t>Para saber mais sobre os projetos</a:t>
            </a:r>
          </a:p>
          <a:p>
            <a:pPr algn="ctr"/>
            <a:r>
              <a:rPr lang="pt-BR" b="1" dirty="0">
                <a:solidFill>
                  <a:srgbClr val="0D5095"/>
                </a:solidFill>
              </a:rPr>
              <a:t>PROADI-SUS do Triênio 2021-2023 </a:t>
            </a:r>
          </a:p>
          <a:p>
            <a:pPr algn="ctr"/>
            <a:r>
              <a:rPr lang="pt-BR" dirty="0">
                <a:solidFill>
                  <a:srgbClr val="0D5095"/>
                </a:solidFill>
              </a:rPr>
              <a:t>Acesse o Portal PROADI-SUS:</a:t>
            </a:r>
          </a:p>
        </p:txBody>
      </p:sp>
    </p:spTree>
    <p:extLst>
      <p:ext uri="{BB962C8B-B14F-4D97-AF65-F5344CB8AC3E}">
        <p14:creationId xmlns:p14="http://schemas.microsoft.com/office/powerpoint/2010/main" val="2058422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5.sv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408715" y="2852585"/>
            <a:ext cx="7787026" cy="866559"/>
          </a:xfrm>
        </p:spPr>
        <p:txBody>
          <a:bodyPr>
            <a:normAutofit fontScale="90000"/>
          </a:bodyPr>
          <a:lstStyle/>
          <a:p>
            <a:r>
              <a:rPr lang="pt-BR" dirty="0">
                <a:ea typeface="+mj-lt"/>
                <a:cs typeface="+mj-lt"/>
              </a:rPr>
              <a:t>APS e AAE nas redes de atenção à saúde</a:t>
            </a:r>
            <a:br>
              <a:rPr lang="pt-BR" dirty="0">
                <a:ea typeface="+mj-lt"/>
                <a:cs typeface="+mj-lt"/>
              </a:rPr>
            </a:br>
            <a:r>
              <a:rPr lang="pt-BR" dirty="0">
                <a:ea typeface="+mj-lt"/>
                <a:cs typeface="+mj-lt"/>
              </a:rPr>
              <a:t>Oficina de Planejamento XXX</a:t>
            </a:r>
          </a:p>
          <a:p>
            <a:endParaRPr lang="pt-BR" dirty="0">
              <a:cs typeface="Calibri Light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B7CDF6B1-3256-4E5B-9283-EF17F1FB06E1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>
              <a:defRPr/>
            </a:pPr>
            <a:r>
              <a:rPr lang="pt-BR" b="1" dirty="0">
                <a:ea typeface="+mn-lt"/>
                <a:cs typeface="+mn-lt"/>
              </a:rPr>
              <a:t>ORIENTAÇÕES:</a:t>
            </a:r>
            <a:endParaRPr lang="en-US" b="1">
              <a:ea typeface="+mn-lt"/>
              <a:cs typeface="+mn-lt"/>
            </a:endParaRPr>
          </a:p>
          <a:p>
            <a:pPr algn="ctr">
              <a:defRPr/>
            </a:pPr>
            <a:endParaRPr lang="pt-BR" dirty="0">
              <a:ea typeface="+mn-lt"/>
              <a:cs typeface="+mn-lt"/>
            </a:endParaRPr>
          </a:p>
          <a:p>
            <a:pPr algn="ctr">
              <a:defRPr/>
            </a:pPr>
            <a:r>
              <a:rPr lang="pt-BR" b="1" dirty="0">
                <a:ea typeface="+mn-lt"/>
                <a:cs typeface="+mn-lt"/>
              </a:rPr>
              <a:t>RT estadual: Customizar slide de título para SES ou SMS</a:t>
            </a:r>
            <a:endParaRPr lang="pt-BR" dirty="0">
              <a:ea typeface="+mn-lt"/>
              <a:cs typeface="+mn-lt"/>
            </a:endParaRPr>
          </a:p>
          <a:p>
            <a:pPr algn="ctr">
              <a:defRPr/>
            </a:pPr>
            <a:endParaRPr lang="pt-BR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737678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  <p:grpSp>
        <p:nvGrpSpPr>
          <p:cNvPr id="8" name="Agrupar 18">
            <a:extLst>
              <a:ext uri="{FF2B5EF4-FFF2-40B4-BE49-F238E27FC236}">
                <a16:creationId xmlns:a16="http://schemas.microsoft.com/office/drawing/2014/main" id="{0D414BDF-59F9-4482-B3EA-39CE6B017C1D}"/>
              </a:ext>
            </a:extLst>
          </p:cNvPr>
          <p:cNvGrpSpPr>
            <a:grpSpLocks/>
          </p:cNvGrpSpPr>
          <p:nvPr/>
        </p:nvGrpSpPr>
        <p:grpSpPr bwMode="auto">
          <a:xfrm>
            <a:off x="442783" y="4838947"/>
            <a:ext cx="1149350" cy="1485900"/>
            <a:chOff x="63658" y="4128275"/>
            <a:chExt cx="1266106" cy="1486200"/>
          </a:xfrm>
        </p:grpSpPr>
        <p:pic>
          <p:nvPicPr>
            <p:cNvPr id="9" name="Imagem 12">
              <a:extLst>
                <a:ext uri="{FF2B5EF4-FFF2-40B4-BE49-F238E27FC236}">
                  <a16:creationId xmlns:a16="http://schemas.microsoft.com/office/drawing/2014/main" id="{146104B0-D229-4E8A-9399-F5F33D9870A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399" t="17552" r="43507" b="17067"/>
            <a:stretch>
              <a:fillRect/>
            </a:stretch>
          </p:blipFill>
          <p:spPr bwMode="auto">
            <a:xfrm>
              <a:off x="63658" y="4534475"/>
              <a:ext cx="1266106" cy="10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A894230A-B5DE-4F86-AB9A-4D40BB9786DC}"/>
                </a:ext>
              </a:extLst>
            </p:cNvPr>
            <p:cNvSpPr/>
            <p:nvPr/>
          </p:nvSpPr>
          <p:spPr>
            <a:xfrm>
              <a:off x="145849" y="4128275"/>
              <a:ext cx="1101722" cy="38584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49201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1980</a:t>
              </a:r>
            </a:p>
          </p:txBody>
        </p:sp>
      </p:grpSp>
      <p:grpSp>
        <p:nvGrpSpPr>
          <p:cNvPr id="12" name="Agrupar 19">
            <a:extLst>
              <a:ext uri="{FF2B5EF4-FFF2-40B4-BE49-F238E27FC236}">
                <a16:creationId xmlns:a16="http://schemas.microsoft.com/office/drawing/2014/main" id="{992FDEEB-642F-4FA2-BBEE-0E0B9C74C73D}"/>
              </a:ext>
            </a:extLst>
          </p:cNvPr>
          <p:cNvGrpSpPr>
            <a:grpSpLocks/>
          </p:cNvGrpSpPr>
          <p:nvPr/>
        </p:nvGrpSpPr>
        <p:grpSpPr bwMode="auto">
          <a:xfrm>
            <a:off x="1570648" y="4838947"/>
            <a:ext cx="1148400" cy="1485900"/>
            <a:chOff x="1383371" y="4128275"/>
            <a:chExt cx="1266106" cy="1486200"/>
          </a:xfrm>
        </p:grpSpPr>
        <p:pic>
          <p:nvPicPr>
            <p:cNvPr id="13" name="Imagem 12">
              <a:extLst>
                <a:ext uri="{FF2B5EF4-FFF2-40B4-BE49-F238E27FC236}">
                  <a16:creationId xmlns:a16="http://schemas.microsoft.com/office/drawing/2014/main" id="{E8065014-A109-4837-90D1-D6C1F3EF90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399" t="17552" r="43507" b="17067"/>
            <a:stretch>
              <a:fillRect/>
            </a:stretch>
          </p:blipFill>
          <p:spPr bwMode="auto">
            <a:xfrm>
              <a:off x="1383371" y="4534475"/>
              <a:ext cx="1266106" cy="10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021080CD-F91B-40A4-AA5D-10A3BA777D71}"/>
                </a:ext>
              </a:extLst>
            </p:cNvPr>
            <p:cNvSpPr/>
            <p:nvPr/>
          </p:nvSpPr>
          <p:spPr>
            <a:xfrm>
              <a:off x="1465632" y="4128275"/>
              <a:ext cx="1101584" cy="38584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49201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1990</a:t>
              </a:r>
            </a:p>
          </p:txBody>
        </p:sp>
      </p:grpSp>
      <p:grpSp>
        <p:nvGrpSpPr>
          <p:cNvPr id="15" name="Agrupar 20">
            <a:extLst>
              <a:ext uri="{FF2B5EF4-FFF2-40B4-BE49-F238E27FC236}">
                <a16:creationId xmlns:a16="http://schemas.microsoft.com/office/drawing/2014/main" id="{A753AEB6-3A06-4AAC-B0BC-81A2666CF2D4}"/>
              </a:ext>
            </a:extLst>
          </p:cNvPr>
          <p:cNvGrpSpPr>
            <a:grpSpLocks/>
          </p:cNvGrpSpPr>
          <p:nvPr/>
        </p:nvGrpSpPr>
        <p:grpSpPr bwMode="auto">
          <a:xfrm>
            <a:off x="2644434" y="4838947"/>
            <a:ext cx="1131887" cy="1485900"/>
            <a:chOff x="2790997" y="4128275"/>
            <a:chExt cx="1266106" cy="1486200"/>
          </a:xfrm>
        </p:grpSpPr>
        <p:pic>
          <p:nvPicPr>
            <p:cNvPr id="16" name="Imagem 15">
              <a:extLst>
                <a:ext uri="{FF2B5EF4-FFF2-40B4-BE49-F238E27FC236}">
                  <a16:creationId xmlns:a16="http://schemas.microsoft.com/office/drawing/2014/main" id="{D16F2461-AFC4-4190-9FFA-1B4462B3ABC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399" t="17552" r="43507" b="17067"/>
            <a:stretch>
              <a:fillRect/>
            </a:stretch>
          </p:blipFill>
          <p:spPr bwMode="auto">
            <a:xfrm>
              <a:off x="2790997" y="4534475"/>
              <a:ext cx="1266106" cy="10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Retângulo 16">
              <a:extLst>
                <a:ext uri="{FF2B5EF4-FFF2-40B4-BE49-F238E27FC236}">
                  <a16:creationId xmlns:a16="http://schemas.microsoft.com/office/drawing/2014/main" id="{4958BCA2-D172-4B10-B8F5-342BF8327672}"/>
                </a:ext>
              </a:extLst>
            </p:cNvPr>
            <p:cNvSpPr/>
            <p:nvPr/>
          </p:nvSpPr>
          <p:spPr>
            <a:xfrm>
              <a:off x="2872681" y="4128275"/>
              <a:ext cx="1102737" cy="38584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49201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2000</a:t>
              </a:r>
            </a:p>
          </p:txBody>
        </p:sp>
      </p:grpSp>
      <p:grpSp>
        <p:nvGrpSpPr>
          <p:cNvPr id="18" name="Agrupar 17">
            <a:extLst>
              <a:ext uri="{FF2B5EF4-FFF2-40B4-BE49-F238E27FC236}">
                <a16:creationId xmlns:a16="http://schemas.microsoft.com/office/drawing/2014/main" id="{F427AAC9-5E8D-449A-B392-9428F987082F}"/>
              </a:ext>
            </a:extLst>
          </p:cNvPr>
          <p:cNvGrpSpPr>
            <a:grpSpLocks/>
          </p:cNvGrpSpPr>
          <p:nvPr/>
        </p:nvGrpSpPr>
        <p:grpSpPr bwMode="auto">
          <a:xfrm>
            <a:off x="3603226" y="4838947"/>
            <a:ext cx="1148400" cy="1485900"/>
            <a:chOff x="4182090" y="4128275"/>
            <a:chExt cx="1266106" cy="1486200"/>
          </a:xfrm>
        </p:grpSpPr>
        <p:pic>
          <p:nvPicPr>
            <p:cNvPr id="19" name="Imagem 18">
              <a:extLst>
                <a:ext uri="{FF2B5EF4-FFF2-40B4-BE49-F238E27FC236}">
                  <a16:creationId xmlns:a16="http://schemas.microsoft.com/office/drawing/2014/main" id="{28EFADB5-A09F-49DB-88CB-8D292B8F199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399" t="17552" r="43507" b="17067"/>
            <a:stretch>
              <a:fillRect/>
            </a:stretch>
          </p:blipFill>
          <p:spPr bwMode="auto">
            <a:xfrm>
              <a:off x="4182090" y="4534475"/>
              <a:ext cx="1266106" cy="10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Retângulo 19">
              <a:extLst>
                <a:ext uri="{FF2B5EF4-FFF2-40B4-BE49-F238E27FC236}">
                  <a16:creationId xmlns:a16="http://schemas.microsoft.com/office/drawing/2014/main" id="{61FC6B85-4547-49EE-9112-97EE7FA80A87}"/>
                </a:ext>
              </a:extLst>
            </p:cNvPr>
            <p:cNvSpPr/>
            <p:nvPr/>
          </p:nvSpPr>
          <p:spPr>
            <a:xfrm>
              <a:off x="4263715" y="4128275"/>
              <a:ext cx="1102855" cy="38584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49201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2010</a:t>
              </a:r>
            </a:p>
          </p:txBody>
        </p:sp>
      </p:grpSp>
      <p:grpSp>
        <p:nvGrpSpPr>
          <p:cNvPr id="21" name="Agrupar 29">
            <a:extLst>
              <a:ext uri="{FF2B5EF4-FFF2-40B4-BE49-F238E27FC236}">
                <a16:creationId xmlns:a16="http://schemas.microsoft.com/office/drawing/2014/main" id="{993240A0-C6DC-420C-A9CF-8DBF8A633F0B}"/>
              </a:ext>
            </a:extLst>
          </p:cNvPr>
          <p:cNvGrpSpPr>
            <a:grpSpLocks/>
          </p:cNvGrpSpPr>
          <p:nvPr/>
        </p:nvGrpSpPr>
        <p:grpSpPr bwMode="auto">
          <a:xfrm>
            <a:off x="4587474" y="4838947"/>
            <a:ext cx="1148400" cy="1485900"/>
            <a:chOff x="5602742" y="4128275"/>
            <a:chExt cx="1266105" cy="1486200"/>
          </a:xfrm>
        </p:grpSpPr>
        <p:pic>
          <p:nvPicPr>
            <p:cNvPr id="22" name="Imagem 21">
              <a:extLst>
                <a:ext uri="{FF2B5EF4-FFF2-40B4-BE49-F238E27FC236}">
                  <a16:creationId xmlns:a16="http://schemas.microsoft.com/office/drawing/2014/main" id="{CC0709A5-CA7E-49D9-AF63-08D1B0F52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399" t="17552" r="43507" b="17067"/>
            <a:stretch>
              <a:fillRect/>
            </a:stretch>
          </p:blipFill>
          <p:spPr bwMode="auto">
            <a:xfrm>
              <a:off x="5602742" y="4534475"/>
              <a:ext cx="1266105" cy="10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Retângulo 22">
              <a:extLst>
                <a:ext uri="{FF2B5EF4-FFF2-40B4-BE49-F238E27FC236}">
                  <a16:creationId xmlns:a16="http://schemas.microsoft.com/office/drawing/2014/main" id="{3D4FE4D9-33BE-462F-B820-65B23F7A9C2E}"/>
                </a:ext>
              </a:extLst>
            </p:cNvPr>
            <p:cNvSpPr/>
            <p:nvPr/>
          </p:nvSpPr>
          <p:spPr>
            <a:xfrm>
              <a:off x="5684482" y="4128275"/>
              <a:ext cx="1102624" cy="38584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49201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2020</a:t>
              </a:r>
            </a:p>
          </p:txBody>
        </p:sp>
      </p:grpSp>
      <p:grpSp>
        <p:nvGrpSpPr>
          <p:cNvPr id="24" name="Agrupar 23">
            <a:extLst>
              <a:ext uri="{FF2B5EF4-FFF2-40B4-BE49-F238E27FC236}">
                <a16:creationId xmlns:a16="http://schemas.microsoft.com/office/drawing/2014/main" id="{E672802D-B485-4074-9D40-25D62D2E747B}"/>
              </a:ext>
            </a:extLst>
          </p:cNvPr>
          <p:cNvGrpSpPr>
            <a:grpSpLocks/>
          </p:cNvGrpSpPr>
          <p:nvPr/>
        </p:nvGrpSpPr>
        <p:grpSpPr bwMode="auto">
          <a:xfrm>
            <a:off x="5735874" y="4838947"/>
            <a:ext cx="1148400" cy="1485900"/>
            <a:chOff x="7023393" y="4128275"/>
            <a:chExt cx="1266105" cy="1486200"/>
          </a:xfrm>
        </p:grpSpPr>
        <p:pic>
          <p:nvPicPr>
            <p:cNvPr id="25" name="Imagem 31">
              <a:extLst>
                <a:ext uri="{FF2B5EF4-FFF2-40B4-BE49-F238E27FC236}">
                  <a16:creationId xmlns:a16="http://schemas.microsoft.com/office/drawing/2014/main" id="{32AE9B32-3E74-4127-84F3-7E33A572511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399" t="17552" r="43507" b="17067"/>
            <a:stretch>
              <a:fillRect/>
            </a:stretch>
          </p:blipFill>
          <p:spPr bwMode="auto">
            <a:xfrm>
              <a:off x="7023393" y="4534475"/>
              <a:ext cx="1266105" cy="10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Retângulo 25">
              <a:extLst>
                <a:ext uri="{FF2B5EF4-FFF2-40B4-BE49-F238E27FC236}">
                  <a16:creationId xmlns:a16="http://schemas.microsoft.com/office/drawing/2014/main" id="{4D8BD2A6-D477-4613-A468-BC80200EC993}"/>
                </a:ext>
              </a:extLst>
            </p:cNvPr>
            <p:cNvSpPr/>
            <p:nvPr/>
          </p:nvSpPr>
          <p:spPr>
            <a:xfrm>
              <a:off x="7105395" y="4128275"/>
              <a:ext cx="1102102" cy="38584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49201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2030</a:t>
              </a:r>
            </a:p>
          </p:txBody>
        </p:sp>
      </p:grpSp>
      <p:grpSp>
        <p:nvGrpSpPr>
          <p:cNvPr id="27" name="Agrupar 1023">
            <a:extLst>
              <a:ext uri="{FF2B5EF4-FFF2-40B4-BE49-F238E27FC236}">
                <a16:creationId xmlns:a16="http://schemas.microsoft.com/office/drawing/2014/main" id="{D455EEDD-9796-4A47-A92F-76E55CDBB302}"/>
              </a:ext>
            </a:extLst>
          </p:cNvPr>
          <p:cNvGrpSpPr>
            <a:grpSpLocks/>
          </p:cNvGrpSpPr>
          <p:nvPr/>
        </p:nvGrpSpPr>
        <p:grpSpPr bwMode="auto">
          <a:xfrm>
            <a:off x="6958418" y="4822949"/>
            <a:ext cx="1148400" cy="1485900"/>
            <a:chOff x="8444044" y="4128275"/>
            <a:chExt cx="1266105" cy="1486200"/>
          </a:xfrm>
        </p:grpSpPr>
        <p:pic>
          <p:nvPicPr>
            <p:cNvPr id="28" name="Imagem 34">
              <a:extLst>
                <a:ext uri="{FF2B5EF4-FFF2-40B4-BE49-F238E27FC236}">
                  <a16:creationId xmlns:a16="http://schemas.microsoft.com/office/drawing/2014/main" id="{CC19305E-52FB-456D-991C-BD6295ABB67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399" t="17451" r="43507" b="17168"/>
            <a:stretch>
              <a:fillRect/>
            </a:stretch>
          </p:blipFill>
          <p:spPr bwMode="auto">
            <a:xfrm>
              <a:off x="8444044" y="4534475"/>
              <a:ext cx="1266105" cy="10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Retângulo 28">
              <a:extLst>
                <a:ext uri="{FF2B5EF4-FFF2-40B4-BE49-F238E27FC236}">
                  <a16:creationId xmlns:a16="http://schemas.microsoft.com/office/drawing/2014/main" id="{1F6FDF36-E7CB-4B37-8CE2-E83183FAC862}"/>
                </a:ext>
              </a:extLst>
            </p:cNvPr>
            <p:cNvSpPr/>
            <p:nvPr/>
          </p:nvSpPr>
          <p:spPr>
            <a:xfrm>
              <a:off x="8525413" y="4128275"/>
              <a:ext cx="1103367" cy="38584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49201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2040</a:t>
              </a:r>
            </a:p>
          </p:txBody>
        </p:sp>
      </p:grpSp>
      <p:pic>
        <p:nvPicPr>
          <p:cNvPr id="30" name="Imagem 7">
            <a:extLst>
              <a:ext uri="{FF2B5EF4-FFF2-40B4-BE49-F238E27FC236}">
                <a16:creationId xmlns:a16="http://schemas.microsoft.com/office/drawing/2014/main" id="{92A42189-C92F-4354-A095-2D51AF83FE8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9" t="23321" r="43507" b="17067"/>
          <a:stretch/>
        </p:blipFill>
        <p:spPr bwMode="auto">
          <a:xfrm>
            <a:off x="7104470" y="1764026"/>
            <a:ext cx="3674475" cy="2787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E61D2D86-DDBC-4BDE-852A-A0DA8ED27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bg1">
                    <a:lumMod val="50000"/>
                  </a:schemeClr>
                </a:solidFill>
              </a:rPr>
              <a:t>A transição demográfica</a:t>
            </a:r>
          </a:p>
        </p:txBody>
      </p:sp>
      <p:sp>
        <p:nvSpPr>
          <p:cNvPr id="31" name="Espaço Reservado para Conteúdo 2">
            <a:extLst>
              <a:ext uri="{FF2B5EF4-FFF2-40B4-BE49-F238E27FC236}">
                <a16:creationId xmlns:a16="http://schemas.microsoft.com/office/drawing/2014/main" id="{D148EBDF-9669-4039-8EAF-CE0A50E73D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4" y="2441013"/>
            <a:ext cx="5873610" cy="3644410"/>
          </a:xfrm>
        </p:spPr>
        <p:txBody>
          <a:bodyPr>
            <a:normAutofit/>
          </a:bodyPr>
          <a:lstStyle/>
          <a:p>
            <a:pPr algn="just"/>
            <a:r>
              <a:rPr lang="pt-BR" dirty="0"/>
              <a:t>A população brasileira mantém uma tendência de envelhecimento nas últimas décadas.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Hoje, as pessoas com 60 anos ou mais já ultrapassam os 30 milhões de habitantes - cerca de 14% da população total.</a:t>
            </a:r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7C71F066-B84D-4F9E-A9D4-68121ECD498B}"/>
              </a:ext>
            </a:extLst>
          </p:cNvPr>
          <p:cNvSpPr/>
          <p:nvPr/>
        </p:nvSpPr>
        <p:spPr bwMode="auto">
          <a:xfrm>
            <a:off x="8441648" y="1378263"/>
            <a:ext cx="1000117" cy="3857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4920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2542733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2963ABB1-3B52-4CC9-BADF-D2E698497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bg1">
                    <a:lumMod val="50000"/>
                  </a:schemeClr>
                </a:solidFill>
              </a:rPr>
              <a:t>A transição nutricional</a:t>
            </a:r>
          </a:p>
        </p:txBody>
      </p:sp>
      <p:sp>
        <p:nvSpPr>
          <p:cNvPr id="12" name="Espaço Reservado para Conteúdo 2">
            <a:extLst>
              <a:ext uri="{FF2B5EF4-FFF2-40B4-BE49-F238E27FC236}">
                <a16:creationId xmlns:a16="http://schemas.microsoft.com/office/drawing/2014/main" id="{8BC24423-FFFD-4868-878A-29A173E1A7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3" y="2441013"/>
            <a:ext cx="10052222" cy="3644410"/>
          </a:xfrm>
        </p:spPr>
        <p:txBody>
          <a:bodyPr>
            <a:normAutofit/>
          </a:bodyPr>
          <a:lstStyle/>
          <a:p>
            <a:r>
              <a:rPr lang="pt-BR" dirty="0"/>
              <a:t>As transformações econômicas, sociais, demográficas e sanitárias levam a mudanças nos padrões de nutrição e a um crescimento importante das taxas de obesidade. </a:t>
            </a:r>
          </a:p>
        </p:txBody>
      </p:sp>
      <p:pic>
        <p:nvPicPr>
          <p:cNvPr id="15" name="Imagem 7">
            <a:extLst>
              <a:ext uri="{FF2B5EF4-FFF2-40B4-BE49-F238E27FC236}">
                <a16:creationId xmlns:a16="http://schemas.microsoft.com/office/drawing/2014/main" id="{75AAA4AD-F3D9-422D-A183-DBF4E0B39367}"/>
              </a:ext>
            </a:extLst>
          </p:cNvPr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0" t="22903" r="15761" b="8002"/>
          <a:stretch>
            <a:fillRect/>
          </a:stretch>
        </p:blipFill>
        <p:spPr bwMode="auto">
          <a:xfrm>
            <a:off x="1561521" y="3309397"/>
            <a:ext cx="3608026" cy="2868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90D1A371-9BA7-40E0-9C1D-E69207457FAB}"/>
              </a:ext>
            </a:extLst>
          </p:cNvPr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0" t="18985" r="15761" b="13249"/>
          <a:stretch>
            <a:fillRect/>
          </a:stretch>
        </p:blipFill>
        <p:spPr bwMode="auto">
          <a:xfrm>
            <a:off x="5404463" y="3309397"/>
            <a:ext cx="3811698" cy="2868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tângulo 16">
            <a:extLst>
              <a:ext uri="{FF2B5EF4-FFF2-40B4-BE49-F238E27FC236}">
                <a16:creationId xmlns:a16="http://schemas.microsoft.com/office/drawing/2014/main" id="{3D92F48D-19EA-447B-8186-05D2450F7453}"/>
              </a:ext>
            </a:extLst>
          </p:cNvPr>
          <p:cNvSpPr/>
          <p:nvPr/>
        </p:nvSpPr>
        <p:spPr>
          <a:xfrm>
            <a:off x="1561521" y="6236867"/>
            <a:ext cx="185499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49201"/>
            <a:r>
              <a:rPr lang="pt-BR" sz="11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Fonte: VIGITEL BRASIL, 2016</a:t>
            </a:r>
            <a:r>
              <a:rPr lang="pt-BR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+mj-lt"/>
              </a:rPr>
              <a:t>. </a:t>
            </a: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0A688A10-BCBC-4594-88F9-9112D4B5BAC9}"/>
              </a:ext>
            </a:extLst>
          </p:cNvPr>
          <p:cNvSpPr/>
          <p:nvPr/>
        </p:nvSpPr>
        <p:spPr>
          <a:xfrm>
            <a:off x="5404463" y="6236867"/>
            <a:ext cx="185499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49201"/>
            <a:r>
              <a:rPr lang="pt-BR" sz="11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Fonte: VIGITEL BRASIL, 2016</a:t>
            </a:r>
            <a:r>
              <a:rPr lang="pt-BR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+mj-lt"/>
              </a:rPr>
              <a:t>. </a:t>
            </a: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CBC4D03C-3E93-4401-B065-EA3BAF625C27}"/>
              </a:ext>
            </a:extLst>
          </p:cNvPr>
          <p:cNvSpPr/>
          <p:nvPr/>
        </p:nvSpPr>
        <p:spPr>
          <a:xfrm>
            <a:off x="442783" y="6495772"/>
            <a:ext cx="10153128" cy="320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49201">
              <a:lnSpc>
                <a:spcPct val="150000"/>
              </a:lnSpc>
            </a:pPr>
            <a:r>
              <a:rPr lang="pt-BR" sz="11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VIGITEL BRASIL, 2016. Disponível em: https://portalarquivos.saude.gov.br/images/pdf/2017/abril/17/Vigitel_17-4-17-final.pdf</a:t>
            </a:r>
          </a:p>
        </p:txBody>
      </p:sp>
    </p:spTree>
    <p:extLst>
      <p:ext uri="{BB962C8B-B14F-4D97-AF65-F5344CB8AC3E}">
        <p14:creationId xmlns:p14="http://schemas.microsoft.com/office/powerpoint/2010/main" val="322254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  <p:sp>
        <p:nvSpPr>
          <p:cNvPr id="9" name="Título 8">
            <a:extLst>
              <a:ext uri="{FF2B5EF4-FFF2-40B4-BE49-F238E27FC236}">
                <a16:creationId xmlns:a16="http://schemas.microsoft.com/office/drawing/2014/main" id="{E57CEFF0-7006-4E74-8DA9-527844A64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783" y="980513"/>
            <a:ext cx="10389340" cy="1325563"/>
          </a:xfrm>
        </p:spPr>
        <p:txBody>
          <a:bodyPr/>
          <a:lstStyle/>
          <a:p>
            <a:r>
              <a:rPr lang="pt-BR" dirty="0">
                <a:solidFill>
                  <a:schemeClr val="bg1">
                    <a:lumMod val="50000"/>
                  </a:schemeClr>
                </a:solidFill>
              </a:rPr>
              <a:t>Transição Epidemiológica (1990)	Transição Epidemiológica (2017)</a:t>
            </a:r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864FA94A-FE4C-42E7-99EA-AE0E49394F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08" t="19122" r="1591" b="9052"/>
          <a:stretch>
            <a:fillRect/>
          </a:stretch>
        </p:blipFill>
        <p:spPr bwMode="auto">
          <a:xfrm>
            <a:off x="538711" y="2111648"/>
            <a:ext cx="4693299" cy="263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Imagem 18">
            <a:extLst>
              <a:ext uri="{FF2B5EF4-FFF2-40B4-BE49-F238E27FC236}">
                <a16:creationId xmlns:a16="http://schemas.microsoft.com/office/drawing/2014/main" id="{B3AA0C4E-D0B8-48E8-A391-58B07A9A22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08" t="19122" r="1591" b="9052"/>
          <a:stretch>
            <a:fillRect/>
          </a:stretch>
        </p:blipFill>
        <p:spPr bwMode="auto">
          <a:xfrm>
            <a:off x="6194939" y="2088956"/>
            <a:ext cx="4456998" cy="2657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Seta: para a Direita 14">
            <a:extLst>
              <a:ext uri="{FF2B5EF4-FFF2-40B4-BE49-F238E27FC236}">
                <a16:creationId xmlns:a16="http://schemas.microsoft.com/office/drawing/2014/main" id="{9B1C5EC9-4BEC-4056-A4E9-02C3CB0037CF}"/>
              </a:ext>
            </a:extLst>
          </p:cNvPr>
          <p:cNvSpPr/>
          <p:nvPr/>
        </p:nvSpPr>
        <p:spPr>
          <a:xfrm>
            <a:off x="5428188" y="3193366"/>
            <a:ext cx="568874" cy="4079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Espaço Reservado para Conteúdo 2">
            <a:extLst>
              <a:ext uri="{FF2B5EF4-FFF2-40B4-BE49-F238E27FC236}">
                <a16:creationId xmlns:a16="http://schemas.microsoft.com/office/drawing/2014/main" id="{5EDE56F0-F596-4BF2-AC57-98564428DE38}"/>
              </a:ext>
            </a:extLst>
          </p:cNvPr>
          <p:cNvSpPr txBox="1">
            <a:spLocks/>
          </p:cNvSpPr>
          <p:nvPr/>
        </p:nvSpPr>
        <p:spPr>
          <a:xfrm flipH="1">
            <a:off x="538709" y="4830760"/>
            <a:ext cx="4693297" cy="1961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9999"/>
              </a:buClr>
              <a:buFontTx/>
              <a:buBlip>
                <a:blip r:embed="rId3"/>
              </a:buBlip>
              <a:defRPr sz="2200" kern="1200" baseline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3"/>
              </a:buBlip>
              <a:defRPr sz="2000" kern="1200" baseline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3"/>
              </a:buBlip>
              <a:defRPr sz="1800" kern="1200" baseline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3"/>
              </a:buBlip>
              <a:defRPr sz="1600" kern="1200" baseline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3"/>
              </a:buBlip>
              <a:defRPr sz="1400" kern="1200" baseline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dirty="0"/>
              <a:t>Causas externas 13,8%</a:t>
            </a:r>
          </a:p>
          <a:p>
            <a:pPr marL="0" indent="0">
              <a:buNone/>
            </a:pPr>
            <a:r>
              <a:rPr lang="pt-BR" dirty="0"/>
              <a:t>Doenças não transmissíveis 50,3%</a:t>
            </a:r>
          </a:p>
          <a:p>
            <a:pPr marL="0" indent="0">
              <a:buNone/>
            </a:pPr>
            <a:r>
              <a:rPr lang="pt-BR" dirty="0"/>
              <a:t> Doenças transmissíveis, maternas, neonatais e nutricionais 35,9%</a:t>
            </a:r>
          </a:p>
        </p:txBody>
      </p:sp>
      <p:sp>
        <p:nvSpPr>
          <p:cNvPr id="27" name="Espaço Reservado para Conteúdo 2">
            <a:extLst>
              <a:ext uri="{FF2B5EF4-FFF2-40B4-BE49-F238E27FC236}">
                <a16:creationId xmlns:a16="http://schemas.microsoft.com/office/drawing/2014/main" id="{A97976C7-D47E-4A22-AC86-E6D41935D192}"/>
              </a:ext>
            </a:extLst>
          </p:cNvPr>
          <p:cNvSpPr txBox="1">
            <a:spLocks/>
          </p:cNvSpPr>
          <p:nvPr/>
        </p:nvSpPr>
        <p:spPr>
          <a:xfrm flipH="1">
            <a:off x="6194939" y="4830760"/>
            <a:ext cx="4693297" cy="1961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9999"/>
              </a:buClr>
              <a:buFontTx/>
              <a:buBlip>
                <a:blip r:embed="rId3"/>
              </a:buBlip>
              <a:defRPr sz="2200" kern="1200" baseline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3"/>
              </a:buBlip>
              <a:defRPr sz="2000" kern="1200" baseline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3"/>
              </a:buBlip>
              <a:defRPr sz="1800" kern="1200" baseline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3"/>
              </a:buBlip>
              <a:defRPr sz="1600" kern="1200" baseline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3"/>
              </a:buBlip>
              <a:defRPr sz="1400" kern="1200" baseline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dirty="0"/>
              <a:t>Causas externas 15,4%</a:t>
            </a:r>
          </a:p>
          <a:p>
            <a:pPr marL="0" indent="0">
              <a:buNone/>
            </a:pPr>
            <a:r>
              <a:rPr lang="pt-BR" dirty="0"/>
              <a:t>Doenças não transmissíveis 70,8%</a:t>
            </a:r>
          </a:p>
          <a:p>
            <a:pPr marL="0" indent="0">
              <a:buNone/>
            </a:pPr>
            <a:r>
              <a:rPr lang="pt-BR" dirty="0"/>
              <a:t> Doenças transmissíveis, maternas, neonatais e nutricionais 13,8%</a:t>
            </a:r>
          </a:p>
        </p:txBody>
      </p:sp>
      <p:sp>
        <p:nvSpPr>
          <p:cNvPr id="29" name="Seta: para Cima 28">
            <a:extLst>
              <a:ext uri="{FF2B5EF4-FFF2-40B4-BE49-F238E27FC236}">
                <a16:creationId xmlns:a16="http://schemas.microsoft.com/office/drawing/2014/main" id="{E6E9A600-27D0-4067-B330-C702D6B96482}"/>
              </a:ext>
            </a:extLst>
          </p:cNvPr>
          <p:cNvSpPr/>
          <p:nvPr/>
        </p:nvSpPr>
        <p:spPr>
          <a:xfrm>
            <a:off x="10489704" y="5217281"/>
            <a:ext cx="162233" cy="359301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Seta: para Cima 29">
            <a:extLst>
              <a:ext uri="{FF2B5EF4-FFF2-40B4-BE49-F238E27FC236}">
                <a16:creationId xmlns:a16="http://schemas.microsoft.com/office/drawing/2014/main" id="{F384C22C-C627-45D5-8FF1-B7CAE086FFF8}"/>
              </a:ext>
            </a:extLst>
          </p:cNvPr>
          <p:cNvSpPr/>
          <p:nvPr/>
        </p:nvSpPr>
        <p:spPr>
          <a:xfrm rot="10800000">
            <a:off x="10489703" y="6004552"/>
            <a:ext cx="162233" cy="359301"/>
          </a:xfrm>
          <a:prstGeom prst="up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Seta: para Cima 30">
            <a:extLst>
              <a:ext uri="{FF2B5EF4-FFF2-40B4-BE49-F238E27FC236}">
                <a16:creationId xmlns:a16="http://schemas.microsoft.com/office/drawing/2014/main" id="{CBAA4F07-2850-473D-8939-EE25ACE74ED7}"/>
              </a:ext>
            </a:extLst>
          </p:cNvPr>
          <p:cNvSpPr/>
          <p:nvPr/>
        </p:nvSpPr>
        <p:spPr>
          <a:xfrm>
            <a:off x="9179064" y="4830760"/>
            <a:ext cx="162233" cy="359301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0D15D595-0A27-4578-863B-B5AE13FE460C}"/>
              </a:ext>
            </a:extLst>
          </p:cNvPr>
          <p:cNvSpPr txBox="1"/>
          <p:nvPr/>
        </p:nvSpPr>
        <p:spPr>
          <a:xfrm>
            <a:off x="514069" y="6448922"/>
            <a:ext cx="8100900" cy="320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49201">
              <a:lnSpc>
                <a:spcPct val="150000"/>
              </a:lnSpc>
            </a:pPr>
            <a:r>
              <a:rPr lang="pt-BR" sz="1100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Fonte: IHME- GEO BRASIL, 2017. https://vizhub.healthdata.org/gbd-compare/</a:t>
            </a:r>
          </a:p>
        </p:txBody>
      </p:sp>
    </p:spTree>
    <p:extLst>
      <p:ext uri="{BB962C8B-B14F-4D97-AF65-F5344CB8AC3E}">
        <p14:creationId xmlns:p14="http://schemas.microsoft.com/office/powerpoint/2010/main" val="4657846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  <p:pic>
        <p:nvPicPr>
          <p:cNvPr id="7" name="Imagem 10">
            <a:extLst>
              <a:ext uri="{FF2B5EF4-FFF2-40B4-BE49-F238E27FC236}">
                <a16:creationId xmlns:a16="http://schemas.microsoft.com/office/drawing/2014/main" id="{E8D13368-487B-4F29-949C-F9360474A8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8370" y="0"/>
            <a:ext cx="643205" cy="4723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spaço Reservado para Número de Slide 29">
            <a:extLst>
              <a:ext uri="{FF2B5EF4-FFF2-40B4-BE49-F238E27FC236}">
                <a16:creationId xmlns:a16="http://schemas.microsoft.com/office/drawing/2014/main" id="{BAC9FE93-9728-4BD1-81CB-34E4F727C3E2}"/>
              </a:ext>
            </a:extLst>
          </p:cNvPr>
          <p:cNvSpPr txBox="1">
            <a:spLocks/>
          </p:cNvSpPr>
          <p:nvPr/>
        </p:nvSpPr>
        <p:spPr bwMode="auto">
          <a:xfrm>
            <a:off x="9031129" y="6540276"/>
            <a:ext cx="2940367" cy="375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2325" tIns="56162" rIns="112325" bIns="56162" numCol="1" anchor="t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marL="0" algn="l" defTabSz="1257805" rtl="0" eaLnBrk="0" latinLnBrk="0" hangingPunct="0">
              <a:defRPr sz="1800" kern="1200">
                <a:solidFill>
                  <a:schemeClr val="tx1"/>
                </a:solidFill>
                <a:latin typeface="Lucida Grande"/>
                <a:ea typeface="+mn-ea"/>
                <a:cs typeface="Arial" pitchFamily="34" charset="0"/>
              </a:defRPr>
            </a:lvl1pPr>
            <a:lvl2pPr marL="912640" indent="-351015" algn="l" defTabSz="1257805" rtl="0" eaLnBrk="0" latinLnBrk="0" hangingPunct="0">
              <a:defRPr sz="1800" kern="1200">
                <a:solidFill>
                  <a:schemeClr val="tx1"/>
                </a:solidFill>
                <a:latin typeface="Lucida Grande"/>
                <a:ea typeface="+mn-ea"/>
                <a:cs typeface="Arial" pitchFamily="34" charset="0"/>
              </a:defRPr>
            </a:lvl2pPr>
            <a:lvl3pPr marL="1404061" indent="-280812" algn="l" defTabSz="1257805" rtl="0" eaLnBrk="0" latinLnBrk="0" hangingPunct="0">
              <a:defRPr sz="1800" kern="1200">
                <a:solidFill>
                  <a:schemeClr val="tx1"/>
                </a:solidFill>
                <a:latin typeface="Lucida Grande"/>
                <a:ea typeface="+mn-ea"/>
                <a:cs typeface="Arial" pitchFamily="34" charset="0"/>
              </a:defRPr>
            </a:lvl3pPr>
            <a:lvl4pPr marL="1965686" indent="-280812" algn="l" defTabSz="1257805" rtl="0" eaLnBrk="0" latinLnBrk="0" hangingPunct="0">
              <a:defRPr sz="1800" kern="1200">
                <a:solidFill>
                  <a:schemeClr val="tx1"/>
                </a:solidFill>
                <a:latin typeface="Lucida Grande"/>
                <a:ea typeface="+mn-ea"/>
                <a:cs typeface="Arial" pitchFamily="34" charset="0"/>
              </a:defRPr>
            </a:lvl4pPr>
            <a:lvl5pPr marL="2527310" indent="-280812" algn="l" defTabSz="1257805" rtl="0" eaLnBrk="0" latinLnBrk="0" hangingPunct="0">
              <a:defRPr sz="1800" kern="1200">
                <a:solidFill>
                  <a:schemeClr val="tx1"/>
                </a:solidFill>
                <a:latin typeface="Lucida Grande"/>
                <a:ea typeface="+mn-ea"/>
                <a:cs typeface="Arial" pitchFamily="34" charset="0"/>
              </a:defRPr>
            </a:lvl5pPr>
            <a:lvl6pPr marL="3088935" indent="-280812" algn="l" defTabSz="1257805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Lucida Grande"/>
                <a:ea typeface="+mn-ea"/>
                <a:cs typeface="Arial" pitchFamily="34" charset="0"/>
              </a:defRPr>
            </a:lvl6pPr>
            <a:lvl7pPr marL="3650559" indent="-280812" algn="l" defTabSz="1257805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Lucida Grande"/>
                <a:ea typeface="+mn-ea"/>
                <a:cs typeface="Arial" pitchFamily="34" charset="0"/>
              </a:defRPr>
            </a:lvl7pPr>
            <a:lvl8pPr marL="4212184" indent="-280812" algn="l" defTabSz="1257805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Lucida Grande"/>
                <a:ea typeface="+mn-ea"/>
                <a:cs typeface="Arial" pitchFamily="34" charset="0"/>
              </a:defRPr>
            </a:lvl8pPr>
            <a:lvl9pPr marL="4773808" indent="-280812" algn="l" defTabSz="1257805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Lucida Grande"/>
                <a:ea typeface="+mn-ea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51F4521-D9EF-4105-80C0-DD6B8B65DE11}" type="slidenum">
              <a:rPr lang="pt-BR" altLang="pt-BR" smtClean="0">
                <a:solidFill>
                  <a:srgbClr val="FFFFFF"/>
                </a:solidFill>
                <a:latin typeface="+mj-lt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pt-BR" altLang="pt-BR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3" name="Retângulo: Cantos Arredondados 17">
            <a:extLst>
              <a:ext uri="{FF2B5EF4-FFF2-40B4-BE49-F238E27FC236}">
                <a16:creationId xmlns:a16="http://schemas.microsoft.com/office/drawing/2014/main" id="{02A75D3E-601A-4821-A6D3-2BD75B702247}"/>
              </a:ext>
            </a:extLst>
          </p:cNvPr>
          <p:cNvSpPr/>
          <p:nvPr/>
        </p:nvSpPr>
        <p:spPr>
          <a:xfrm>
            <a:off x="552068" y="1977948"/>
            <a:ext cx="2036388" cy="888879"/>
          </a:xfrm>
          <a:prstGeom prst="roundRect">
            <a:avLst>
              <a:gd name="adj" fmla="val 7442"/>
            </a:avLst>
          </a:prstGeom>
          <a:noFill/>
          <a:ln>
            <a:solidFill>
              <a:srgbClr val="C3CC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200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Transição demográfica</a:t>
            </a:r>
          </a:p>
        </p:txBody>
      </p:sp>
      <p:grpSp>
        <p:nvGrpSpPr>
          <p:cNvPr id="16" name="Agrupar 11">
            <a:extLst>
              <a:ext uri="{FF2B5EF4-FFF2-40B4-BE49-F238E27FC236}">
                <a16:creationId xmlns:a16="http://schemas.microsoft.com/office/drawing/2014/main" id="{B0060B02-C1EE-4540-9B7E-AEAD615A645D}"/>
              </a:ext>
            </a:extLst>
          </p:cNvPr>
          <p:cNvGrpSpPr>
            <a:grpSpLocks/>
          </p:cNvGrpSpPr>
          <p:nvPr/>
        </p:nvGrpSpPr>
        <p:grpSpPr bwMode="auto">
          <a:xfrm>
            <a:off x="2900128" y="3148180"/>
            <a:ext cx="2626291" cy="1072136"/>
            <a:chOff x="7398120" y="3225865"/>
            <a:chExt cx="3220782" cy="1018555"/>
          </a:xfrm>
        </p:grpSpPr>
        <p:sp>
          <p:nvSpPr>
            <p:cNvPr id="17" name="Retângulo: Cantos Arredondados 22">
              <a:extLst>
                <a:ext uri="{FF2B5EF4-FFF2-40B4-BE49-F238E27FC236}">
                  <a16:creationId xmlns:a16="http://schemas.microsoft.com/office/drawing/2014/main" id="{9DF43B65-060D-461E-8EAC-F1C2B5464C8D}"/>
                </a:ext>
              </a:extLst>
            </p:cNvPr>
            <p:cNvSpPr/>
            <p:nvPr/>
          </p:nvSpPr>
          <p:spPr>
            <a:xfrm>
              <a:off x="8062232" y="3287938"/>
              <a:ext cx="2556670" cy="956482"/>
            </a:xfrm>
            <a:prstGeom prst="roundRect">
              <a:avLst>
                <a:gd name="adj" fmla="val 41246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sz="2200" dirty="0">
                  <a:solidFill>
                    <a:schemeClr val="accent3">
                      <a:lumMod val="50000"/>
                    </a:schemeClr>
                  </a:solidFill>
                  <a:latin typeface="Calibri" panose="020F0502020204030204" pitchFamily="34" charset="0"/>
                </a:rPr>
                <a:t>Prevalência de condições crônicas</a:t>
              </a:r>
            </a:p>
          </p:txBody>
        </p:sp>
        <p:sp>
          <p:nvSpPr>
            <p:cNvPr id="18" name="Seta: para Cima 6">
              <a:extLst>
                <a:ext uri="{FF2B5EF4-FFF2-40B4-BE49-F238E27FC236}">
                  <a16:creationId xmlns:a16="http://schemas.microsoft.com/office/drawing/2014/main" id="{EF92360A-DCE4-4A8A-8237-AB34F46BC718}"/>
                </a:ext>
              </a:extLst>
            </p:cNvPr>
            <p:cNvSpPr/>
            <p:nvPr/>
          </p:nvSpPr>
          <p:spPr>
            <a:xfrm>
              <a:off x="7398120" y="3225865"/>
              <a:ext cx="766738" cy="956480"/>
            </a:xfrm>
            <a:prstGeom prst="upArrow">
              <a:avLst/>
            </a:prstGeom>
            <a:solidFill>
              <a:srgbClr val="A0AE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sz="1195">
                <a:latin typeface="+mj-lt"/>
              </a:endParaRPr>
            </a:p>
          </p:txBody>
        </p:sp>
      </p:grpSp>
      <p:sp>
        <p:nvSpPr>
          <p:cNvPr id="19" name="Espaço Reservado para Conteúdo 2">
            <a:extLst>
              <a:ext uri="{FF2B5EF4-FFF2-40B4-BE49-F238E27FC236}">
                <a16:creationId xmlns:a16="http://schemas.microsoft.com/office/drawing/2014/main" id="{F3CF48D1-FC1A-42AB-BE55-462D24A5D51D}"/>
              </a:ext>
            </a:extLst>
          </p:cNvPr>
          <p:cNvSpPr txBox="1">
            <a:spLocks/>
          </p:cNvSpPr>
          <p:nvPr/>
        </p:nvSpPr>
        <p:spPr bwMode="auto">
          <a:xfrm>
            <a:off x="5838092" y="954778"/>
            <a:ext cx="5129860" cy="3265538"/>
          </a:xfrm>
          <a:prstGeom prst="rect">
            <a:avLst/>
          </a:prstGeom>
          <a:solidFill>
            <a:srgbClr val="D6DC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4457" tIns="134457" rIns="134457" bIns="134457" anchor="ctr"/>
          <a:lstStyle>
            <a:lvl1pPr eaLnBrk="0" hangingPunct="0">
              <a:defRPr sz="2400">
                <a:solidFill>
                  <a:schemeClr val="tx1"/>
                </a:solidFill>
                <a:latin typeface="Lucida Grande" pitchFamily="12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Grande" pitchFamily="12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Grande" pitchFamily="12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Grande" pitchFamily="12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Grande" pitchFamily="12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12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12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12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124" charset="0"/>
                <a:ea typeface="MS PGothic" pitchFamily="34" charset="-128"/>
              </a:defRPr>
            </a:lvl9pPr>
          </a:lstStyle>
          <a:p>
            <a:pPr algn="just">
              <a:lnSpc>
                <a:spcPct val="110000"/>
              </a:lnSpc>
              <a:buClr>
                <a:srgbClr val="1F1F1F"/>
              </a:buClr>
              <a:buFont typeface="Arial" pitchFamily="34" charset="0"/>
              <a:buNone/>
            </a:pPr>
            <a:r>
              <a:rPr lang="pt-BR" sz="2200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+mn-ea"/>
              </a:rPr>
              <a:t>As condições de saúde são as circunstâncias na saúde das pessoas que se apresentam de forma mais ou menos persistente e exigem respostas sociais reativas ou proativas, eventuais ou contínuas e fragmentadas ou integradas dos sistemas de atenção à saúde.</a:t>
            </a:r>
          </a:p>
          <a:p>
            <a:pPr lvl="0"/>
            <a:r>
              <a:rPr lang="pt-BR" sz="1100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+mn-ea"/>
              </a:rPr>
              <a:t>Fonte: Mendes EV. As redes de assistência à saúde. Brasília, DF: Organização Pan-Americana da Saúde/ Organização Mundial da Saúde/Conselho Nacional de Secretários da Saúde; 2011. </a:t>
            </a: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C6A46809-8E1C-4C63-9022-E47099A952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38092" y="4384119"/>
            <a:ext cx="5129860" cy="2099733"/>
          </a:xfrm>
          <a:prstGeom prst="rect">
            <a:avLst/>
          </a:prstGeom>
          <a:solidFill>
            <a:srgbClr val="D6DC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4457" tIns="134457" rIns="134457" bIns="134457" anchor="ctr">
            <a:spAutoFit/>
          </a:bodyPr>
          <a:lstStyle/>
          <a:p>
            <a:pPr algn="just">
              <a:lnSpc>
                <a:spcPct val="90000"/>
              </a:lnSpc>
            </a:pPr>
            <a:r>
              <a:rPr lang="pt-BR" sz="2200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O termo “</a:t>
            </a:r>
            <a:r>
              <a:rPr lang="pt-BR" sz="22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condições crônicas</a:t>
            </a:r>
            <a:r>
              <a:rPr lang="pt-BR" sz="2200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” engloba todos os problemas de saúde que persistem no tempo e requerem algum grau de </a:t>
            </a:r>
            <a:r>
              <a:rPr lang="pt-BR" sz="22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gerenciamento</a:t>
            </a:r>
            <a:r>
              <a:rPr lang="pt-BR" sz="2200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 do sistema de saúde  (OMS, 2003).</a:t>
            </a:r>
          </a:p>
          <a:p>
            <a:pPr algn="just">
              <a:lnSpc>
                <a:spcPct val="90000"/>
              </a:lnSpc>
            </a:pPr>
            <a:r>
              <a:rPr lang="pt-BR" sz="1100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Fonte: ORGANIZAÇÃO MUNDIAL DA SAÚDE (OMS). Cuidados inovadores para condições crônicas: componentes estruturais de ação. Brasília, 2003.</a:t>
            </a:r>
          </a:p>
        </p:txBody>
      </p:sp>
      <p:pic>
        <p:nvPicPr>
          <p:cNvPr id="21" name="Gráfico 20" descr="Adicionar">
            <a:extLst>
              <a:ext uri="{FF2B5EF4-FFF2-40B4-BE49-F238E27FC236}">
                <a16:creationId xmlns:a16="http://schemas.microsoft.com/office/drawing/2014/main" id="{6AFF1798-0FB0-4700-8ACD-4BC017E1A8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91959" y="2898467"/>
            <a:ext cx="556606" cy="523876"/>
          </a:xfrm>
          <a:prstGeom prst="rect">
            <a:avLst/>
          </a:prstGeom>
        </p:spPr>
      </p:pic>
      <p:pic>
        <p:nvPicPr>
          <p:cNvPr id="22" name="Gráfico 21" descr="Adicionar">
            <a:extLst>
              <a:ext uri="{FF2B5EF4-FFF2-40B4-BE49-F238E27FC236}">
                <a16:creationId xmlns:a16="http://schemas.microsoft.com/office/drawing/2014/main" id="{B781BBD5-DA0D-4115-B57F-B1AF755DDC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92344" y="4374589"/>
            <a:ext cx="556606" cy="523876"/>
          </a:xfrm>
          <a:prstGeom prst="rect">
            <a:avLst/>
          </a:prstGeom>
        </p:spPr>
      </p:pic>
      <p:sp>
        <p:nvSpPr>
          <p:cNvPr id="24" name="Retângulo: Cantos Arredondados 17">
            <a:extLst>
              <a:ext uri="{FF2B5EF4-FFF2-40B4-BE49-F238E27FC236}">
                <a16:creationId xmlns:a16="http://schemas.microsoft.com/office/drawing/2014/main" id="{074C12EE-2D85-422F-AA69-232B56E0C242}"/>
              </a:ext>
            </a:extLst>
          </p:cNvPr>
          <p:cNvSpPr/>
          <p:nvPr/>
        </p:nvSpPr>
        <p:spPr>
          <a:xfrm>
            <a:off x="552068" y="3435657"/>
            <a:ext cx="2036388" cy="888879"/>
          </a:xfrm>
          <a:prstGeom prst="roundRect">
            <a:avLst>
              <a:gd name="adj" fmla="val 7442"/>
            </a:avLst>
          </a:prstGeom>
          <a:noFill/>
          <a:ln>
            <a:solidFill>
              <a:srgbClr val="C3CC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200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Transição nutricional</a:t>
            </a:r>
          </a:p>
        </p:txBody>
      </p:sp>
      <p:sp>
        <p:nvSpPr>
          <p:cNvPr id="25" name="Retângulo: Cantos Arredondados 17">
            <a:extLst>
              <a:ext uri="{FF2B5EF4-FFF2-40B4-BE49-F238E27FC236}">
                <a16:creationId xmlns:a16="http://schemas.microsoft.com/office/drawing/2014/main" id="{C7669696-0E8E-453D-B395-0C0DCEFA28E1}"/>
              </a:ext>
            </a:extLst>
          </p:cNvPr>
          <p:cNvSpPr/>
          <p:nvPr/>
        </p:nvSpPr>
        <p:spPr>
          <a:xfrm>
            <a:off x="552068" y="4948518"/>
            <a:ext cx="2036388" cy="888879"/>
          </a:xfrm>
          <a:prstGeom prst="roundRect">
            <a:avLst>
              <a:gd name="adj" fmla="val 7442"/>
            </a:avLst>
          </a:prstGeom>
          <a:noFill/>
          <a:ln>
            <a:solidFill>
              <a:srgbClr val="C3CC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200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Transição epidemiológica</a:t>
            </a: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75273F5F-318C-458F-86BC-5C0019D04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bg1">
                    <a:lumMod val="50000"/>
                  </a:schemeClr>
                </a:solidFill>
              </a:rPr>
              <a:t>Cenário</a:t>
            </a:r>
          </a:p>
        </p:txBody>
      </p:sp>
    </p:spTree>
    <p:extLst>
      <p:ext uri="{BB962C8B-B14F-4D97-AF65-F5344CB8AC3E}">
        <p14:creationId xmlns:p14="http://schemas.microsoft.com/office/powerpoint/2010/main" val="2544541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9" grpId="0" animBg="1"/>
      <p:bldP spid="20" grpId="0" animBg="1"/>
      <p:bldP spid="24" grpId="0" animBg="1"/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8A6A3541-DBD1-427C-A910-43D7B8EB53E9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7" name="Título 6">
            <a:extLst>
              <a:ext uri="{FF2B5EF4-FFF2-40B4-BE49-F238E27FC236}">
                <a16:creationId xmlns:a16="http://schemas.microsoft.com/office/drawing/2014/main" id="{F0662A1D-A4A1-4AD1-ABB5-0659C4565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9071" y="2163905"/>
            <a:ext cx="5696430" cy="866559"/>
          </a:xfrm>
        </p:spPr>
        <p:txBody>
          <a:bodyPr>
            <a:normAutofit fontScale="90000"/>
          </a:bodyPr>
          <a:lstStyle/>
          <a:p>
            <a:r>
              <a:rPr lang="pt-BR" dirty="0"/>
              <a:t>Porque é necessário um novo modelo de AAE?</a:t>
            </a:r>
          </a:p>
        </p:txBody>
      </p:sp>
    </p:spTree>
    <p:extLst>
      <p:ext uri="{BB962C8B-B14F-4D97-AF65-F5344CB8AC3E}">
        <p14:creationId xmlns:p14="http://schemas.microsoft.com/office/powerpoint/2010/main" val="22276643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D5FB4685-27CB-4A68-A09B-A66CC0775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bg1">
                    <a:lumMod val="50000"/>
                  </a:schemeClr>
                </a:solidFill>
              </a:rPr>
              <a:t>Qual a resposta atual? Sistema Fragmentado</a:t>
            </a:r>
          </a:p>
        </p:txBody>
      </p:sp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id="{358A6699-283B-4EBA-9DD5-82161F7E82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3" y="2441013"/>
            <a:ext cx="10052222" cy="3644410"/>
          </a:xfrm>
        </p:spPr>
        <p:txBody>
          <a:bodyPr>
            <a:normAutofit/>
          </a:bodyPr>
          <a:lstStyle/>
          <a:p>
            <a:pPr algn="just"/>
            <a:r>
              <a:rPr lang="pt-BR" dirty="0"/>
              <a:t>Organizado por componentes isolados, em níveis hierárquicos (a alta, a média e a baixa complexidade), sem coordenação e sem comunicação entre eles, em territórios político-administrativos definidos por uma lógica política.</a:t>
            </a:r>
          </a:p>
          <a:p>
            <a:pPr marL="0" indent="0" algn="just">
              <a:buNone/>
            </a:pPr>
            <a:endParaRPr lang="pt-BR" dirty="0"/>
          </a:p>
          <a:p>
            <a:pPr algn="just"/>
            <a:r>
              <a:rPr lang="pt-BR" dirty="0"/>
              <a:t>Reativo, acionado pela demanda das pessoas usuárias, com foco nas condições agudas, com ênfase em ações curativas.</a:t>
            </a:r>
          </a:p>
          <a:p>
            <a:pPr marL="0" indent="0" algn="just">
              <a:buNone/>
            </a:pPr>
            <a:endParaRPr lang="pt-BR" dirty="0"/>
          </a:p>
          <a:p>
            <a:pPr algn="just"/>
            <a:r>
              <a:rPr lang="pt-BR" dirty="0"/>
              <a:t>Voltado para indivíduos isolados, tratados como pacientes e orientados a simplesmente seguir as prescrições.</a:t>
            </a:r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695989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D5FB4685-27CB-4A68-A09B-A66CC0775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bg1">
                    <a:lumMod val="50000"/>
                  </a:schemeClr>
                </a:solidFill>
              </a:rPr>
              <a:t>Qual a resposta atual? Sistema Fragmentado</a:t>
            </a:r>
          </a:p>
        </p:txBody>
      </p:sp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id="{358A6699-283B-4EBA-9DD5-82161F7E82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3" y="2441013"/>
            <a:ext cx="10052222" cy="3644410"/>
          </a:xfrm>
        </p:spPr>
        <p:txBody>
          <a:bodyPr>
            <a:normAutofit/>
          </a:bodyPr>
          <a:lstStyle/>
          <a:p>
            <a:pPr algn="just"/>
            <a:r>
              <a:rPr lang="pt-BR" dirty="0"/>
              <a:t>Cuidado centrado na prescrição do profissional, principalmente o médico.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Gestão baseada na oferta, restrita à capacidade instalada dos serviços, orientada por uma visão indiscriminada da demanda e soluções dependentes do incremento de oferta.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Financiamento na medida da produção de serviços.</a:t>
            </a:r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239880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D5FB4685-27CB-4A68-A09B-A66CC0775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bg1">
                    <a:lumMod val="50000"/>
                  </a:schemeClr>
                </a:solidFill>
              </a:rPr>
              <a:t>Qual a resposta adequada? Rede de Atenção à Saúde</a:t>
            </a:r>
          </a:p>
        </p:txBody>
      </p:sp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id="{358A6699-283B-4EBA-9DD5-82161F7E82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3" y="2441013"/>
            <a:ext cx="10052222" cy="3644410"/>
          </a:xfrm>
        </p:spPr>
        <p:txBody>
          <a:bodyPr>
            <a:normAutofit/>
          </a:bodyPr>
          <a:lstStyle/>
          <a:p>
            <a:pPr algn="just"/>
            <a:r>
              <a:rPr lang="pt-BR" dirty="0"/>
              <a:t>Organizado por uma rede </a:t>
            </a:r>
            <a:r>
              <a:rPr lang="pt-BR" dirty="0" err="1"/>
              <a:t>poliárquica</a:t>
            </a:r>
            <a:r>
              <a:rPr lang="pt-BR" dirty="0"/>
              <a:t>, coordenada pela APS, garantindo um contínuo de atenção, com mecanismos eficientes de comunicação e logística, em territórios sanitários definidos com o critério do acesso.</a:t>
            </a:r>
          </a:p>
          <a:p>
            <a:pPr algn="just"/>
            <a:r>
              <a:rPr lang="pt-BR" dirty="0"/>
              <a:t>Proativo, orientado para a atenção a condições crônicas e agudas, com ênfase no cuidado e na estabilização clínica.</a:t>
            </a:r>
          </a:p>
          <a:p>
            <a:pPr algn="just"/>
            <a:r>
              <a:rPr lang="pt-BR" dirty="0"/>
              <a:t>Voltado para uma população adscrita, cadastrada pelas equipes da APS, estratificada por risco, com usuários corresponsáveis pela própria saúde.</a:t>
            </a:r>
          </a:p>
          <a:p>
            <a:pPr marL="0" indent="0" algn="just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758978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D5FB4685-27CB-4A68-A09B-A66CC0775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bg1">
                    <a:lumMod val="50000"/>
                  </a:schemeClr>
                </a:solidFill>
              </a:rPr>
              <a:t>Qual a resposta adequada? Rede de Atenção à Saúde</a:t>
            </a:r>
          </a:p>
        </p:txBody>
      </p:sp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id="{358A6699-283B-4EBA-9DD5-82161F7E82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3" y="2441013"/>
            <a:ext cx="10052222" cy="3644410"/>
          </a:xfrm>
        </p:spPr>
        <p:txBody>
          <a:bodyPr>
            <a:noAutofit/>
          </a:bodyPr>
          <a:lstStyle/>
          <a:p>
            <a:pPr algn="just">
              <a:lnSpc>
                <a:spcPct val="110000"/>
              </a:lnSpc>
            </a:pPr>
            <a:r>
              <a:rPr lang="pt-BR" dirty="0"/>
              <a:t>Cuidado por equipe multiprofissional e interdisciplinar, com competência para o manejo clínico, elaboração e monitoramento de planos de cuidado e apoio ao autocuidado.</a:t>
            </a:r>
          </a:p>
          <a:p>
            <a:pPr algn="just">
              <a:lnSpc>
                <a:spcPct val="110000"/>
              </a:lnSpc>
            </a:pPr>
            <a:r>
              <a:rPr lang="pt-BR" dirty="0"/>
              <a:t>Gestão de base populacional, programada por parâmetros das necessidades da população, foco nas demandas populacionais discriminadas segundo riscos sociais e sanitários de subpopulações e soluções que equilibram o incremento da oferta e a organização das demandas. </a:t>
            </a:r>
          </a:p>
          <a:p>
            <a:pPr algn="just">
              <a:lnSpc>
                <a:spcPct val="110000"/>
              </a:lnSpc>
            </a:pPr>
            <a:r>
              <a:rPr lang="pt-BR" dirty="0"/>
              <a:t>Financiamento por capitação ou por um ciclo completo de atendimento a uma condição de saúde.</a:t>
            </a:r>
          </a:p>
        </p:txBody>
      </p:sp>
    </p:spTree>
    <p:extLst>
      <p:ext uri="{BB962C8B-B14F-4D97-AF65-F5344CB8AC3E}">
        <p14:creationId xmlns:p14="http://schemas.microsoft.com/office/powerpoint/2010/main" val="29280049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  <p:sp>
        <p:nvSpPr>
          <p:cNvPr id="13" name="Título 2">
            <a:extLst>
              <a:ext uri="{FF2B5EF4-FFF2-40B4-BE49-F238E27FC236}">
                <a16:creationId xmlns:a16="http://schemas.microsoft.com/office/drawing/2014/main" id="{19A9C2DF-DB16-4F56-9FE1-8CCDBFED2392}"/>
              </a:ext>
            </a:extLst>
          </p:cNvPr>
          <p:cNvSpPr txBox="1">
            <a:spLocks/>
          </p:cNvSpPr>
          <p:nvPr/>
        </p:nvSpPr>
        <p:spPr>
          <a:xfrm>
            <a:off x="442783" y="980513"/>
            <a:ext cx="10052222" cy="1325563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 baseline="0">
                <a:solidFill>
                  <a:srgbClr val="008387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pt-BR" dirty="0">
                <a:solidFill>
                  <a:schemeClr val="bg1">
                    <a:lumMod val="50000"/>
                  </a:schemeClr>
                </a:solidFill>
              </a:rPr>
              <a:t>Respostas</a:t>
            </a:r>
          </a:p>
        </p:txBody>
      </p:sp>
      <p:sp>
        <p:nvSpPr>
          <p:cNvPr id="14" name="Retângulo: Cantos Arredondados 17">
            <a:extLst>
              <a:ext uri="{FF2B5EF4-FFF2-40B4-BE49-F238E27FC236}">
                <a16:creationId xmlns:a16="http://schemas.microsoft.com/office/drawing/2014/main" id="{6C5B184E-0508-4F50-AE31-237DFD44B6CF}"/>
              </a:ext>
            </a:extLst>
          </p:cNvPr>
          <p:cNvSpPr/>
          <p:nvPr/>
        </p:nvSpPr>
        <p:spPr>
          <a:xfrm>
            <a:off x="801206" y="1959488"/>
            <a:ext cx="5294794" cy="908050"/>
          </a:xfrm>
          <a:prstGeom prst="roundRect">
            <a:avLst>
              <a:gd name="adj" fmla="val 7442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rgbClr val="C3CCD7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4920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200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Qual a resposta atual?</a:t>
            </a:r>
          </a:p>
          <a:p>
            <a:pPr marL="0" marR="0" lvl="0" indent="0" algn="ctr" defTabSz="949201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200" b="1" dirty="0">
                <a:solidFill>
                  <a:srgbClr val="FF0000"/>
                </a:solidFill>
                <a:latin typeface="Calibri" panose="020F0502020204030204" pitchFamily="34" charset="0"/>
              </a:rPr>
              <a:t>Sistema fragmentado</a:t>
            </a:r>
          </a:p>
        </p:txBody>
      </p:sp>
      <p:sp>
        <p:nvSpPr>
          <p:cNvPr id="15" name="Retângulo: Cantos Arredondados 11">
            <a:extLst>
              <a:ext uri="{FF2B5EF4-FFF2-40B4-BE49-F238E27FC236}">
                <a16:creationId xmlns:a16="http://schemas.microsoft.com/office/drawing/2014/main" id="{12069DF1-B172-47CE-B4C1-B44241CDD676}"/>
              </a:ext>
            </a:extLst>
          </p:cNvPr>
          <p:cNvSpPr/>
          <p:nvPr/>
        </p:nvSpPr>
        <p:spPr>
          <a:xfrm>
            <a:off x="801206" y="2931272"/>
            <a:ext cx="5294794" cy="3562294"/>
          </a:xfrm>
          <a:prstGeom prst="roundRect">
            <a:avLst>
              <a:gd name="adj" fmla="val 6803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rgbClr val="C3CCD7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just" defTabSz="94920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200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O modelo de atenção à saúde vigente, fundamentado nas ações curativas, centrado no cuidado médico e estruturado com ações e serviços de saúde dimensionados a partir da oferta, tem se mostrado insuficiente para dar conta dos desafios sanitários atuais e insustentável para os enfrentamentos futuros. </a:t>
            </a:r>
          </a:p>
          <a:p>
            <a:pPr marL="0" marR="0" lvl="0" indent="0" algn="just" defTabSz="94920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100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Fonte: Brasil. Ministério da Saúde. Gabinete do Ministro. Portaria </a:t>
            </a:r>
            <a:r>
              <a:rPr lang="pt-BR" sz="1100" dirty="0" err="1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n</a:t>
            </a:r>
            <a:r>
              <a:rPr lang="pt-BR" sz="1100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. 4.279, de 30 de dezembro de 2010. Estabelece diretrizes para a organização da Rede de Atenção à Saúde no âmbito do Sistema Único de Saúde (SUS). Brasília, DF: Ministério da Saúde; 2010. Disponível em: http://bvsms.saude.gov.br/bvs/saudelegis/gm/2010/prt4279_30_12_2010.html</a:t>
            </a:r>
          </a:p>
        </p:txBody>
      </p:sp>
      <p:sp>
        <p:nvSpPr>
          <p:cNvPr id="17" name="Retângulo: Cantos Arredondados 17">
            <a:extLst>
              <a:ext uri="{FF2B5EF4-FFF2-40B4-BE49-F238E27FC236}">
                <a16:creationId xmlns:a16="http://schemas.microsoft.com/office/drawing/2014/main" id="{7C28F2AF-B7A8-4502-B262-355B9D5D71B5}"/>
              </a:ext>
            </a:extLst>
          </p:cNvPr>
          <p:cNvSpPr/>
          <p:nvPr/>
        </p:nvSpPr>
        <p:spPr>
          <a:xfrm>
            <a:off x="6360491" y="1959488"/>
            <a:ext cx="4599056" cy="908050"/>
          </a:xfrm>
          <a:prstGeom prst="roundRect">
            <a:avLst>
              <a:gd name="adj" fmla="val 7442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rgbClr val="C3CCD7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4920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200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Qual a resposta adequada?</a:t>
            </a:r>
          </a:p>
          <a:p>
            <a:pPr marL="0" marR="0" lvl="0" indent="0" algn="ctr" defTabSz="949201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200" b="1" dirty="0">
                <a:solidFill>
                  <a:srgbClr val="92D050"/>
                </a:solidFill>
                <a:latin typeface="Calibri" panose="020F0502020204030204" pitchFamily="34" charset="0"/>
              </a:rPr>
              <a:t>Rede de Atenção à Saúde</a:t>
            </a:r>
          </a:p>
        </p:txBody>
      </p:sp>
      <p:sp>
        <p:nvSpPr>
          <p:cNvPr id="18" name="Retângulo: Cantos Arredondados 6">
            <a:extLst>
              <a:ext uri="{FF2B5EF4-FFF2-40B4-BE49-F238E27FC236}">
                <a16:creationId xmlns:a16="http://schemas.microsoft.com/office/drawing/2014/main" id="{3727615F-ED1F-46E7-973C-BA134B5DA694}"/>
              </a:ext>
            </a:extLst>
          </p:cNvPr>
          <p:cNvSpPr/>
          <p:nvPr/>
        </p:nvSpPr>
        <p:spPr>
          <a:xfrm>
            <a:off x="6360491" y="2931272"/>
            <a:ext cx="4599056" cy="2462363"/>
          </a:xfrm>
          <a:prstGeom prst="roundRect">
            <a:avLst>
              <a:gd name="adj" fmla="val 4034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rgbClr val="C3CCD7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just" defTabSz="94920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200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A solução está em inovar o processo de organização do sistema de saúde, redirecionando suas ações e serviços no desenvolvimento da RAS, para produzir impacto positivo nos indicadores de saúde da população.</a:t>
            </a:r>
          </a:p>
          <a:p>
            <a:pPr marL="0" marR="0" lvl="0" indent="0" algn="ctr" defTabSz="949201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100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(Portaria 4.279 do Ministério da Saúde de 30 de dezembro de 2010)</a:t>
            </a:r>
          </a:p>
        </p:txBody>
      </p:sp>
      <p:sp>
        <p:nvSpPr>
          <p:cNvPr id="19" name="Retângulo: Cantos Arredondados 19">
            <a:extLst>
              <a:ext uri="{FF2B5EF4-FFF2-40B4-BE49-F238E27FC236}">
                <a16:creationId xmlns:a16="http://schemas.microsoft.com/office/drawing/2014/main" id="{8F093528-8790-448F-B9BE-F4ADAB264A02}"/>
              </a:ext>
            </a:extLst>
          </p:cNvPr>
          <p:cNvSpPr/>
          <p:nvPr/>
        </p:nvSpPr>
        <p:spPr>
          <a:xfrm>
            <a:off x="6360491" y="5572436"/>
            <a:ext cx="4599056" cy="1079500"/>
          </a:xfrm>
          <a:prstGeom prst="roundRect">
            <a:avLst>
              <a:gd name="adj" fmla="val 6932"/>
            </a:avLst>
          </a:prstGeom>
          <a:solidFill>
            <a:srgbClr val="003366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4920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MS PGothic" pitchFamily="34" charset="-128"/>
                <a:cs typeface="+mn-cs"/>
              </a:rPr>
              <a:t>A mudança é</a:t>
            </a:r>
          </a:p>
          <a:p>
            <a:pPr marL="0" marR="0" lvl="0" indent="0" algn="ctr" defTabSz="94920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MS PGothic" pitchFamily="34" charset="-128"/>
                <a:cs typeface="+mn-cs"/>
              </a:rPr>
              <a:t>necessária e imperativa</a:t>
            </a:r>
          </a:p>
        </p:txBody>
      </p:sp>
      <p:cxnSp>
        <p:nvCxnSpPr>
          <p:cNvPr id="20" name="Conector reto 19">
            <a:extLst>
              <a:ext uri="{FF2B5EF4-FFF2-40B4-BE49-F238E27FC236}">
                <a16:creationId xmlns:a16="http://schemas.microsoft.com/office/drawing/2014/main" id="{8BEDE395-BFF6-4C7F-A77F-FD64C277CF11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1871712" y="1939697"/>
            <a:ext cx="3330671" cy="4636554"/>
          </a:xfrm>
          <a:prstGeom prst="line">
            <a:avLst/>
          </a:prstGeom>
          <a:noFill/>
          <a:ln w="76200" cap="flat" cmpd="sng" algn="ctr">
            <a:solidFill>
              <a:srgbClr val="A0AEC0"/>
            </a:solidFill>
            <a:prstDash val="solid"/>
          </a:ln>
          <a:effectLst/>
        </p:spPr>
      </p:cxnSp>
      <p:cxnSp>
        <p:nvCxnSpPr>
          <p:cNvPr id="21" name="Conector reto 20">
            <a:extLst>
              <a:ext uri="{FF2B5EF4-FFF2-40B4-BE49-F238E27FC236}">
                <a16:creationId xmlns:a16="http://schemas.microsoft.com/office/drawing/2014/main" id="{77F14F47-386B-44EC-A09B-1E3006D6D84D}"/>
              </a:ext>
            </a:extLst>
          </p:cNvPr>
          <p:cNvCxnSpPr>
            <a:cxnSpLocks/>
          </p:cNvCxnSpPr>
          <p:nvPr/>
        </p:nvCxnSpPr>
        <p:spPr bwMode="auto">
          <a:xfrm flipH="1">
            <a:off x="1578627" y="1829111"/>
            <a:ext cx="3279775" cy="4822825"/>
          </a:xfrm>
          <a:prstGeom prst="line">
            <a:avLst/>
          </a:prstGeom>
          <a:noFill/>
          <a:ln w="76200" cap="flat" cmpd="sng" algn="ctr">
            <a:solidFill>
              <a:srgbClr val="A0AEC0"/>
            </a:solidFill>
            <a:prstDash val="solid"/>
          </a:ln>
          <a:effectLst/>
        </p:spPr>
      </p:cxnSp>
      <p:sp>
        <p:nvSpPr>
          <p:cNvPr id="22" name="Seta: Curva para a Direita 2">
            <a:extLst>
              <a:ext uri="{FF2B5EF4-FFF2-40B4-BE49-F238E27FC236}">
                <a16:creationId xmlns:a16="http://schemas.microsoft.com/office/drawing/2014/main" id="{AA22FA77-27F6-4CDC-8564-79F2C6992854}"/>
              </a:ext>
            </a:extLst>
          </p:cNvPr>
          <p:cNvSpPr/>
          <p:nvPr/>
        </p:nvSpPr>
        <p:spPr>
          <a:xfrm rot="15669527" flipH="1">
            <a:off x="5913014" y="378144"/>
            <a:ext cx="616458" cy="2058386"/>
          </a:xfrm>
          <a:prstGeom prst="curvedRight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4920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4848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7" grpId="0" animBg="1"/>
      <p:bldP spid="18" grpId="0" animBg="1"/>
      <p:bldP spid="19" grpId="0" animBg="1"/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ea typeface="+mn-lt"/>
                <a:cs typeface="+mn-lt"/>
              </a:rPr>
              <a:t>Atividades 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8A6A3541-DBD1-427C-A910-43D7B8EB53E9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título: calibri (Corpo) 36 - azul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reposicionar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imagens</a:t>
            </a:r>
          </a:p>
        </p:txBody>
      </p:sp>
    </p:spTree>
    <p:extLst>
      <p:ext uri="{BB962C8B-B14F-4D97-AF65-F5344CB8AC3E}">
        <p14:creationId xmlns:p14="http://schemas.microsoft.com/office/powerpoint/2010/main" val="24357855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  <p:pic>
        <p:nvPicPr>
          <p:cNvPr id="9" name="Imagem 10">
            <a:extLst>
              <a:ext uri="{FF2B5EF4-FFF2-40B4-BE49-F238E27FC236}">
                <a16:creationId xmlns:a16="http://schemas.microsoft.com/office/drawing/2014/main" id="{206CF2B3-C570-4A2B-9361-38978F0DA5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8370" y="0"/>
            <a:ext cx="643205" cy="4723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Espaço Reservado para Número de Slide 29">
            <a:extLst>
              <a:ext uri="{FF2B5EF4-FFF2-40B4-BE49-F238E27FC236}">
                <a16:creationId xmlns:a16="http://schemas.microsoft.com/office/drawing/2014/main" id="{674067D0-A016-4537-B77D-AB0B004DF94A}"/>
              </a:ext>
            </a:extLst>
          </p:cNvPr>
          <p:cNvSpPr txBox="1">
            <a:spLocks/>
          </p:cNvSpPr>
          <p:nvPr/>
        </p:nvSpPr>
        <p:spPr bwMode="auto">
          <a:xfrm>
            <a:off x="9031129" y="6540276"/>
            <a:ext cx="2940367" cy="375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2325" tIns="56162" rIns="112325" bIns="56162" numCol="1" anchor="t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marL="0" algn="l" defTabSz="1257805" rtl="0" eaLnBrk="0" latinLnBrk="0" hangingPunct="0">
              <a:defRPr sz="1800" kern="1200">
                <a:solidFill>
                  <a:schemeClr val="tx1"/>
                </a:solidFill>
                <a:latin typeface="Lucida Grande"/>
                <a:ea typeface="+mn-ea"/>
                <a:cs typeface="Arial" pitchFamily="34" charset="0"/>
              </a:defRPr>
            </a:lvl1pPr>
            <a:lvl2pPr marL="912640" indent="-351015" algn="l" defTabSz="1257805" rtl="0" eaLnBrk="0" latinLnBrk="0" hangingPunct="0">
              <a:defRPr sz="1800" kern="1200">
                <a:solidFill>
                  <a:schemeClr val="tx1"/>
                </a:solidFill>
                <a:latin typeface="Lucida Grande"/>
                <a:ea typeface="+mn-ea"/>
                <a:cs typeface="Arial" pitchFamily="34" charset="0"/>
              </a:defRPr>
            </a:lvl2pPr>
            <a:lvl3pPr marL="1404061" indent="-280812" algn="l" defTabSz="1257805" rtl="0" eaLnBrk="0" latinLnBrk="0" hangingPunct="0">
              <a:defRPr sz="1800" kern="1200">
                <a:solidFill>
                  <a:schemeClr val="tx1"/>
                </a:solidFill>
                <a:latin typeface="Lucida Grande"/>
                <a:ea typeface="+mn-ea"/>
                <a:cs typeface="Arial" pitchFamily="34" charset="0"/>
              </a:defRPr>
            </a:lvl3pPr>
            <a:lvl4pPr marL="1965686" indent="-280812" algn="l" defTabSz="1257805" rtl="0" eaLnBrk="0" latinLnBrk="0" hangingPunct="0">
              <a:defRPr sz="1800" kern="1200">
                <a:solidFill>
                  <a:schemeClr val="tx1"/>
                </a:solidFill>
                <a:latin typeface="Lucida Grande"/>
                <a:ea typeface="+mn-ea"/>
                <a:cs typeface="Arial" pitchFamily="34" charset="0"/>
              </a:defRPr>
            </a:lvl4pPr>
            <a:lvl5pPr marL="2527310" indent="-280812" algn="l" defTabSz="1257805" rtl="0" eaLnBrk="0" latinLnBrk="0" hangingPunct="0">
              <a:defRPr sz="1800" kern="1200">
                <a:solidFill>
                  <a:schemeClr val="tx1"/>
                </a:solidFill>
                <a:latin typeface="Lucida Grande"/>
                <a:ea typeface="+mn-ea"/>
                <a:cs typeface="Arial" pitchFamily="34" charset="0"/>
              </a:defRPr>
            </a:lvl5pPr>
            <a:lvl6pPr marL="3088935" indent="-280812" algn="l" defTabSz="1257805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Lucida Grande"/>
                <a:ea typeface="+mn-ea"/>
                <a:cs typeface="Arial" pitchFamily="34" charset="0"/>
              </a:defRPr>
            </a:lvl6pPr>
            <a:lvl7pPr marL="3650559" indent="-280812" algn="l" defTabSz="1257805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Lucida Grande"/>
                <a:ea typeface="+mn-ea"/>
                <a:cs typeface="Arial" pitchFamily="34" charset="0"/>
              </a:defRPr>
            </a:lvl7pPr>
            <a:lvl8pPr marL="4212184" indent="-280812" algn="l" defTabSz="1257805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Lucida Grande"/>
                <a:ea typeface="+mn-ea"/>
                <a:cs typeface="Arial" pitchFamily="34" charset="0"/>
              </a:defRPr>
            </a:lvl8pPr>
            <a:lvl9pPr marL="4773808" indent="-280812" algn="l" defTabSz="1257805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Lucida Grande"/>
                <a:ea typeface="+mn-ea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51F4521-D9EF-4105-80C0-DD6B8B65DE11}" type="slidenum">
              <a:rPr lang="pt-BR" altLang="pt-BR" smtClean="0">
                <a:solidFill>
                  <a:srgbClr val="FFFF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pt-BR" altLang="pt-BR">
              <a:solidFill>
                <a:srgbClr val="FFFFFF"/>
              </a:solidFill>
            </a:endParaRP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DB4C00DE-4FA3-43E3-B63D-8C551A076297}"/>
              </a:ext>
            </a:extLst>
          </p:cNvPr>
          <p:cNvSpPr/>
          <p:nvPr/>
        </p:nvSpPr>
        <p:spPr>
          <a:xfrm>
            <a:off x="1395909" y="1755747"/>
            <a:ext cx="80461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2000" dirty="0">
              <a:solidFill>
                <a:srgbClr val="003366"/>
              </a:solidFill>
            </a:endParaRPr>
          </a:p>
        </p:txBody>
      </p:sp>
      <p:pic>
        <p:nvPicPr>
          <p:cNvPr id="41" name="Imagem 10">
            <a:extLst>
              <a:ext uri="{FF2B5EF4-FFF2-40B4-BE49-F238E27FC236}">
                <a16:creationId xmlns:a16="http://schemas.microsoft.com/office/drawing/2014/main" id="{A946935C-663E-45CA-80C5-2C65CF32DD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5217" y="147484"/>
            <a:ext cx="643205" cy="4723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Espaço Reservado para Número de Slide 29">
            <a:extLst>
              <a:ext uri="{FF2B5EF4-FFF2-40B4-BE49-F238E27FC236}">
                <a16:creationId xmlns:a16="http://schemas.microsoft.com/office/drawing/2014/main" id="{DD85D5AF-4197-40CD-AC01-F2C207103A74}"/>
              </a:ext>
            </a:extLst>
          </p:cNvPr>
          <p:cNvSpPr txBox="1">
            <a:spLocks/>
          </p:cNvSpPr>
          <p:nvPr/>
        </p:nvSpPr>
        <p:spPr bwMode="auto">
          <a:xfrm>
            <a:off x="8807976" y="6687760"/>
            <a:ext cx="2940367" cy="375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2325" tIns="56162" rIns="112325" bIns="56162" numCol="1" anchor="t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marL="0" algn="l" defTabSz="1257805" rtl="0" eaLnBrk="0" latinLnBrk="0" hangingPunct="0">
              <a:defRPr sz="1800" kern="1200">
                <a:solidFill>
                  <a:schemeClr val="tx1"/>
                </a:solidFill>
                <a:latin typeface="Lucida Grande"/>
                <a:ea typeface="+mn-ea"/>
                <a:cs typeface="Arial" pitchFamily="34" charset="0"/>
              </a:defRPr>
            </a:lvl1pPr>
            <a:lvl2pPr marL="912640" indent="-351015" algn="l" defTabSz="1257805" rtl="0" eaLnBrk="0" latinLnBrk="0" hangingPunct="0">
              <a:defRPr sz="1800" kern="1200">
                <a:solidFill>
                  <a:schemeClr val="tx1"/>
                </a:solidFill>
                <a:latin typeface="Lucida Grande"/>
                <a:ea typeface="+mn-ea"/>
                <a:cs typeface="Arial" pitchFamily="34" charset="0"/>
              </a:defRPr>
            </a:lvl2pPr>
            <a:lvl3pPr marL="1404061" indent="-280812" algn="l" defTabSz="1257805" rtl="0" eaLnBrk="0" latinLnBrk="0" hangingPunct="0">
              <a:defRPr sz="1800" kern="1200">
                <a:solidFill>
                  <a:schemeClr val="tx1"/>
                </a:solidFill>
                <a:latin typeface="Lucida Grande"/>
                <a:ea typeface="+mn-ea"/>
                <a:cs typeface="Arial" pitchFamily="34" charset="0"/>
              </a:defRPr>
            </a:lvl3pPr>
            <a:lvl4pPr marL="1965686" indent="-280812" algn="l" defTabSz="1257805" rtl="0" eaLnBrk="0" latinLnBrk="0" hangingPunct="0">
              <a:defRPr sz="1800" kern="1200">
                <a:solidFill>
                  <a:schemeClr val="tx1"/>
                </a:solidFill>
                <a:latin typeface="Lucida Grande"/>
                <a:ea typeface="+mn-ea"/>
                <a:cs typeface="Arial" pitchFamily="34" charset="0"/>
              </a:defRPr>
            </a:lvl4pPr>
            <a:lvl5pPr marL="2527310" indent="-280812" algn="l" defTabSz="1257805" rtl="0" eaLnBrk="0" latinLnBrk="0" hangingPunct="0">
              <a:defRPr sz="1800" kern="1200">
                <a:solidFill>
                  <a:schemeClr val="tx1"/>
                </a:solidFill>
                <a:latin typeface="Lucida Grande"/>
                <a:ea typeface="+mn-ea"/>
                <a:cs typeface="Arial" pitchFamily="34" charset="0"/>
              </a:defRPr>
            </a:lvl5pPr>
            <a:lvl6pPr marL="3088935" indent="-280812" algn="l" defTabSz="1257805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Lucida Grande"/>
                <a:ea typeface="+mn-ea"/>
                <a:cs typeface="Arial" pitchFamily="34" charset="0"/>
              </a:defRPr>
            </a:lvl6pPr>
            <a:lvl7pPr marL="3650559" indent="-280812" algn="l" defTabSz="1257805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Lucida Grande"/>
                <a:ea typeface="+mn-ea"/>
                <a:cs typeface="Arial" pitchFamily="34" charset="0"/>
              </a:defRPr>
            </a:lvl7pPr>
            <a:lvl8pPr marL="4212184" indent="-280812" algn="l" defTabSz="1257805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Lucida Grande"/>
                <a:ea typeface="+mn-ea"/>
                <a:cs typeface="Arial" pitchFamily="34" charset="0"/>
              </a:defRPr>
            </a:lvl8pPr>
            <a:lvl9pPr marL="4773808" indent="-280812" algn="l" defTabSz="1257805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Lucida Grande"/>
                <a:ea typeface="+mn-ea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51F4521-D9EF-4105-80C0-DD6B8B65DE11}" type="slidenum">
              <a:rPr lang="pt-BR" altLang="pt-BR" smtClean="0">
                <a:solidFill>
                  <a:srgbClr val="FFFF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pt-BR" altLang="pt-BR">
              <a:solidFill>
                <a:srgbClr val="FFFFFF"/>
              </a:solidFill>
            </a:endParaRPr>
          </a:p>
        </p:txBody>
      </p:sp>
      <p:sp>
        <p:nvSpPr>
          <p:cNvPr id="46" name="Retângulo 45">
            <a:extLst>
              <a:ext uri="{FF2B5EF4-FFF2-40B4-BE49-F238E27FC236}">
                <a16:creationId xmlns:a16="http://schemas.microsoft.com/office/drawing/2014/main" id="{4929A8C8-C7BA-403C-91B1-1510C32F5EE2}"/>
              </a:ext>
            </a:extLst>
          </p:cNvPr>
          <p:cNvSpPr/>
          <p:nvPr/>
        </p:nvSpPr>
        <p:spPr>
          <a:xfrm>
            <a:off x="1172756" y="1903231"/>
            <a:ext cx="80461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2000" dirty="0">
              <a:solidFill>
                <a:srgbClr val="003366"/>
              </a:solidFill>
            </a:endParaRPr>
          </a:p>
        </p:txBody>
      </p:sp>
      <p:grpSp>
        <p:nvGrpSpPr>
          <p:cNvPr id="47" name="Agrupar 21">
            <a:extLst>
              <a:ext uri="{FF2B5EF4-FFF2-40B4-BE49-F238E27FC236}">
                <a16:creationId xmlns:a16="http://schemas.microsoft.com/office/drawing/2014/main" id="{2489DA7E-301C-4174-AE20-271B453383A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13498" y="1947955"/>
            <a:ext cx="5553846" cy="3975302"/>
            <a:chOff x="2736230" y="2232000"/>
            <a:chExt cx="7747200" cy="4957959"/>
          </a:xfrm>
        </p:grpSpPr>
        <p:pic>
          <p:nvPicPr>
            <p:cNvPr id="48" name="Imagem 25">
              <a:extLst>
                <a:ext uri="{FF2B5EF4-FFF2-40B4-BE49-F238E27FC236}">
                  <a16:creationId xmlns:a16="http://schemas.microsoft.com/office/drawing/2014/main" id="{451B5653-1515-4AFE-803F-AC0FA9AD69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6230" y="2708920"/>
              <a:ext cx="7745797" cy="44810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" name="Retângulo 26">
              <a:extLst>
                <a:ext uri="{FF2B5EF4-FFF2-40B4-BE49-F238E27FC236}">
                  <a16:creationId xmlns:a16="http://schemas.microsoft.com/office/drawing/2014/main" id="{9CCA71E8-A4B6-49D4-B3B1-EDBF0B89D4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6230" y="2232000"/>
              <a:ext cx="7747200" cy="3945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pt-BR" sz="1300" b="1" dirty="0">
                  <a:solidFill>
                    <a:srgbClr val="3C3C3C"/>
                  </a:solidFill>
                </a:rPr>
                <a:t>MACC</a:t>
              </a:r>
            </a:p>
          </p:txBody>
        </p:sp>
      </p:grpSp>
      <p:sp>
        <p:nvSpPr>
          <p:cNvPr id="51" name="Retângulo 50">
            <a:extLst>
              <a:ext uri="{FF2B5EF4-FFF2-40B4-BE49-F238E27FC236}">
                <a16:creationId xmlns:a16="http://schemas.microsoft.com/office/drawing/2014/main" id="{186ECE6A-75DB-419D-B9DF-FCD8BF5B83ED}"/>
              </a:ext>
            </a:extLst>
          </p:cNvPr>
          <p:cNvSpPr/>
          <p:nvPr/>
        </p:nvSpPr>
        <p:spPr>
          <a:xfrm>
            <a:off x="6656749" y="2450825"/>
            <a:ext cx="467008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200" dirty="0">
                <a:solidFill>
                  <a:schemeClr val="accent3">
                    <a:lumMod val="50000"/>
                  </a:schemeClr>
                </a:solidFill>
              </a:rPr>
              <a:t>É um sistema lógico que organiza o funcionamento da RAS, definindo:</a:t>
            </a:r>
          </a:p>
          <a:p>
            <a:pPr algn="just"/>
            <a:r>
              <a:rPr lang="pt-BR" sz="2200" dirty="0">
                <a:solidFill>
                  <a:srgbClr val="CC6600"/>
                </a:solidFill>
              </a:rPr>
              <a:t>(1) A estratificação da população cadastrada em subpopulações, </a:t>
            </a:r>
            <a:r>
              <a:rPr lang="pt-BR" sz="2200" dirty="0">
                <a:solidFill>
                  <a:schemeClr val="accent3">
                    <a:lumMod val="50000"/>
                  </a:schemeClr>
                </a:solidFill>
              </a:rPr>
              <a:t>de acordo com </a:t>
            </a:r>
            <a:r>
              <a:rPr lang="pt-BR" sz="2200" dirty="0">
                <a:solidFill>
                  <a:srgbClr val="009900"/>
                </a:solidFill>
              </a:rPr>
              <a:t>(2) os determinantes sociais da saúde (intermediários, proximais e individuais)</a:t>
            </a:r>
            <a:r>
              <a:rPr lang="pt-BR" sz="2200" dirty="0">
                <a:solidFill>
                  <a:schemeClr val="accent3">
                    <a:lumMod val="50000"/>
                  </a:schemeClr>
                </a:solidFill>
              </a:rPr>
              <a:t>, definindo </a:t>
            </a:r>
            <a:r>
              <a:rPr lang="pt-BR" sz="2200" dirty="0">
                <a:solidFill>
                  <a:srgbClr val="FF0000"/>
                </a:solidFill>
              </a:rPr>
              <a:t>(3) as intervenções para cada grupo populacional</a:t>
            </a:r>
            <a:endParaRPr lang="pt-BR" sz="2200" dirty="0">
              <a:solidFill>
                <a:srgbClr val="3C3C3C"/>
              </a:solidFill>
            </a:endParaRPr>
          </a:p>
        </p:txBody>
      </p:sp>
      <p:sp>
        <p:nvSpPr>
          <p:cNvPr id="52" name="Colchete Esquerdo 22">
            <a:extLst>
              <a:ext uri="{FF2B5EF4-FFF2-40B4-BE49-F238E27FC236}">
                <a16:creationId xmlns:a16="http://schemas.microsoft.com/office/drawing/2014/main" id="{8C4947D4-AB45-4C4D-9754-4E014C95CA5E}"/>
              </a:ext>
            </a:extLst>
          </p:cNvPr>
          <p:cNvSpPr/>
          <p:nvPr/>
        </p:nvSpPr>
        <p:spPr>
          <a:xfrm>
            <a:off x="560248" y="2360149"/>
            <a:ext cx="209169" cy="3606800"/>
          </a:xfrm>
          <a:prstGeom prst="leftBracket">
            <a:avLst/>
          </a:prstGeom>
          <a:ln w="38100">
            <a:solidFill>
              <a:srgbClr val="CC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 sz="1800"/>
          </a:p>
        </p:txBody>
      </p:sp>
      <p:sp>
        <p:nvSpPr>
          <p:cNvPr id="53" name="Retângulo 52">
            <a:extLst>
              <a:ext uri="{FF2B5EF4-FFF2-40B4-BE49-F238E27FC236}">
                <a16:creationId xmlns:a16="http://schemas.microsoft.com/office/drawing/2014/main" id="{730195E5-6767-4B6C-84D6-506BA3E76598}"/>
              </a:ext>
            </a:extLst>
          </p:cNvPr>
          <p:cNvSpPr/>
          <p:nvPr/>
        </p:nvSpPr>
        <p:spPr>
          <a:xfrm>
            <a:off x="2406985" y="2267836"/>
            <a:ext cx="1720850" cy="362471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800"/>
          </a:p>
        </p:txBody>
      </p:sp>
      <p:sp>
        <p:nvSpPr>
          <p:cNvPr id="54" name="Colchete Esquerdo 31">
            <a:extLst>
              <a:ext uri="{FF2B5EF4-FFF2-40B4-BE49-F238E27FC236}">
                <a16:creationId xmlns:a16="http://schemas.microsoft.com/office/drawing/2014/main" id="{BB7E96D4-F18A-4C3A-969A-00C1D4014851}"/>
              </a:ext>
            </a:extLst>
          </p:cNvPr>
          <p:cNvSpPr/>
          <p:nvPr/>
        </p:nvSpPr>
        <p:spPr>
          <a:xfrm rot="10800000">
            <a:off x="6222272" y="2360149"/>
            <a:ext cx="227012" cy="3606800"/>
          </a:xfrm>
          <a:prstGeom prst="leftBracket">
            <a:avLst/>
          </a:prstGeom>
          <a:ln w="3810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 sz="1800"/>
          </a:p>
        </p:txBody>
      </p:sp>
      <p:sp>
        <p:nvSpPr>
          <p:cNvPr id="55" name="Chave direita 22">
            <a:extLst>
              <a:ext uri="{FF2B5EF4-FFF2-40B4-BE49-F238E27FC236}">
                <a16:creationId xmlns:a16="http://schemas.microsoft.com/office/drawing/2014/main" id="{DFFE9539-04A1-4C11-AE30-D8A825FDBB37}"/>
              </a:ext>
            </a:extLst>
          </p:cNvPr>
          <p:cNvSpPr/>
          <p:nvPr/>
        </p:nvSpPr>
        <p:spPr>
          <a:xfrm>
            <a:off x="5657029" y="2438136"/>
            <a:ext cx="334962" cy="167798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 sz="1800"/>
          </a:p>
        </p:txBody>
      </p:sp>
      <p:sp>
        <p:nvSpPr>
          <p:cNvPr id="56" name="Chave direita 22">
            <a:extLst>
              <a:ext uri="{FF2B5EF4-FFF2-40B4-BE49-F238E27FC236}">
                <a16:creationId xmlns:a16="http://schemas.microsoft.com/office/drawing/2014/main" id="{A3EDB1BD-E5DA-4CF7-826A-867348B1A5FD}"/>
              </a:ext>
            </a:extLst>
          </p:cNvPr>
          <p:cNvSpPr/>
          <p:nvPr/>
        </p:nvSpPr>
        <p:spPr>
          <a:xfrm>
            <a:off x="5657029" y="4117252"/>
            <a:ext cx="334962" cy="167798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 sz="1800"/>
          </a:p>
        </p:txBody>
      </p:sp>
      <p:sp>
        <p:nvSpPr>
          <p:cNvPr id="57" name="Retângulo 56">
            <a:extLst>
              <a:ext uri="{FF2B5EF4-FFF2-40B4-BE49-F238E27FC236}">
                <a16:creationId xmlns:a16="http://schemas.microsoft.com/office/drawing/2014/main" id="{82270E12-8C37-4993-8CB9-246ABF4B581E}"/>
              </a:ext>
            </a:extLst>
          </p:cNvPr>
          <p:cNvSpPr/>
          <p:nvPr/>
        </p:nvSpPr>
        <p:spPr>
          <a:xfrm>
            <a:off x="5821180" y="2902402"/>
            <a:ext cx="67197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200" dirty="0">
                <a:solidFill>
                  <a:schemeClr val="accent3">
                    <a:lumMod val="50000"/>
                  </a:schemeClr>
                </a:solidFill>
              </a:rPr>
              <a:t>20%</a:t>
            </a:r>
          </a:p>
        </p:txBody>
      </p:sp>
      <p:sp>
        <p:nvSpPr>
          <p:cNvPr id="58" name="Retângulo 57">
            <a:extLst>
              <a:ext uri="{FF2B5EF4-FFF2-40B4-BE49-F238E27FC236}">
                <a16:creationId xmlns:a16="http://schemas.microsoft.com/office/drawing/2014/main" id="{02312EA0-2970-426B-B41D-C895FEEF9B25}"/>
              </a:ext>
            </a:extLst>
          </p:cNvPr>
          <p:cNvSpPr/>
          <p:nvPr/>
        </p:nvSpPr>
        <p:spPr>
          <a:xfrm>
            <a:off x="5785727" y="4485453"/>
            <a:ext cx="70743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200" dirty="0">
                <a:solidFill>
                  <a:schemeClr val="accent3">
                    <a:lumMod val="50000"/>
                  </a:schemeClr>
                </a:solidFill>
              </a:rPr>
              <a:t>80%</a:t>
            </a:r>
          </a:p>
        </p:txBody>
      </p:sp>
      <p:sp>
        <p:nvSpPr>
          <p:cNvPr id="59" name="Retângulo 58">
            <a:extLst>
              <a:ext uri="{FF2B5EF4-FFF2-40B4-BE49-F238E27FC236}">
                <a16:creationId xmlns:a16="http://schemas.microsoft.com/office/drawing/2014/main" id="{F33CDC65-8A2D-4603-9C0C-CEBA95C955E7}"/>
              </a:ext>
            </a:extLst>
          </p:cNvPr>
          <p:cNvSpPr/>
          <p:nvPr/>
        </p:nvSpPr>
        <p:spPr>
          <a:xfrm>
            <a:off x="155658" y="6332655"/>
            <a:ext cx="1084443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altLang="pt-BR" sz="1100" dirty="0">
                <a:solidFill>
                  <a:schemeClr val="accent3">
                    <a:lumMod val="50000"/>
                  </a:schemeClr>
                </a:solidFill>
              </a:rPr>
              <a:t>Fonte: </a:t>
            </a:r>
            <a:r>
              <a:rPr lang="pt-BR" sz="1100" dirty="0">
                <a:solidFill>
                  <a:schemeClr val="accent3">
                    <a:lumMod val="50000"/>
                  </a:schemeClr>
                </a:solidFill>
              </a:rPr>
              <a:t>Mendes EV. As redes de assistência à saúde. Brasília, DF: Organização Pan-Americana da Saúde/ Organização Mundial da Saúde/Conselho Nacional de Secretários da Saúde; 2011. </a:t>
            </a:r>
          </a:p>
        </p:txBody>
      </p:sp>
      <p:sp>
        <p:nvSpPr>
          <p:cNvPr id="23" name="Título 2">
            <a:extLst>
              <a:ext uri="{FF2B5EF4-FFF2-40B4-BE49-F238E27FC236}">
                <a16:creationId xmlns:a16="http://schemas.microsoft.com/office/drawing/2014/main" id="{CB9A7CAA-BB38-492B-BD2A-B14AAAD3383E}"/>
              </a:ext>
            </a:extLst>
          </p:cNvPr>
          <p:cNvSpPr txBox="1">
            <a:spLocks/>
          </p:cNvSpPr>
          <p:nvPr/>
        </p:nvSpPr>
        <p:spPr>
          <a:xfrm>
            <a:off x="442783" y="980513"/>
            <a:ext cx="10052222" cy="1325563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 baseline="0">
                <a:solidFill>
                  <a:srgbClr val="008387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pt-BR" dirty="0">
                <a:solidFill>
                  <a:schemeClr val="bg1">
                    <a:lumMod val="50000"/>
                  </a:schemeClr>
                </a:solidFill>
              </a:rPr>
              <a:t>O modelo de atenção</a:t>
            </a:r>
          </a:p>
        </p:txBody>
      </p:sp>
    </p:spTree>
    <p:extLst>
      <p:ext uri="{BB962C8B-B14F-4D97-AF65-F5344CB8AC3E}">
        <p14:creationId xmlns:p14="http://schemas.microsoft.com/office/powerpoint/2010/main" val="26444496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60B04A-5E23-46CD-9A64-252F51DC3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bg1">
                    <a:lumMod val="50000"/>
                  </a:schemeClr>
                </a:solidFill>
              </a:rPr>
              <a:t>Atenção Ambulatorial Especializada e Atenção Primária à Saúde</a:t>
            </a:r>
          </a:p>
        </p:txBody>
      </p:sp>
      <p:pic>
        <p:nvPicPr>
          <p:cNvPr id="18" name="Imagem 10">
            <a:extLst>
              <a:ext uri="{FF2B5EF4-FFF2-40B4-BE49-F238E27FC236}">
                <a16:creationId xmlns:a16="http://schemas.microsoft.com/office/drawing/2014/main" id="{6F13730C-4136-4EAE-9A7E-EBB01CC85C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8370" y="0"/>
            <a:ext cx="643205" cy="4723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Espaço Reservado para Número de Slide 29">
            <a:extLst>
              <a:ext uri="{FF2B5EF4-FFF2-40B4-BE49-F238E27FC236}">
                <a16:creationId xmlns:a16="http://schemas.microsoft.com/office/drawing/2014/main" id="{1BE3E14E-AB2E-4FF2-8E6A-3ABB01704DF6}"/>
              </a:ext>
            </a:extLst>
          </p:cNvPr>
          <p:cNvSpPr txBox="1">
            <a:spLocks/>
          </p:cNvSpPr>
          <p:nvPr/>
        </p:nvSpPr>
        <p:spPr bwMode="auto">
          <a:xfrm>
            <a:off x="9031129" y="6540276"/>
            <a:ext cx="2940367" cy="375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2325" tIns="56162" rIns="112325" bIns="56162" numCol="1" anchor="t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marL="0" algn="l" defTabSz="1257805" rtl="0" eaLnBrk="0" latinLnBrk="0" hangingPunct="0">
              <a:defRPr sz="1800" kern="1200">
                <a:solidFill>
                  <a:schemeClr val="tx1"/>
                </a:solidFill>
                <a:latin typeface="Lucida Grande"/>
                <a:ea typeface="+mn-ea"/>
                <a:cs typeface="Arial" pitchFamily="34" charset="0"/>
              </a:defRPr>
            </a:lvl1pPr>
            <a:lvl2pPr marL="912640" indent="-351015" algn="l" defTabSz="1257805" rtl="0" eaLnBrk="0" latinLnBrk="0" hangingPunct="0">
              <a:defRPr sz="1800" kern="1200">
                <a:solidFill>
                  <a:schemeClr val="tx1"/>
                </a:solidFill>
                <a:latin typeface="Lucida Grande"/>
                <a:ea typeface="+mn-ea"/>
                <a:cs typeface="Arial" pitchFamily="34" charset="0"/>
              </a:defRPr>
            </a:lvl2pPr>
            <a:lvl3pPr marL="1404061" indent="-280812" algn="l" defTabSz="1257805" rtl="0" eaLnBrk="0" latinLnBrk="0" hangingPunct="0">
              <a:defRPr sz="1800" kern="1200">
                <a:solidFill>
                  <a:schemeClr val="tx1"/>
                </a:solidFill>
                <a:latin typeface="Lucida Grande"/>
                <a:ea typeface="+mn-ea"/>
                <a:cs typeface="Arial" pitchFamily="34" charset="0"/>
              </a:defRPr>
            </a:lvl3pPr>
            <a:lvl4pPr marL="1965686" indent="-280812" algn="l" defTabSz="1257805" rtl="0" eaLnBrk="0" latinLnBrk="0" hangingPunct="0">
              <a:defRPr sz="1800" kern="1200">
                <a:solidFill>
                  <a:schemeClr val="tx1"/>
                </a:solidFill>
                <a:latin typeface="Lucida Grande"/>
                <a:ea typeface="+mn-ea"/>
                <a:cs typeface="Arial" pitchFamily="34" charset="0"/>
              </a:defRPr>
            </a:lvl4pPr>
            <a:lvl5pPr marL="2527310" indent="-280812" algn="l" defTabSz="1257805" rtl="0" eaLnBrk="0" latinLnBrk="0" hangingPunct="0">
              <a:defRPr sz="1800" kern="1200">
                <a:solidFill>
                  <a:schemeClr val="tx1"/>
                </a:solidFill>
                <a:latin typeface="Lucida Grande"/>
                <a:ea typeface="+mn-ea"/>
                <a:cs typeface="Arial" pitchFamily="34" charset="0"/>
              </a:defRPr>
            </a:lvl5pPr>
            <a:lvl6pPr marL="3088935" indent="-280812" algn="l" defTabSz="1257805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Lucida Grande"/>
                <a:ea typeface="+mn-ea"/>
                <a:cs typeface="Arial" pitchFamily="34" charset="0"/>
              </a:defRPr>
            </a:lvl6pPr>
            <a:lvl7pPr marL="3650559" indent="-280812" algn="l" defTabSz="1257805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Lucida Grande"/>
                <a:ea typeface="+mn-ea"/>
                <a:cs typeface="Arial" pitchFamily="34" charset="0"/>
              </a:defRPr>
            </a:lvl7pPr>
            <a:lvl8pPr marL="4212184" indent="-280812" algn="l" defTabSz="1257805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Lucida Grande"/>
                <a:ea typeface="+mn-ea"/>
                <a:cs typeface="Arial" pitchFamily="34" charset="0"/>
              </a:defRPr>
            </a:lvl8pPr>
            <a:lvl9pPr marL="4773808" indent="-280812" algn="l" defTabSz="1257805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Lucida Grande"/>
                <a:ea typeface="+mn-ea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51F4521-D9EF-4105-80C0-DD6B8B65DE11}" type="slidenum">
              <a:rPr lang="pt-BR" altLang="pt-BR" smtClean="0">
                <a:solidFill>
                  <a:srgbClr val="FFFF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pt-BR" altLang="pt-BR">
              <a:solidFill>
                <a:srgbClr val="FFFFFF"/>
              </a:solidFill>
            </a:endParaRPr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86C84D90-6AEC-4703-AF05-86A32CAC347D}"/>
              </a:ext>
            </a:extLst>
          </p:cNvPr>
          <p:cNvSpPr/>
          <p:nvPr/>
        </p:nvSpPr>
        <p:spPr>
          <a:xfrm>
            <a:off x="1395909" y="1755747"/>
            <a:ext cx="80461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2000" dirty="0">
              <a:solidFill>
                <a:srgbClr val="003366"/>
              </a:solidFill>
            </a:endParaRPr>
          </a:p>
        </p:txBody>
      </p:sp>
      <p:pic>
        <p:nvPicPr>
          <p:cNvPr id="24" name="Picture 2">
            <a:extLst>
              <a:ext uri="{FF2B5EF4-FFF2-40B4-BE49-F238E27FC236}">
                <a16:creationId xmlns:a16="http://schemas.microsoft.com/office/drawing/2014/main" id="{1C410969-6F76-4B0D-A1E0-6294FF4DF7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60675" y="2129530"/>
            <a:ext cx="3441700" cy="2398713"/>
          </a:xfrm>
          <a:prstGeom prst="rect">
            <a:avLst/>
          </a:prstGeom>
          <a:noFill/>
          <a:ln>
            <a:noFill/>
          </a:ln>
          <a:effectLst>
            <a:outerShdw blurRad="25400" dist="25401" dir="2700000" algn="tl" rotWithShape="0">
              <a:srgbClr val="ACACAC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Imagem 24">
            <a:extLst>
              <a:ext uri="{FF2B5EF4-FFF2-40B4-BE49-F238E27FC236}">
                <a16:creationId xmlns:a16="http://schemas.microsoft.com/office/drawing/2014/main" id="{627C16CD-9381-4F4F-8E6C-AB7A6DA8B63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05373" y="2129529"/>
            <a:ext cx="3098800" cy="2398713"/>
          </a:xfrm>
          <a:prstGeom prst="rect">
            <a:avLst/>
          </a:prstGeom>
          <a:noFill/>
          <a:ln>
            <a:noFill/>
          </a:ln>
          <a:effectLst>
            <a:outerShdw blurRad="25400" dist="25401" dir="2700000" algn="tl" rotWithShape="0">
              <a:srgbClr val="ACACAC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tângulo 25">
            <a:extLst>
              <a:ext uri="{FF2B5EF4-FFF2-40B4-BE49-F238E27FC236}">
                <a16:creationId xmlns:a16="http://schemas.microsoft.com/office/drawing/2014/main" id="{23F279EA-356E-44EF-B24F-10C864B51054}"/>
              </a:ext>
            </a:extLst>
          </p:cNvPr>
          <p:cNvSpPr/>
          <p:nvPr/>
        </p:nvSpPr>
        <p:spPr>
          <a:xfrm>
            <a:off x="631916" y="4589511"/>
            <a:ext cx="449921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200" dirty="0">
                <a:solidFill>
                  <a:schemeClr val="accent3">
                    <a:lumMod val="50000"/>
                  </a:schemeClr>
                </a:solidFill>
              </a:rPr>
              <a:t>Integração na RAS entre os dois níveis de atenção, para garantir a continuidade do cuidado.</a:t>
            </a:r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1951BCDF-7A5E-4178-8031-BDDCD83648E9}"/>
              </a:ext>
            </a:extLst>
          </p:cNvPr>
          <p:cNvSpPr/>
          <p:nvPr/>
        </p:nvSpPr>
        <p:spPr>
          <a:xfrm>
            <a:off x="5818634" y="4589511"/>
            <a:ext cx="507227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200" dirty="0">
                <a:solidFill>
                  <a:schemeClr val="accent3">
                    <a:lumMod val="50000"/>
                  </a:schemeClr>
                </a:solidFill>
              </a:rPr>
              <a:t>Compartilhamento do cuidado nos níveis 4 e 5 do MACC, para usuários com condições complexas ou muito complexas.</a:t>
            </a:r>
          </a:p>
        </p:txBody>
      </p:sp>
      <p:grpSp>
        <p:nvGrpSpPr>
          <p:cNvPr id="28" name="Agrupar 16">
            <a:extLst>
              <a:ext uri="{FF2B5EF4-FFF2-40B4-BE49-F238E27FC236}">
                <a16:creationId xmlns:a16="http://schemas.microsoft.com/office/drawing/2014/main" id="{3FA86925-65D3-44B1-80B4-5B50DBA86F4B}"/>
              </a:ext>
            </a:extLst>
          </p:cNvPr>
          <p:cNvGrpSpPr>
            <a:grpSpLocks/>
          </p:cNvGrpSpPr>
          <p:nvPr/>
        </p:nvGrpSpPr>
        <p:grpSpPr bwMode="auto">
          <a:xfrm>
            <a:off x="717998" y="5795020"/>
            <a:ext cx="4413136" cy="801688"/>
            <a:chOff x="2918908" y="5256456"/>
            <a:chExt cx="5505901" cy="1124872"/>
          </a:xfrm>
        </p:grpSpPr>
        <p:sp>
          <p:nvSpPr>
            <p:cNvPr id="29" name="Retângulo: Cantos Arredondados 2">
              <a:extLst>
                <a:ext uri="{FF2B5EF4-FFF2-40B4-BE49-F238E27FC236}">
                  <a16:creationId xmlns:a16="http://schemas.microsoft.com/office/drawing/2014/main" id="{6B616EBC-E78C-4BC3-AAC8-5ACD18CDB5FF}"/>
                </a:ext>
              </a:extLst>
            </p:cNvPr>
            <p:cNvSpPr/>
            <p:nvPr/>
          </p:nvSpPr>
          <p:spPr>
            <a:xfrm>
              <a:off x="2918908" y="5877920"/>
              <a:ext cx="5505901" cy="503408"/>
            </a:xfrm>
            <a:prstGeom prst="roundRect">
              <a:avLst/>
            </a:prstGeom>
            <a:solidFill>
              <a:schemeClr val="bg1">
                <a:lumMod val="95000"/>
                <a:alpha val="90000"/>
              </a:schemeClr>
            </a:solidFill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sz="1400" b="1" dirty="0">
                  <a:solidFill>
                    <a:schemeClr val="accent3">
                      <a:lumMod val="50000"/>
                    </a:schemeClr>
                  </a:solidFill>
                  <a:latin typeface="Lucida Grande"/>
                  <a:ea typeface="MS PGothic" pitchFamily="34" charset="-128"/>
                </a:rPr>
                <a:t>APS</a:t>
              </a:r>
            </a:p>
          </p:txBody>
        </p:sp>
        <p:sp>
          <p:nvSpPr>
            <p:cNvPr id="30" name="Retângulo: Cantos Arredondados 13">
              <a:extLst>
                <a:ext uri="{FF2B5EF4-FFF2-40B4-BE49-F238E27FC236}">
                  <a16:creationId xmlns:a16="http://schemas.microsoft.com/office/drawing/2014/main" id="{0E3AA685-56E6-41F6-879B-EDCE8E6C61F5}"/>
                </a:ext>
              </a:extLst>
            </p:cNvPr>
            <p:cNvSpPr/>
            <p:nvPr/>
          </p:nvSpPr>
          <p:spPr>
            <a:xfrm>
              <a:off x="2918908" y="5256456"/>
              <a:ext cx="5505901" cy="503408"/>
            </a:xfrm>
            <a:prstGeom prst="roundRect">
              <a:avLst/>
            </a:prstGeom>
            <a:solidFill>
              <a:schemeClr val="bg1">
                <a:lumMod val="95000"/>
                <a:alpha val="90000"/>
              </a:schemeClr>
            </a:solidFill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sz="1400" b="1" dirty="0">
                  <a:solidFill>
                    <a:schemeClr val="accent3">
                      <a:lumMod val="50000"/>
                    </a:schemeClr>
                  </a:solidFill>
                  <a:latin typeface="Lucida Grande"/>
                  <a:ea typeface="MS PGothic" pitchFamily="34" charset="-128"/>
                </a:rPr>
                <a:t>AAE</a:t>
              </a:r>
            </a:p>
          </p:txBody>
        </p:sp>
      </p:grpSp>
      <p:sp>
        <p:nvSpPr>
          <p:cNvPr id="31" name="Retângulo: Cantos Arredondados 26">
            <a:extLst>
              <a:ext uri="{FF2B5EF4-FFF2-40B4-BE49-F238E27FC236}">
                <a16:creationId xmlns:a16="http://schemas.microsoft.com/office/drawing/2014/main" id="{B19DB17E-71F4-42D7-83E1-35455F95357B}"/>
              </a:ext>
            </a:extLst>
          </p:cNvPr>
          <p:cNvSpPr/>
          <p:nvPr/>
        </p:nvSpPr>
        <p:spPr>
          <a:xfrm>
            <a:off x="5948123" y="5794809"/>
            <a:ext cx="4827729" cy="917575"/>
          </a:xfrm>
          <a:prstGeom prst="roundRect">
            <a:avLst>
              <a:gd name="adj" fmla="val 4349"/>
            </a:avLst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400" b="1" dirty="0">
                <a:solidFill>
                  <a:srgbClr val="FFFFFF"/>
                </a:solidFill>
                <a:latin typeface="Lucida Grande"/>
                <a:ea typeface="MS PGothic" pitchFamily="34" charset="-128"/>
              </a:rPr>
              <a:t>Um único MICROSSISTEMA CLÍNICO</a:t>
            </a:r>
          </a:p>
        </p:txBody>
      </p:sp>
    </p:spTree>
    <p:extLst>
      <p:ext uri="{BB962C8B-B14F-4D97-AF65-F5344CB8AC3E}">
        <p14:creationId xmlns:p14="http://schemas.microsoft.com/office/powerpoint/2010/main" val="3448197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8A6A3541-DBD1-427C-A910-43D7B8EB53E9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7" name="Título 6">
            <a:extLst>
              <a:ext uri="{FF2B5EF4-FFF2-40B4-BE49-F238E27FC236}">
                <a16:creationId xmlns:a16="http://schemas.microsoft.com/office/drawing/2014/main" id="{5DE9BA64-2F30-429D-94C8-5DD37B06D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Como realizar a organização da AAE?</a:t>
            </a:r>
          </a:p>
        </p:txBody>
      </p:sp>
    </p:spTree>
    <p:extLst>
      <p:ext uri="{BB962C8B-B14F-4D97-AF65-F5344CB8AC3E}">
        <p14:creationId xmlns:p14="http://schemas.microsoft.com/office/powerpoint/2010/main" val="40976146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aúde estrutura atenção secundária da rede pública – Agência Brasília">
            <a:extLst>
              <a:ext uri="{FF2B5EF4-FFF2-40B4-BE49-F238E27FC236}">
                <a16:creationId xmlns:a16="http://schemas.microsoft.com/office/drawing/2014/main" id="{22B0C5C8-26B5-49BF-879E-48D232B53B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1919" y="2982268"/>
            <a:ext cx="3246643" cy="2160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482A34F-DDE9-4AF0-A4B3-46781D951E3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40622" y="2306075"/>
            <a:ext cx="7067898" cy="4346515"/>
          </a:xfrm>
        </p:spPr>
        <p:txBody>
          <a:bodyPr>
            <a:noAutofit/>
          </a:bodyPr>
          <a:lstStyle/>
          <a:p>
            <a:r>
              <a:rPr lang="pt-BR" dirty="0"/>
              <a:t> É  uma unidade de atenção secundária à saúde na RAS.</a:t>
            </a:r>
          </a:p>
          <a:p>
            <a:endParaRPr lang="pt-BR" dirty="0"/>
          </a:p>
          <a:p>
            <a:r>
              <a:rPr lang="pt-BR" dirty="0"/>
              <a:t> Possui abrangência regional.</a:t>
            </a:r>
          </a:p>
          <a:p>
            <a:endParaRPr lang="pt-BR" dirty="0"/>
          </a:p>
          <a:p>
            <a:r>
              <a:rPr lang="pt-BR" dirty="0"/>
              <a:t> Presta assistência aos usuários de alto e muito alto risco estratificados e compartilhados pelas </a:t>
            </a:r>
            <a:r>
              <a:rPr lang="pt-BR" dirty="0" err="1"/>
              <a:t>eSF</a:t>
            </a:r>
            <a:r>
              <a:rPr lang="pt-BR" dirty="0"/>
              <a:t>.</a:t>
            </a:r>
          </a:p>
          <a:p>
            <a:endParaRPr lang="pt-BR" dirty="0"/>
          </a:p>
          <a:p>
            <a:r>
              <a:rPr lang="pt-BR" dirty="0"/>
              <a:t> Não tem porta aberta.</a:t>
            </a:r>
          </a:p>
          <a:p>
            <a:endParaRPr lang="pt-BR" dirty="0"/>
          </a:p>
          <a:p>
            <a:r>
              <a:rPr lang="pt-BR" dirty="0"/>
              <a:t>O acesso é regulado diretamente pelas </a:t>
            </a:r>
            <a:r>
              <a:rPr lang="pt-BR" dirty="0" err="1"/>
              <a:t>eSF</a:t>
            </a:r>
            <a:r>
              <a:rPr lang="pt-BR" dirty="0"/>
              <a:t>.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D484014A-9CF7-4E5B-B7C0-58E02BB1E19E}"/>
              </a:ext>
            </a:extLst>
          </p:cNvPr>
          <p:cNvSpPr txBox="1">
            <a:spLocks/>
          </p:cNvSpPr>
          <p:nvPr/>
        </p:nvSpPr>
        <p:spPr>
          <a:xfrm>
            <a:off x="442783" y="980513"/>
            <a:ext cx="10052222" cy="1325563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 baseline="0">
                <a:solidFill>
                  <a:srgbClr val="008387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pt-BR" dirty="0">
                <a:solidFill>
                  <a:schemeClr val="bg1">
                    <a:lumMod val="50000"/>
                  </a:schemeClr>
                </a:solidFill>
              </a:rPr>
              <a:t>O que é o Ambulatório de Atenção Especializada?</a:t>
            </a:r>
          </a:p>
        </p:txBody>
      </p:sp>
    </p:spTree>
    <p:extLst>
      <p:ext uri="{BB962C8B-B14F-4D97-AF65-F5344CB8AC3E}">
        <p14:creationId xmlns:p14="http://schemas.microsoft.com/office/powerpoint/2010/main" val="41969431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482A34F-DDE9-4AF0-A4B3-46781D951E3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42783" y="2306076"/>
            <a:ext cx="7402446" cy="3829681"/>
          </a:xfrm>
        </p:spPr>
        <p:txBody>
          <a:bodyPr>
            <a:noAutofit/>
          </a:bodyPr>
          <a:lstStyle/>
          <a:p>
            <a:r>
              <a:rPr lang="pt-BR" dirty="0"/>
              <a:t> A programação é elaborada a partir da demanda da APS.</a:t>
            </a:r>
          </a:p>
          <a:p>
            <a:endParaRPr lang="pt-BR" dirty="0"/>
          </a:p>
          <a:p>
            <a:r>
              <a:rPr lang="pt-BR" dirty="0"/>
              <a:t> A atenção é multiprofissional e interdisciplinar.</a:t>
            </a:r>
          </a:p>
          <a:p>
            <a:endParaRPr lang="pt-BR" dirty="0"/>
          </a:p>
          <a:p>
            <a:r>
              <a:rPr lang="pt-BR" dirty="0"/>
              <a:t> O produto dos atendimentos não é simplesmente uma consulta médica e/ou um exame complementar realizado, mas um plano de cuidado elaborado pela equipe.</a:t>
            </a:r>
          </a:p>
          <a:p>
            <a:endParaRPr lang="pt-BR" dirty="0"/>
          </a:p>
          <a:p>
            <a:r>
              <a:rPr lang="pt-BR" dirty="0"/>
              <a:t> As relações entre os especialistas e as equipes da APS vão além do sistema clássico de referência/contrarreferência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B82BB4AD-54D6-44F0-9E7A-A3176610CB7A}"/>
              </a:ext>
            </a:extLst>
          </p:cNvPr>
          <p:cNvSpPr txBox="1">
            <a:spLocks/>
          </p:cNvSpPr>
          <p:nvPr/>
        </p:nvSpPr>
        <p:spPr>
          <a:xfrm>
            <a:off x="442783" y="980513"/>
            <a:ext cx="10052222" cy="1325563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 baseline="0">
                <a:solidFill>
                  <a:srgbClr val="008387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pt-BR" dirty="0">
                <a:solidFill>
                  <a:schemeClr val="bg1">
                    <a:lumMod val="50000"/>
                  </a:schemeClr>
                </a:solidFill>
              </a:rPr>
              <a:t>O que é o Ambulatório de Atenção Especializada?</a:t>
            </a:r>
          </a:p>
        </p:txBody>
      </p:sp>
      <p:pic>
        <p:nvPicPr>
          <p:cNvPr id="7" name="Picture 2" descr="Saúde estrutura atenção secundária da rede pública – Agência Brasília">
            <a:extLst>
              <a:ext uri="{FF2B5EF4-FFF2-40B4-BE49-F238E27FC236}">
                <a16:creationId xmlns:a16="http://schemas.microsoft.com/office/drawing/2014/main" id="{9DF368F1-6FB2-49A0-9FCC-4FD1DF2EE4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1919" y="2982268"/>
            <a:ext cx="3246643" cy="2160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74609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88AAC9-4A4C-49AE-9A7A-3955651AF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bg1">
                    <a:lumMod val="50000"/>
                  </a:schemeClr>
                </a:solidFill>
              </a:rPr>
              <a:t>Microssistema Clínico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F420FE1-D70B-47A5-AF6E-851BA83B69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3" y="2136913"/>
            <a:ext cx="5735540" cy="3948510"/>
          </a:xfrm>
        </p:spPr>
        <p:txBody>
          <a:bodyPr>
            <a:normAutofit lnSpcReduction="10000"/>
          </a:bodyPr>
          <a:lstStyle/>
          <a:p>
            <a:pPr marL="265176" indent="-173736" algn="just" eaLnBrk="0" fontAlgn="base" hangingPunct="0">
              <a:lnSpc>
                <a:spcPct val="150000"/>
              </a:lnSpc>
              <a:spcBef>
                <a:spcPts val="0"/>
              </a:spcBef>
            </a:pPr>
            <a:r>
              <a:rPr lang="pt-BR" dirty="0"/>
              <a:t>Uma </a:t>
            </a:r>
            <a:r>
              <a:rPr lang="pt-BR" u="sng" dirty="0"/>
              <a:t>Pessoa</a:t>
            </a:r>
            <a:r>
              <a:rPr lang="pt-BR" dirty="0"/>
              <a:t> usuária demanda o serviço de saúde (ela “entra” no serviço)</a:t>
            </a:r>
          </a:p>
          <a:p>
            <a:pPr marL="265176" indent="-173736" algn="just" eaLnBrk="0" fontAlgn="base" hangingPunct="0">
              <a:lnSpc>
                <a:spcPct val="150000"/>
              </a:lnSpc>
              <a:spcBef>
                <a:spcPts val="0"/>
              </a:spcBef>
            </a:pPr>
            <a:r>
              <a:rPr lang="pt-BR" dirty="0"/>
              <a:t>Encontra os </a:t>
            </a:r>
            <a:r>
              <a:rPr lang="pt-BR" u="sng" dirty="0"/>
              <a:t>Profissionais</a:t>
            </a:r>
            <a:r>
              <a:rPr lang="pt-BR" dirty="0"/>
              <a:t> da equipe</a:t>
            </a:r>
          </a:p>
          <a:p>
            <a:pPr marL="265176" indent="-173736" algn="just" eaLnBrk="0" fontAlgn="base" hangingPunct="0">
              <a:lnSpc>
                <a:spcPct val="150000"/>
              </a:lnSpc>
              <a:spcBef>
                <a:spcPts val="0"/>
              </a:spcBef>
            </a:pPr>
            <a:r>
              <a:rPr lang="pt-BR" dirty="0"/>
              <a:t>A equipe se pergunta: “Como posso ajudá-la hoje?”</a:t>
            </a:r>
          </a:p>
          <a:p>
            <a:pPr marL="265176" indent="-173736" algn="just" eaLnBrk="0" fontAlgn="base" hangingPunct="0">
              <a:lnSpc>
                <a:spcPct val="150000"/>
              </a:lnSpc>
              <a:spcBef>
                <a:spcPts val="0"/>
              </a:spcBef>
            </a:pPr>
            <a:r>
              <a:rPr lang="pt-BR" dirty="0"/>
              <a:t>Essa pergunta reflete o </a:t>
            </a:r>
            <a:r>
              <a:rPr lang="pt-BR" u="sng" dirty="0"/>
              <a:t>Propósito</a:t>
            </a:r>
            <a:r>
              <a:rPr lang="pt-BR" dirty="0"/>
              <a:t> da equipe com relação à população de sua área de abrangência</a:t>
            </a:r>
          </a:p>
          <a:p>
            <a:endParaRPr lang="pt-BR" dirty="0"/>
          </a:p>
        </p:txBody>
      </p:sp>
      <p:grpSp>
        <p:nvGrpSpPr>
          <p:cNvPr id="4" name="Agrupar 11">
            <a:extLst>
              <a:ext uri="{FF2B5EF4-FFF2-40B4-BE49-F238E27FC236}">
                <a16:creationId xmlns:a16="http://schemas.microsoft.com/office/drawing/2014/main" id="{644AE396-46AD-46E6-8141-101A3F5E845F}"/>
              </a:ext>
            </a:extLst>
          </p:cNvPr>
          <p:cNvGrpSpPr>
            <a:grpSpLocks/>
          </p:cNvGrpSpPr>
          <p:nvPr/>
        </p:nvGrpSpPr>
        <p:grpSpPr bwMode="auto">
          <a:xfrm>
            <a:off x="5933171" y="2306076"/>
            <a:ext cx="5145087" cy="2698750"/>
            <a:chOff x="-74" y="1535301"/>
            <a:chExt cx="6984000" cy="3321236"/>
          </a:xfrm>
        </p:grpSpPr>
        <p:pic>
          <p:nvPicPr>
            <p:cNvPr id="5" name="Imagem 4">
              <a:extLst>
                <a:ext uri="{FF2B5EF4-FFF2-40B4-BE49-F238E27FC236}">
                  <a16:creationId xmlns:a16="http://schemas.microsoft.com/office/drawing/2014/main" id="{5F8C72F8-CF64-4DAB-8EB2-3D446A76EF8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37" r="3349"/>
            <a:stretch>
              <a:fillRect/>
            </a:stretch>
          </p:blipFill>
          <p:spPr bwMode="auto">
            <a:xfrm>
              <a:off x="1368078" y="2175350"/>
              <a:ext cx="4490917" cy="2681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tângulo 97">
              <a:extLst>
                <a:ext uri="{FF2B5EF4-FFF2-40B4-BE49-F238E27FC236}">
                  <a16:creationId xmlns:a16="http://schemas.microsoft.com/office/drawing/2014/main" id="{BA442C4A-7D96-4DAD-BCC2-1D783D7845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74" y="1535301"/>
              <a:ext cx="6984000" cy="2234996"/>
            </a:xfrm>
            <a:prstGeom prst="rect">
              <a:avLst/>
            </a:prstGeom>
            <a:noFill/>
            <a:ln w="9525">
              <a:solidFill>
                <a:srgbClr val="A0AE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4920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Lucida Grande"/>
                </a:rPr>
                <a:t>Microssistema Clínico APS-AAE</a:t>
              </a:r>
            </a:p>
            <a:p>
              <a:pPr marL="0" marR="0" lvl="0" indent="0" algn="ctr" defTabSz="94920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</a:endParaRPr>
            </a:p>
            <a:p>
              <a:pPr marL="0" marR="0" lvl="0" indent="0" algn="ctr" defTabSz="94920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000" b="1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</a:endParaRPr>
            </a:p>
            <a:p>
              <a:pPr marL="0" marR="0" lvl="0" indent="0" algn="ctr" defTabSz="94920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000" b="1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</a:endParaRPr>
            </a:p>
            <a:p>
              <a:pPr marL="0" marR="0" lvl="0" indent="0" algn="ctr" defTabSz="94920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000" b="1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</a:endParaRPr>
            </a:p>
            <a:p>
              <a:pPr marL="0" marR="0" lvl="0" indent="0" algn="ctr" defTabSz="94920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000" b="1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</a:endParaRPr>
            </a:p>
            <a:p>
              <a:pPr marL="0" marR="0" lvl="0" indent="0" algn="ctr" defTabSz="94920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000" b="1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</a:endParaRPr>
            </a:p>
            <a:p>
              <a:pPr marL="0" marR="0" lvl="0" indent="0" algn="ctr" defTabSz="94920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000" b="1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</a:endParaRPr>
            </a:p>
            <a:p>
              <a:pPr marL="0" marR="0" lvl="0" indent="0" algn="ctr" defTabSz="94920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000" b="1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</a:endParaRPr>
            </a:p>
            <a:p>
              <a:pPr marL="0" marR="0" lvl="0" indent="0" algn="ctr" defTabSz="94920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000" b="1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</a:endParaRPr>
            </a:p>
            <a:p>
              <a:pPr marL="0" marR="0" lvl="0" indent="0" algn="ctr" defTabSz="94920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000" b="1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7" name="Agrupar 34">
            <a:extLst>
              <a:ext uri="{FF2B5EF4-FFF2-40B4-BE49-F238E27FC236}">
                <a16:creationId xmlns:a16="http://schemas.microsoft.com/office/drawing/2014/main" id="{A3F15174-1222-4CE1-AEE6-60DFAF95F325}"/>
              </a:ext>
            </a:extLst>
          </p:cNvPr>
          <p:cNvGrpSpPr>
            <a:grpSpLocks/>
          </p:cNvGrpSpPr>
          <p:nvPr/>
        </p:nvGrpSpPr>
        <p:grpSpPr bwMode="auto">
          <a:xfrm>
            <a:off x="6112352" y="3631639"/>
            <a:ext cx="1325608" cy="770504"/>
            <a:chOff x="80504" y="3115423"/>
            <a:chExt cx="1799708" cy="947552"/>
          </a:xfrm>
        </p:grpSpPr>
        <p:sp>
          <p:nvSpPr>
            <p:cNvPr id="8" name="Seta para a direita 5">
              <a:extLst>
                <a:ext uri="{FF2B5EF4-FFF2-40B4-BE49-F238E27FC236}">
                  <a16:creationId xmlns:a16="http://schemas.microsoft.com/office/drawing/2014/main" id="{FC7104DD-D1A9-4E23-AA2F-683CEC719C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504" y="3162975"/>
              <a:ext cx="1260829" cy="900000"/>
            </a:xfrm>
            <a:prstGeom prst="rightArrow">
              <a:avLst>
                <a:gd name="adj1" fmla="val 59796"/>
                <a:gd name="adj2" fmla="val 31631"/>
              </a:avLst>
            </a:prstGeom>
            <a:solidFill>
              <a:srgbClr val="D7DDE5"/>
            </a:solidFill>
            <a:ln>
              <a:noFill/>
            </a:ln>
            <a:effectLst>
              <a:outerShdw blurRad="12700" dist="12700" dir="2700000" algn="tl" rotWithShape="0">
                <a:srgbClr val="808080">
                  <a:alpha val="39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910742">
                <a:defRPr/>
              </a:pPr>
              <a:r>
                <a:rPr lang="pt-BR" sz="950" kern="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Lucida Grande"/>
                  <a:cs typeface="Arial" pitchFamily="34" charset="0"/>
                </a:rPr>
                <a:t>ENTRADA</a:t>
              </a:r>
            </a:p>
            <a:p>
              <a:pPr algn="ctr" defTabSz="910742">
                <a:defRPr/>
              </a:pPr>
              <a:r>
                <a:rPr lang="pt-BR" sz="1000" kern="0" dirty="0">
                  <a:solidFill>
                    <a:sysClr val="windowText" lastClr="000000"/>
                  </a:solidFill>
                  <a:latin typeface="Lucida Grande"/>
                  <a:cs typeface="Arial" pitchFamily="34" charset="0"/>
                </a:rPr>
                <a:t>(</a:t>
              </a:r>
              <a:r>
                <a:rPr lang="pt-BR" sz="1000" i="1" kern="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Lucida Grande"/>
                  <a:cs typeface="Arial" pitchFamily="34" charset="0"/>
                </a:rPr>
                <a:t>input</a:t>
              </a:r>
              <a:r>
                <a:rPr lang="pt-BR" sz="1000" kern="0" dirty="0">
                  <a:solidFill>
                    <a:sysClr val="windowText" lastClr="000000"/>
                  </a:solidFill>
                  <a:cs typeface="Arial" pitchFamily="34" charset="0"/>
                </a:rPr>
                <a:t>)</a:t>
              </a:r>
            </a:p>
          </p:txBody>
        </p:sp>
        <p:pic>
          <p:nvPicPr>
            <p:cNvPr id="9" name="Imagem 8">
              <a:extLst>
                <a:ext uri="{FF2B5EF4-FFF2-40B4-BE49-F238E27FC236}">
                  <a16:creationId xmlns:a16="http://schemas.microsoft.com/office/drawing/2014/main" id="{92F35D86-D038-42D0-B428-6AC917815C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160212" y="3115423"/>
              <a:ext cx="720000" cy="720000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grpSp>
        <p:nvGrpSpPr>
          <p:cNvPr id="10" name="Agrupar 14">
            <a:extLst>
              <a:ext uri="{FF2B5EF4-FFF2-40B4-BE49-F238E27FC236}">
                <a16:creationId xmlns:a16="http://schemas.microsoft.com/office/drawing/2014/main" id="{A36E9B10-0B62-4BFB-A5DC-A6FD0F116541}"/>
              </a:ext>
            </a:extLst>
          </p:cNvPr>
          <p:cNvGrpSpPr>
            <a:grpSpLocks/>
          </p:cNvGrpSpPr>
          <p:nvPr/>
        </p:nvGrpSpPr>
        <p:grpSpPr bwMode="auto">
          <a:xfrm>
            <a:off x="7544477" y="4368238"/>
            <a:ext cx="1858962" cy="636588"/>
            <a:chOff x="7440852" y="4671141"/>
            <a:chExt cx="2521944" cy="782543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C239F18F-0463-4147-AFFF-E15C855DFAC8}"/>
                </a:ext>
              </a:extLst>
            </p:cNvPr>
            <p:cNvSpPr/>
            <p:nvPr/>
          </p:nvSpPr>
          <p:spPr>
            <a:xfrm>
              <a:off x="7440852" y="4671141"/>
              <a:ext cx="2521944" cy="782543"/>
            </a:xfrm>
            <a:prstGeom prst="rect">
              <a:avLst/>
            </a:prstGeom>
            <a:solidFill>
              <a:sysClr val="window" lastClr="FFFFFF">
                <a:alpha val="90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4920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Seta para a direita 6">
              <a:extLst>
                <a:ext uri="{FF2B5EF4-FFF2-40B4-BE49-F238E27FC236}">
                  <a16:creationId xmlns:a16="http://schemas.microsoft.com/office/drawing/2014/main" id="{29A0558A-956E-4C7F-9DF5-AD5489DB72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05752" y="4671141"/>
              <a:ext cx="1798313" cy="288819"/>
            </a:xfrm>
            <a:prstGeom prst="rect">
              <a:avLst/>
            </a:prstGeom>
            <a:noFill/>
            <a:ln>
              <a:noFill/>
            </a:ln>
            <a:effectLst>
              <a:outerShdw blurRad="12700" dist="12700" dir="2700000" algn="tl" rotWithShape="0">
                <a:srgbClr val="808080">
                  <a:alpha val="3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074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Lucida Grande"/>
                  <a:cs typeface="Arial" pitchFamily="34" charset="0"/>
                </a:rPr>
                <a:t>EQUIPE</a:t>
              </a:r>
            </a:p>
          </p:txBody>
        </p:sp>
        <p:pic>
          <p:nvPicPr>
            <p:cNvPr id="13" name="Imagem 101">
              <a:extLst>
                <a:ext uri="{FF2B5EF4-FFF2-40B4-BE49-F238E27FC236}">
                  <a16:creationId xmlns:a16="http://schemas.microsoft.com/office/drawing/2014/main" id="{20F3F6BA-C09F-43A2-867A-2EFAE8D0668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701" b="14301"/>
            <a:stretch>
              <a:fillRect/>
            </a:stretch>
          </p:blipFill>
          <p:spPr bwMode="auto">
            <a:xfrm>
              <a:off x="8128171" y="4959253"/>
              <a:ext cx="1046429" cy="4944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" name="Agrupar 2">
            <a:extLst>
              <a:ext uri="{FF2B5EF4-FFF2-40B4-BE49-F238E27FC236}">
                <a16:creationId xmlns:a16="http://schemas.microsoft.com/office/drawing/2014/main" id="{57841B39-0BEB-471E-9907-4C0AD21E1282}"/>
              </a:ext>
            </a:extLst>
          </p:cNvPr>
          <p:cNvGrpSpPr>
            <a:grpSpLocks/>
          </p:cNvGrpSpPr>
          <p:nvPr/>
        </p:nvGrpSpPr>
        <p:grpSpPr bwMode="auto">
          <a:xfrm>
            <a:off x="8070500" y="3190711"/>
            <a:ext cx="2038350" cy="1087413"/>
            <a:chOff x="2122366" y="5500834"/>
            <a:chExt cx="2753819" cy="1331546"/>
          </a:xfrm>
        </p:grpSpPr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B5DB94FA-B107-4655-BAF7-F0ADE4268D06}"/>
                </a:ext>
              </a:extLst>
            </p:cNvPr>
            <p:cNvSpPr/>
            <p:nvPr/>
          </p:nvSpPr>
          <p:spPr>
            <a:xfrm>
              <a:off x="2122366" y="5636877"/>
              <a:ext cx="2753819" cy="1195503"/>
            </a:xfrm>
            <a:prstGeom prst="rect">
              <a:avLst/>
            </a:prstGeom>
            <a:solidFill>
              <a:sysClr val="window" lastClr="FFFFFF">
                <a:alpha val="90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4920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6" name="Agrupar 1">
              <a:extLst>
                <a:ext uri="{FF2B5EF4-FFF2-40B4-BE49-F238E27FC236}">
                  <a16:creationId xmlns:a16="http://schemas.microsoft.com/office/drawing/2014/main" id="{9FA0A790-6D5A-4AE7-B4AC-A803730C2BF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46101" y="5500834"/>
              <a:ext cx="2451803" cy="1236687"/>
              <a:chOff x="1882271" y="5412077"/>
              <a:chExt cx="2451803" cy="1236687"/>
            </a:xfrm>
          </p:grpSpPr>
          <p:pic>
            <p:nvPicPr>
              <p:cNvPr id="17" name="Imagem 119">
                <a:extLst>
                  <a:ext uri="{FF2B5EF4-FFF2-40B4-BE49-F238E27FC236}">
                    <a16:creationId xmlns:a16="http://schemas.microsoft.com/office/drawing/2014/main" id="{16B03B44-F3CE-4551-B9C5-636F333D86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50361" y="5452127"/>
                <a:ext cx="2183713" cy="11966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" name="Seta para a direita 6">
                <a:extLst>
                  <a:ext uri="{FF2B5EF4-FFF2-40B4-BE49-F238E27FC236}">
                    <a16:creationId xmlns:a16="http://schemas.microsoft.com/office/drawing/2014/main" id="{A3197E7D-ECDE-448D-BD29-DE1A93DE3D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82271" y="5412077"/>
                <a:ext cx="1353175" cy="381006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2700" dist="12700" dir="2700000" algn="tl" rotWithShape="0">
                  <a:srgbClr val="808080">
                    <a:alpha val="39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074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Lucida Grande"/>
                    <a:cs typeface="Arial" pitchFamily="34" charset="0"/>
                  </a:rPr>
                  <a:t>PROCESSOS</a:t>
                </a:r>
              </a:p>
            </p:txBody>
          </p:sp>
        </p:grpSp>
      </p:grpSp>
      <p:grpSp>
        <p:nvGrpSpPr>
          <p:cNvPr id="19" name="Agrupar 20">
            <a:extLst>
              <a:ext uri="{FF2B5EF4-FFF2-40B4-BE49-F238E27FC236}">
                <a16:creationId xmlns:a16="http://schemas.microsoft.com/office/drawing/2014/main" id="{24DD3724-66A1-4762-9056-4AF5A50ACD6A}"/>
              </a:ext>
            </a:extLst>
          </p:cNvPr>
          <p:cNvGrpSpPr>
            <a:grpSpLocks/>
          </p:cNvGrpSpPr>
          <p:nvPr/>
        </p:nvGrpSpPr>
        <p:grpSpPr bwMode="auto">
          <a:xfrm>
            <a:off x="9852436" y="3384591"/>
            <a:ext cx="1285875" cy="731838"/>
            <a:chOff x="5166569" y="3157013"/>
            <a:chExt cx="1746013" cy="900000"/>
          </a:xfrm>
        </p:grpSpPr>
        <p:sp>
          <p:nvSpPr>
            <p:cNvPr id="20" name="Seta para a direita 5">
              <a:extLst>
                <a:ext uri="{FF2B5EF4-FFF2-40B4-BE49-F238E27FC236}">
                  <a16:creationId xmlns:a16="http://schemas.microsoft.com/office/drawing/2014/main" id="{B7BB8E2F-F8E3-472E-BA15-90DDE05309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03774" y="3157013"/>
              <a:ext cx="1008808" cy="900000"/>
            </a:xfrm>
            <a:prstGeom prst="rightArrow">
              <a:avLst>
                <a:gd name="adj1" fmla="val 59796"/>
                <a:gd name="adj2" fmla="val 31629"/>
              </a:avLst>
            </a:prstGeom>
            <a:solidFill>
              <a:srgbClr val="D7DDE5"/>
            </a:solidFill>
            <a:ln>
              <a:noFill/>
            </a:ln>
            <a:effectLst>
              <a:outerShdw blurRad="12700" dist="12700" dir="2700000" algn="tl" rotWithShape="0">
                <a:srgbClr val="808080">
                  <a:alpha val="39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909638">
                <a:defRPr/>
              </a:pPr>
              <a:r>
                <a:rPr lang="pt-BR" sz="9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Lucida Grande"/>
                </a:rPr>
                <a:t>SAÍDA</a:t>
              </a:r>
            </a:p>
            <a:p>
              <a:pPr algn="ctr" defTabSz="909638">
                <a:defRPr/>
              </a:pPr>
              <a:r>
                <a:rPr lang="pt-BR" sz="9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Lucida Grande"/>
                </a:rPr>
                <a:t>(</a:t>
              </a:r>
              <a:r>
                <a:rPr lang="pt-BR" sz="900" i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Lucida Grande"/>
                </a:rPr>
                <a:t>output</a:t>
              </a:r>
              <a:r>
                <a:rPr lang="pt-BR" sz="9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Lucida Grande"/>
                </a:rPr>
                <a:t>)</a:t>
              </a:r>
            </a:p>
          </p:txBody>
        </p:sp>
        <p:pic>
          <p:nvPicPr>
            <p:cNvPr id="21" name="Imagem 20">
              <a:extLst>
                <a:ext uri="{FF2B5EF4-FFF2-40B4-BE49-F238E27FC236}">
                  <a16:creationId xmlns:a16="http://schemas.microsoft.com/office/drawing/2014/main" id="{C077A425-EFDA-4E31-9D48-5550A6A4EA9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166569" y="3273534"/>
              <a:ext cx="720000" cy="720000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2114465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88AAC9-4A4C-49AE-9A7A-3955651AF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bg1">
                    <a:lumMod val="50000"/>
                  </a:schemeClr>
                </a:solidFill>
              </a:rPr>
              <a:t>Microssistema Clínico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F420FE1-D70B-47A5-AF6E-851BA83B69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3" y="2441013"/>
            <a:ext cx="5411365" cy="3644410"/>
          </a:xfrm>
        </p:spPr>
        <p:txBody>
          <a:bodyPr>
            <a:normAutofit/>
          </a:bodyPr>
          <a:lstStyle/>
          <a:p>
            <a:pPr marL="265176" indent="-173736" algn="just" eaLnBrk="0" fontAlgn="base" hangingPunct="0">
              <a:lnSpc>
                <a:spcPct val="150000"/>
              </a:lnSpc>
              <a:spcBef>
                <a:spcPts val="0"/>
              </a:spcBef>
            </a:pPr>
            <a:r>
              <a:rPr lang="pt-BR" dirty="0"/>
              <a:t>Para alcançar os resultados, é preciso organizar o percurso entre a “entrada” e a “saída”: o mapeamento dos </a:t>
            </a:r>
            <a:r>
              <a:rPr lang="pt-BR" u="sng" dirty="0"/>
              <a:t>Processos</a:t>
            </a:r>
          </a:p>
          <a:p>
            <a:pPr marL="265176" indent="-173736" algn="just" eaLnBrk="0" fontAlgn="base" hangingPunct="0">
              <a:lnSpc>
                <a:spcPct val="150000"/>
              </a:lnSpc>
              <a:spcBef>
                <a:spcPts val="0"/>
              </a:spcBef>
            </a:pPr>
            <a:r>
              <a:rPr lang="pt-BR" dirty="0"/>
              <a:t>Alguns processos são </a:t>
            </a:r>
            <a:r>
              <a:rPr lang="pt-BR" u="sng" dirty="0"/>
              <a:t>Padronizados</a:t>
            </a:r>
          </a:p>
          <a:p>
            <a:pPr marL="265176" indent="-173736" algn="just" eaLnBrk="0" fontAlgn="base" hangingPunct="0">
              <a:lnSpc>
                <a:spcPct val="150000"/>
              </a:lnSpc>
              <a:spcBef>
                <a:spcPts val="0"/>
              </a:spcBef>
            </a:pPr>
            <a:r>
              <a:rPr lang="pt-BR" dirty="0"/>
              <a:t>Na “efetiva saída”, é preciso medir os resultados e verificar se a </a:t>
            </a:r>
            <a:r>
              <a:rPr lang="pt-BR" u="sng" dirty="0"/>
              <a:t>Pessoa</a:t>
            </a:r>
            <a:r>
              <a:rPr lang="pt-BR" dirty="0"/>
              <a:t> teve sua necessidade respondida</a:t>
            </a:r>
          </a:p>
          <a:p>
            <a:endParaRPr lang="pt-BR" dirty="0"/>
          </a:p>
        </p:txBody>
      </p:sp>
      <p:grpSp>
        <p:nvGrpSpPr>
          <p:cNvPr id="4" name="Agrupar 11">
            <a:extLst>
              <a:ext uri="{FF2B5EF4-FFF2-40B4-BE49-F238E27FC236}">
                <a16:creationId xmlns:a16="http://schemas.microsoft.com/office/drawing/2014/main" id="{644AE396-46AD-46E6-8141-101A3F5E845F}"/>
              </a:ext>
            </a:extLst>
          </p:cNvPr>
          <p:cNvGrpSpPr>
            <a:grpSpLocks/>
          </p:cNvGrpSpPr>
          <p:nvPr/>
        </p:nvGrpSpPr>
        <p:grpSpPr bwMode="auto">
          <a:xfrm>
            <a:off x="5933171" y="2306076"/>
            <a:ext cx="5145087" cy="2698750"/>
            <a:chOff x="-74" y="1535301"/>
            <a:chExt cx="6984000" cy="3321236"/>
          </a:xfrm>
        </p:grpSpPr>
        <p:pic>
          <p:nvPicPr>
            <p:cNvPr id="5" name="Imagem 4">
              <a:extLst>
                <a:ext uri="{FF2B5EF4-FFF2-40B4-BE49-F238E27FC236}">
                  <a16:creationId xmlns:a16="http://schemas.microsoft.com/office/drawing/2014/main" id="{5F8C72F8-CF64-4DAB-8EB2-3D446A76EF8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37" r="3349"/>
            <a:stretch>
              <a:fillRect/>
            </a:stretch>
          </p:blipFill>
          <p:spPr bwMode="auto">
            <a:xfrm>
              <a:off x="1368078" y="2175350"/>
              <a:ext cx="4490917" cy="2681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tângulo 97">
              <a:extLst>
                <a:ext uri="{FF2B5EF4-FFF2-40B4-BE49-F238E27FC236}">
                  <a16:creationId xmlns:a16="http://schemas.microsoft.com/office/drawing/2014/main" id="{BA442C4A-7D96-4DAD-BCC2-1D783D7845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74" y="1535301"/>
              <a:ext cx="6984000" cy="2234996"/>
            </a:xfrm>
            <a:prstGeom prst="rect">
              <a:avLst/>
            </a:prstGeom>
            <a:noFill/>
            <a:ln w="9525">
              <a:solidFill>
                <a:srgbClr val="A0AE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4920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Lucida Grande"/>
                </a:rPr>
                <a:t>Microssistema Clínico APS-AAE</a:t>
              </a:r>
            </a:p>
            <a:p>
              <a:pPr marL="0" marR="0" lvl="0" indent="0" algn="ctr" defTabSz="94920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</a:endParaRPr>
            </a:p>
            <a:p>
              <a:pPr marL="0" marR="0" lvl="0" indent="0" algn="ctr" defTabSz="94920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000" b="1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</a:endParaRPr>
            </a:p>
            <a:p>
              <a:pPr marL="0" marR="0" lvl="0" indent="0" algn="ctr" defTabSz="94920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000" b="1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</a:endParaRPr>
            </a:p>
            <a:p>
              <a:pPr marL="0" marR="0" lvl="0" indent="0" algn="ctr" defTabSz="94920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000" b="1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</a:endParaRPr>
            </a:p>
            <a:p>
              <a:pPr marL="0" marR="0" lvl="0" indent="0" algn="ctr" defTabSz="94920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000" b="1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</a:endParaRPr>
            </a:p>
            <a:p>
              <a:pPr marL="0" marR="0" lvl="0" indent="0" algn="ctr" defTabSz="94920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000" b="1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</a:endParaRPr>
            </a:p>
            <a:p>
              <a:pPr marL="0" marR="0" lvl="0" indent="0" algn="ctr" defTabSz="94920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000" b="1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</a:endParaRPr>
            </a:p>
            <a:p>
              <a:pPr marL="0" marR="0" lvl="0" indent="0" algn="ctr" defTabSz="94920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000" b="1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</a:endParaRPr>
            </a:p>
            <a:p>
              <a:pPr marL="0" marR="0" lvl="0" indent="0" algn="ctr" defTabSz="94920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000" b="1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</a:endParaRPr>
            </a:p>
            <a:p>
              <a:pPr marL="0" marR="0" lvl="0" indent="0" algn="ctr" defTabSz="94920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000" b="1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7" name="Agrupar 34">
            <a:extLst>
              <a:ext uri="{FF2B5EF4-FFF2-40B4-BE49-F238E27FC236}">
                <a16:creationId xmlns:a16="http://schemas.microsoft.com/office/drawing/2014/main" id="{A3F15174-1222-4CE1-AEE6-60DFAF95F325}"/>
              </a:ext>
            </a:extLst>
          </p:cNvPr>
          <p:cNvGrpSpPr>
            <a:grpSpLocks/>
          </p:cNvGrpSpPr>
          <p:nvPr/>
        </p:nvGrpSpPr>
        <p:grpSpPr bwMode="auto">
          <a:xfrm>
            <a:off x="6112352" y="3631639"/>
            <a:ext cx="1325608" cy="770504"/>
            <a:chOff x="80504" y="3115423"/>
            <a:chExt cx="1799708" cy="947552"/>
          </a:xfrm>
        </p:grpSpPr>
        <p:sp>
          <p:nvSpPr>
            <p:cNvPr id="8" name="Seta para a direita 5">
              <a:extLst>
                <a:ext uri="{FF2B5EF4-FFF2-40B4-BE49-F238E27FC236}">
                  <a16:creationId xmlns:a16="http://schemas.microsoft.com/office/drawing/2014/main" id="{FC7104DD-D1A9-4E23-AA2F-683CEC719C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504" y="3162975"/>
              <a:ext cx="1260829" cy="900000"/>
            </a:xfrm>
            <a:prstGeom prst="rightArrow">
              <a:avLst>
                <a:gd name="adj1" fmla="val 59796"/>
                <a:gd name="adj2" fmla="val 31631"/>
              </a:avLst>
            </a:prstGeom>
            <a:solidFill>
              <a:srgbClr val="D7DDE5"/>
            </a:solidFill>
            <a:ln>
              <a:noFill/>
            </a:ln>
            <a:effectLst>
              <a:outerShdw blurRad="12700" dist="12700" dir="2700000" algn="tl" rotWithShape="0">
                <a:srgbClr val="808080">
                  <a:alpha val="39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910742">
                <a:defRPr/>
              </a:pPr>
              <a:r>
                <a:rPr lang="pt-BR" sz="950" kern="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Lucida Grande"/>
                  <a:cs typeface="Arial" pitchFamily="34" charset="0"/>
                </a:rPr>
                <a:t>ENTRADA</a:t>
              </a:r>
            </a:p>
            <a:p>
              <a:pPr algn="ctr" defTabSz="910742">
                <a:defRPr/>
              </a:pPr>
              <a:r>
                <a:rPr lang="pt-BR" sz="1000" kern="0" dirty="0">
                  <a:solidFill>
                    <a:sysClr val="windowText" lastClr="000000"/>
                  </a:solidFill>
                  <a:latin typeface="Lucida Grande"/>
                  <a:cs typeface="Arial" pitchFamily="34" charset="0"/>
                </a:rPr>
                <a:t>(</a:t>
              </a:r>
              <a:r>
                <a:rPr lang="pt-BR" sz="1000" i="1" kern="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Lucida Grande"/>
                  <a:cs typeface="Arial" pitchFamily="34" charset="0"/>
                </a:rPr>
                <a:t>input</a:t>
              </a:r>
              <a:r>
                <a:rPr lang="pt-BR" sz="1000" kern="0" dirty="0">
                  <a:solidFill>
                    <a:sysClr val="windowText" lastClr="000000"/>
                  </a:solidFill>
                  <a:cs typeface="Arial" pitchFamily="34" charset="0"/>
                </a:rPr>
                <a:t>)</a:t>
              </a:r>
            </a:p>
          </p:txBody>
        </p:sp>
        <p:pic>
          <p:nvPicPr>
            <p:cNvPr id="9" name="Imagem 8">
              <a:extLst>
                <a:ext uri="{FF2B5EF4-FFF2-40B4-BE49-F238E27FC236}">
                  <a16:creationId xmlns:a16="http://schemas.microsoft.com/office/drawing/2014/main" id="{92F35D86-D038-42D0-B428-6AC917815C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160212" y="3115423"/>
              <a:ext cx="720000" cy="720000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grpSp>
        <p:nvGrpSpPr>
          <p:cNvPr id="10" name="Agrupar 14">
            <a:extLst>
              <a:ext uri="{FF2B5EF4-FFF2-40B4-BE49-F238E27FC236}">
                <a16:creationId xmlns:a16="http://schemas.microsoft.com/office/drawing/2014/main" id="{A36E9B10-0B62-4BFB-A5DC-A6FD0F116541}"/>
              </a:ext>
            </a:extLst>
          </p:cNvPr>
          <p:cNvGrpSpPr>
            <a:grpSpLocks/>
          </p:cNvGrpSpPr>
          <p:nvPr/>
        </p:nvGrpSpPr>
        <p:grpSpPr bwMode="auto">
          <a:xfrm>
            <a:off x="7544477" y="4368238"/>
            <a:ext cx="1858962" cy="636588"/>
            <a:chOff x="7440852" y="4671141"/>
            <a:chExt cx="2521944" cy="782543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C239F18F-0463-4147-AFFF-E15C855DFAC8}"/>
                </a:ext>
              </a:extLst>
            </p:cNvPr>
            <p:cNvSpPr/>
            <p:nvPr/>
          </p:nvSpPr>
          <p:spPr>
            <a:xfrm>
              <a:off x="7440852" y="4671141"/>
              <a:ext cx="2521944" cy="782543"/>
            </a:xfrm>
            <a:prstGeom prst="rect">
              <a:avLst/>
            </a:prstGeom>
            <a:solidFill>
              <a:sysClr val="window" lastClr="FFFFFF">
                <a:alpha val="90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4920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Seta para a direita 6">
              <a:extLst>
                <a:ext uri="{FF2B5EF4-FFF2-40B4-BE49-F238E27FC236}">
                  <a16:creationId xmlns:a16="http://schemas.microsoft.com/office/drawing/2014/main" id="{29A0558A-956E-4C7F-9DF5-AD5489DB72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05752" y="4671141"/>
              <a:ext cx="1798313" cy="288819"/>
            </a:xfrm>
            <a:prstGeom prst="rect">
              <a:avLst/>
            </a:prstGeom>
            <a:noFill/>
            <a:ln>
              <a:noFill/>
            </a:ln>
            <a:effectLst>
              <a:outerShdw blurRad="12700" dist="12700" dir="2700000" algn="tl" rotWithShape="0">
                <a:srgbClr val="808080">
                  <a:alpha val="3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074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Lucida Grande"/>
                  <a:cs typeface="Arial" pitchFamily="34" charset="0"/>
                </a:rPr>
                <a:t>EQUIPE</a:t>
              </a:r>
            </a:p>
          </p:txBody>
        </p:sp>
        <p:pic>
          <p:nvPicPr>
            <p:cNvPr id="13" name="Imagem 101">
              <a:extLst>
                <a:ext uri="{FF2B5EF4-FFF2-40B4-BE49-F238E27FC236}">
                  <a16:creationId xmlns:a16="http://schemas.microsoft.com/office/drawing/2014/main" id="{20F3F6BA-C09F-43A2-867A-2EFAE8D0668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701" b="14301"/>
            <a:stretch>
              <a:fillRect/>
            </a:stretch>
          </p:blipFill>
          <p:spPr bwMode="auto">
            <a:xfrm>
              <a:off x="8128171" y="4959253"/>
              <a:ext cx="1046429" cy="4944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" name="Agrupar 2">
            <a:extLst>
              <a:ext uri="{FF2B5EF4-FFF2-40B4-BE49-F238E27FC236}">
                <a16:creationId xmlns:a16="http://schemas.microsoft.com/office/drawing/2014/main" id="{57841B39-0BEB-471E-9907-4C0AD21E1282}"/>
              </a:ext>
            </a:extLst>
          </p:cNvPr>
          <p:cNvGrpSpPr>
            <a:grpSpLocks/>
          </p:cNvGrpSpPr>
          <p:nvPr/>
        </p:nvGrpSpPr>
        <p:grpSpPr bwMode="auto">
          <a:xfrm>
            <a:off x="8070500" y="3190711"/>
            <a:ext cx="2038350" cy="1087413"/>
            <a:chOff x="2122366" y="5500834"/>
            <a:chExt cx="2753819" cy="1331546"/>
          </a:xfrm>
        </p:grpSpPr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B5DB94FA-B107-4655-BAF7-F0ADE4268D06}"/>
                </a:ext>
              </a:extLst>
            </p:cNvPr>
            <p:cNvSpPr/>
            <p:nvPr/>
          </p:nvSpPr>
          <p:spPr>
            <a:xfrm>
              <a:off x="2122366" y="5636877"/>
              <a:ext cx="2753819" cy="1195503"/>
            </a:xfrm>
            <a:prstGeom prst="rect">
              <a:avLst/>
            </a:prstGeom>
            <a:solidFill>
              <a:sysClr val="window" lastClr="FFFFFF">
                <a:alpha val="90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4920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6" name="Agrupar 1">
              <a:extLst>
                <a:ext uri="{FF2B5EF4-FFF2-40B4-BE49-F238E27FC236}">
                  <a16:creationId xmlns:a16="http://schemas.microsoft.com/office/drawing/2014/main" id="{9FA0A790-6D5A-4AE7-B4AC-A803730C2BF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46101" y="5500834"/>
              <a:ext cx="2451803" cy="1236687"/>
              <a:chOff x="1882271" y="5412077"/>
              <a:chExt cx="2451803" cy="1236687"/>
            </a:xfrm>
          </p:grpSpPr>
          <p:pic>
            <p:nvPicPr>
              <p:cNvPr id="17" name="Imagem 119">
                <a:extLst>
                  <a:ext uri="{FF2B5EF4-FFF2-40B4-BE49-F238E27FC236}">
                    <a16:creationId xmlns:a16="http://schemas.microsoft.com/office/drawing/2014/main" id="{16B03B44-F3CE-4551-B9C5-636F333D86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50361" y="5452127"/>
                <a:ext cx="2183713" cy="11966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" name="Seta para a direita 6">
                <a:extLst>
                  <a:ext uri="{FF2B5EF4-FFF2-40B4-BE49-F238E27FC236}">
                    <a16:creationId xmlns:a16="http://schemas.microsoft.com/office/drawing/2014/main" id="{A3197E7D-ECDE-448D-BD29-DE1A93DE3D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82271" y="5412077"/>
                <a:ext cx="1353175" cy="381006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2700" dist="12700" dir="2700000" algn="tl" rotWithShape="0">
                  <a:srgbClr val="808080">
                    <a:alpha val="39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074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Lucida Grande"/>
                    <a:cs typeface="Arial" pitchFamily="34" charset="0"/>
                  </a:rPr>
                  <a:t>PROCESSOS</a:t>
                </a:r>
              </a:p>
            </p:txBody>
          </p:sp>
        </p:grpSp>
      </p:grpSp>
      <p:grpSp>
        <p:nvGrpSpPr>
          <p:cNvPr id="19" name="Agrupar 20">
            <a:extLst>
              <a:ext uri="{FF2B5EF4-FFF2-40B4-BE49-F238E27FC236}">
                <a16:creationId xmlns:a16="http://schemas.microsoft.com/office/drawing/2014/main" id="{24DD3724-66A1-4762-9056-4AF5A50ACD6A}"/>
              </a:ext>
            </a:extLst>
          </p:cNvPr>
          <p:cNvGrpSpPr>
            <a:grpSpLocks/>
          </p:cNvGrpSpPr>
          <p:nvPr/>
        </p:nvGrpSpPr>
        <p:grpSpPr bwMode="auto">
          <a:xfrm>
            <a:off x="9852436" y="3384591"/>
            <a:ext cx="1285875" cy="731838"/>
            <a:chOff x="5166569" y="3157013"/>
            <a:chExt cx="1746013" cy="900000"/>
          </a:xfrm>
        </p:grpSpPr>
        <p:sp>
          <p:nvSpPr>
            <p:cNvPr id="20" name="Seta para a direita 5">
              <a:extLst>
                <a:ext uri="{FF2B5EF4-FFF2-40B4-BE49-F238E27FC236}">
                  <a16:creationId xmlns:a16="http://schemas.microsoft.com/office/drawing/2014/main" id="{B7BB8E2F-F8E3-472E-BA15-90DDE05309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03774" y="3157013"/>
              <a:ext cx="1008808" cy="900000"/>
            </a:xfrm>
            <a:prstGeom prst="rightArrow">
              <a:avLst>
                <a:gd name="adj1" fmla="val 59796"/>
                <a:gd name="adj2" fmla="val 31629"/>
              </a:avLst>
            </a:prstGeom>
            <a:solidFill>
              <a:srgbClr val="D7DDE5"/>
            </a:solidFill>
            <a:ln>
              <a:noFill/>
            </a:ln>
            <a:effectLst>
              <a:outerShdw blurRad="12700" dist="12700" dir="2700000" algn="tl" rotWithShape="0">
                <a:srgbClr val="808080">
                  <a:alpha val="39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909638">
                <a:defRPr/>
              </a:pPr>
              <a:r>
                <a:rPr lang="pt-BR" sz="9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Lucida Grande"/>
                </a:rPr>
                <a:t>SAÍDA</a:t>
              </a:r>
            </a:p>
            <a:p>
              <a:pPr algn="ctr" defTabSz="909638">
                <a:defRPr/>
              </a:pPr>
              <a:r>
                <a:rPr lang="pt-BR" sz="9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Lucida Grande"/>
                </a:rPr>
                <a:t>(</a:t>
              </a:r>
              <a:r>
                <a:rPr lang="pt-BR" sz="900" i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Lucida Grande"/>
                </a:rPr>
                <a:t>output</a:t>
              </a:r>
              <a:r>
                <a:rPr lang="pt-BR" sz="9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Lucida Grande"/>
                </a:rPr>
                <a:t>)</a:t>
              </a:r>
            </a:p>
          </p:txBody>
        </p:sp>
        <p:pic>
          <p:nvPicPr>
            <p:cNvPr id="21" name="Imagem 20">
              <a:extLst>
                <a:ext uri="{FF2B5EF4-FFF2-40B4-BE49-F238E27FC236}">
                  <a16:creationId xmlns:a16="http://schemas.microsoft.com/office/drawing/2014/main" id="{C077A425-EFDA-4E31-9D48-5550A6A4EA9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166569" y="3273534"/>
              <a:ext cx="720000" cy="720000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860832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F855D8-DB21-4819-848C-17DAFB0E0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bg1">
                    <a:lumMod val="50000"/>
                  </a:schemeClr>
                </a:solidFill>
              </a:rPr>
              <a:t>Os Macroprocessos da AAE</a:t>
            </a:r>
            <a:br>
              <a:rPr lang="pt-BR" dirty="0">
                <a:solidFill>
                  <a:schemeClr val="bg1">
                    <a:lumMod val="50000"/>
                  </a:schemeClr>
                </a:solidFill>
              </a:rPr>
            </a:br>
            <a:endParaRPr lang="pt-B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E1D9063-53CB-4393-96F1-ACF58AD091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Assistencial</a:t>
            </a:r>
          </a:p>
          <a:p>
            <a:r>
              <a:rPr lang="pt-BR" dirty="0"/>
              <a:t>Educacional</a:t>
            </a:r>
          </a:p>
          <a:p>
            <a:r>
              <a:rPr lang="pt-BR" dirty="0" err="1"/>
              <a:t>Supervisional</a:t>
            </a:r>
            <a:endParaRPr lang="pt-BR" dirty="0"/>
          </a:p>
          <a:p>
            <a:r>
              <a:rPr lang="pt-BR" dirty="0"/>
              <a:t>Pesquisa</a:t>
            </a:r>
          </a:p>
          <a:p>
            <a:endParaRPr lang="pt-BR" dirty="0"/>
          </a:p>
        </p:txBody>
      </p:sp>
      <p:pic>
        <p:nvPicPr>
          <p:cNvPr id="4" name="Imagem 8">
            <a:extLst>
              <a:ext uri="{FF2B5EF4-FFF2-40B4-BE49-F238E27FC236}">
                <a16:creationId xmlns:a16="http://schemas.microsoft.com/office/drawing/2014/main" id="{0F515191-D917-4CFB-B6CF-C114CCD57E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5931" y="1141163"/>
            <a:ext cx="4498975" cy="505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64308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85941A-2F6D-4478-8D71-527DB0D2F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bg1">
                    <a:lumMod val="50000"/>
                  </a:schemeClr>
                </a:solidFill>
              </a:rPr>
              <a:t>Macroprocesso Assistencial</a:t>
            </a:r>
            <a:br>
              <a:rPr lang="pt-BR" dirty="0">
                <a:solidFill>
                  <a:schemeClr val="bg1">
                    <a:lumMod val="50000"/>
                  </a:schemeClr>
                </a:solidFill>
              </a:rPr>
            </a:br>
            <a:endParaRPr lang="pt-B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6F0083C-9115-4DD5-B542-AD5BB9472D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3" y="2441013"/>
            <a:ext cx="5530634" cy="3644410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dirty="0"/>
              <a:t>Organização dos ciclos de atenção contínua</a:t>
            </a:r>
          </a:p>
          <a:p>
            <a:pPr algn="just"/>
            <a:r>
              <a:rPr lang="pt-BR" dirty="0"/>
              <a:t>Atendimentos individuais, sequenciais, para avaliação clínica, exames complementares e definição de condutas</a:t>
            </a:r>
          </a:p>
          <a:p>
            <a:pPr algn="just"/>
            <a:r>
              <a:rPr lang="pt-BR" dirty="0"/>
              <a:t>Elaboração do plano de cuidados</a:t>
            </a:r>
          </a:p>
          <a:p>
            <a:pPr algn="just"/>
            <a:r>
              <a:rPr lang="pt-BR" dirty="0"/>
              <a:t>Coordenação dos atendimentos e da elaboração do plano de cuidado pela equipe e fechamento pelo enfermeiro do ponto de apoio</a:t>
            </a:r>
          </a:p>
          <a:p>
            <a:pPr algn="just"/>
            <a:r>
              <a:rPr lang="pt-BR" dirty="0"/>
              <a:t>Atendimentos definidos por roteiros específicos, baseados nas diretrizes clínicas</a:t>
            </a:r>
          </a:p>
          <a:p>
            <a:endParaRPr lang="pt-BR" dirty="0"/>
          </a:p>
        </p:txBody>
      </p:sp>
      <p:pic>
        <p:nvPicPr>
          <p:cNvPr id="4" name="Imagem 7">
            <a:extLst>
              <a:ext uri="{FF2B5EF4-FFF2-40B4-BE49-F238E27FC236}">
                <a16:creationId xmlns:a16="http://schemas.microsoft.com/office/drawing/2014/main" id="{7EF785C1-31E2-41B9-8CEB-89126B8284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3722" y="2441013"/>
            <a:ext cx="6081433" cy="3676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1972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90480C-26B9-4936-AF66-444C00A52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bg1">
                    <a:lumMod val="50000"/>
                  </a:schemeClr>
                </a:solidFill>
              </a:rPr>
              <a:t>Macroprocesso Educacional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08A816A-838C-4911-A600-BCEAAE88A1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pt-BR" b="1" dirty="0"/>
              <a:t>Para as equipes de APS</a:t>
            </a:r>
          </a:p>
          <a:p>
            <a:pPr lvl="1" algn="just"/>
            <a:r>
              <a:rPr lang="pt-BR" sz="2200" dirty="0"/>
              <a:t>Apoio matricial: discussões de caso e módulos práticos de habilidade</a:t>
            </a:r>
          </a:p>
          <a:p>
            <a:pPr lvl="1" algn="just"/>
            <a:r>
              <a:rPr lang="pt-BR" sz="2200" dirty="0"/>
              <a:t>Cursos curtos: estratificação de risco, plano de cuidado e plano de autocuidado</a:t>
            </a:r>
          </a:p>
          <a:p>
            <a:pPr algn="just"/>
            <a:r>
              <a:rPr lang="pt-BR" b="1" dirty="0"/>
              <a:t>Para a equipe especializada</a:t>
            </a:r>
          </a:p>
          <a:p>
            <a:pPr lvl="1" algn="just"/>
            <a:r>
              <a:rPr lang="pt-BR" sz="2200" dirty="0"/>
              <a:t>Estudos guiados</a:t>
            </a:r>
          </a:p>
          <a:p>
            <a:pPr lvl="1" algn="just"/>
            <a:r>
              <a:rPr lang="pt-BR" sz="2200" dirty="0"/>
              <a:t>Discussão de casos</a:t>
            </a:r>
          </a:p>
          <a:p>
            <a:pPr lvl="1" algn="just"/>
            <a:r>
              <a:rPr lang="pt-BR" sz="2200" dirty="0"/>
              <a:t>Participação em congressos e cursos</a:t>
            </a:r>
          </a:p>
          <a:p>
            <a:pPr algn="just"/>
            <a:r>
              <a:rPr lang="pt-BR" b="1" dirty="0"/>
              <a:t>Para o usuário</a:t>
            </a:r>
          </a:p>
          <a:p>
            <a:pPr lvl="1" algn="just"/>
            <a:r>
              <a:rPr lang="pt-BR" sz="2200" dirty="0"/>
              <a:t>Acolhida inicial</a:t>
            </a:r>
          </a:p>
          <a:p>
            <a:pPr lvl="1" algn="just"/>
            <a:r>
              <a:rPr lang="pt-BR" sz="2200" dirty="0"/>
              <a:t>Sala de espera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07038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8E2E2-9E86-48BF-9757-B0A60CDE5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Calibri"/>
                <a:cs typeface="Calibri"/>
              </a:rPr>
              <a:t>Painel de atividades</a:t>
            </a:r>
            <a:endParaRPr lang="pt-BR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r>
              <a:rPr lang="pt-BR" sz="1600" b="1">
                <a:cs typeface="Calibri"/>
              </a:rPr>
              <a:t>RT estadual: Customizar</a:t>
            </a:r>
            <a:r>
              <a:rPr lang="pt-BR" sz="1600" b="1" dirty="0">
                <a:cs typeface="Calibri"/>
              </a:rPr>
              <a:t> para SES ou SMS</a:t>
            </a:r>
            <a:endParaRPr lang="pt-BR" sz="1600" b="1" dirty="0"/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Slide corpo TUTORIA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sub-título: calibri 28 - cor do marcador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Corpo do texto: calibri 22 – azul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Tópicos alinhados à esquerda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  <p:graphicFrame>
        <p:nvGraphicFramePr>
          <p:cNvPr id="9" name="Espaço Reservado para Conteúdo 8">
            <a:extLst>
              <a:ext uri="{FF2B5EF4-FFF2-40B4-BE49-F238E27FC236}">
                <a16:creationId xmlns:a16="http://schemas.microsoft.com/office/drawing/2014/main" id="{07FA1C19-A0AD-48AB-9755-0233E9B9C98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1009083"/>
              </p:ext>
            </p:extLst>
          </p:nvPr>
        </p:nvGraphicFramePr>
        <p:xfrm>
          <a:off x="216694" y="2393950"/>
          <a:ext cx="11445092" cy="23256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22593">
                  <a:extLst>
                    <a:ext uri="{9D8B030D-6E8A-4147-A177-3AD203B41FA5}">
                      <a16:colId xmlns:a16="http://schemas.microsoft.com/office/drawing/2014/main" val="355230656"/>
                    </a:ext>
                  </a:extLst>
                </a:gridCol>
                <a:gridCol w="2122499">
                  <a:extLst>
                    <a:ext uri="{9D8B030D-6E8A-4147-A177-3AD203B41FA5}">
                      <a16:colId xmlns:a16="http://schemas.microsoft.com/office/drawing/2014/main" val="2330279056"/>
                    </a:ext>
                  </a:extLst>
                </a:gridCol>
              </a:tblGrid>
              <a:tr h="382972">
                <a:tc>
                  <a:txBody>
                    <a:bodyPr/>
                    <a:lstStyle/>
                    <a:p>
                      <a:pPr algn="l" fontAlgn="base"/>
                      <a:r>
                        <a:rPr lang="pt-BR" sz="1800" dirty="0">
                          <a:effectLst/>
                        </a:rPr>
                        <a:t>Atividade​</a:t>
                      </a:r>
                      <a:endParaRPr lang="pt-BR" b="1" i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pt-BR" sz="1800" dirty="0">
                          <a:effectLst/>
                        </a:rPr>
                        <a:t>Tempo​</a:t>
                      </a:r>
                      <a:endParaRPr lang="pt-BR" b="1" i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3219951"/>
                  </a:ext>
                </a:extLst>
              </a:tr>
              <a:tr h="410765">
                <a:tc>
                  <a:txBody>
                    <a:bodyPr/>
                    <a:lstStyle/>
                    <a:p>
                      <a:pPr algn="l" fontAlgn="base"/>
                      <a:r>
                        <a:rPr lang="pt-BR" sz="1800">
                          <a:effectLst/>
                        </a:rPr>
                        <a:t>Atividade 1: </a:t>
                      </a:r>
                      <a:r>
                        <a:rPr lang="pt-BR" sz="1800" b="0" i="0" u="none" strike="noStrike" noProof="0">
                          <a:effectLst/>
                          <a:latin typeface="Calibri"/>
                        </a:rPr>
                        <a:t>Apresentação do </a:t>
                      </a:r>
                      <a:r>
                        <a:rPr lang="pt-BR" sz="1800" b="0" i="0" u="none" strike="noStrike" noProof="0" err="1">
                          <a:effectLst/>
                          <a:latin typeface="Calibri"/>
                        </a:rPr>
                        <a:t>PlanificaSUS</a:t>
                      </a:r>
                      <a:r>
                        <a:rPr lang="pt-BR" sz="1800" b="0" i="0" u="none" strike="noStrike" noProof="0" dirty="0">
                          <a:effectLst/>
                          <a:latin typeface="Calibri"/>
                        </a:rPr>
                        <a:t>, linha de cuidado priorizada e carteira de serviços AAE</a:t>
                      </a:r>
                      <a:endParaRPr lang="pt-BR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pt-BR" sz="1800" dirty="0">
                          <a:effectLst/>
                        </a:rPr>
                        <a:t>30 minutos​</a:t>
                      </a:r>
                      <a:endParaRPr lang="pt-BR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4020327"/>
                  </a:ext>
                </a:extLst>
              </a:tr>
              <a:tr h="382972">
                <a:tc>
                  <a:txBody>
                    <a:bodyPr/>
                    <a:lstStyle/>
                    <a:p>
                      <a:pPr algn="l" fontAlgn="base"/>
                      <a:r>
                        <a:rPr lang="pt-BR" sz="1800">
                          <a:effectLst/>
                        </a:rPr>
                        <a:t>Atividade 2: </a:t>
                      </a:r>
                      <a:r>
                        <a:rPr lang="pt-BR" sz="1800" b="0" i="0" u="none" strike="noStrike" noProof="0" dirty="0">
                          <a:effectLst/>
                          <a:latin typeface="Calibri"/>
                        </a:rPr>
                        <a:t>Apresentação da etapa 1</a:t>
                      </a:r>
                      <a:endParaRPr lang="pt-BR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pt-BR" sz="1800" b="0" i="0" u="none" strike="noStrike" noProof="0" dirty="0">
                          <a:effectLst/>
                          <a:latin typeface="Calibri"/>
                        </a:rPr>
                        <a:t>30 minutos </a:t>
                      </a:r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0249900"/>
                  </a:ext>
                </a:extLst>
              </a:tr>
              <a:tr h="382972">
                <a:tc>
                  <a:txBody>
                    <a:bodyPr/>
                    <a:lstStyle/>
                    <a:p>
                      <a:pPr algn="l" fontAlgn="base"/>
                      <a:r>
                        <a:rPr lang="pt-BR" sz="1800">
                          <a:effectLst/>
                        </a:rPr>
                        <a:t>Atividade 3: </a:t>
                      </a:r>
                      <a:r>
                        <a:rPr lang="pt-BR" sz="1800" b="0" i="0" u="none" strike="noStrike" noProof="0" dirty="0">
                          <a:effectLst/>
                          <a:latin typeface="Calibri"/>
                        </a:rPr>
                        <a:t> Mobilização de recursos e atores para Etapa 1</a:t>
                      </a:r>
                      <a:endParaRPr lang="pt-BR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pt-BR" sz="1800" b="0" i="0" u="none" strike="noStrike" noProof="0" dirty="0">
                          <a:effectLst/>
                          <a:latin typeface="Calibri"/>
                        </a:rPr>
                        <a:t>1 hora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3064219"/>
                  </a:ext>
                </a:extLst>
              </a:tr>
              <a:tr h="382971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pt-BR" sz="1800" b="0" i="0" u="none" strike="noStrike" noProof="0">
                          <a:effectLst/>
                          <a:latin typeface="Calibri"/>
                        </a:rPr>
                        <a:t>Atividade 4: Definição do ambulatório especializado na região de saúde </a:t>
                      </a:r>
                      <a:r>
                        <a:rPr lang="pt-BR" sz="1800" b="0" i="0" u="none" strike="noStrike" noProof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(Atividade SES)</a:t>
                      </a:r>
                      <a:endParaRPr lang="pt-BR" sz="1800" b="0" i="0" u="none" strike="noStrike" noProof="0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pt-BR" sz="1800" b="0" i="0" u="none" strike="noStrike" noProof="0">
                          <a:effectLst/>
                          <a:latin typeface="Calibri"/>
                        </a:rPr>
                        <a:t>1 hora</a:t>
                      </a:r>
                      <a:endParaRPr lang="pt-BR" sz="1800" b="0" i="0" u="none" strike="noStrike" noProof="0" dirty="0">
                        <a:effectLst/>
                        <a:latin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2525572"/>
                  </a:ext>
                </a:extLst>
              </a:tr>
              <a:tr h="382972">
                <a:tc>
                  <a:txBody>
                    <a:bodyPr/>
                    <a:lstStyle/>
                    <a:p>
                      <a:pPr algn="l" fontAlgn="base"/>
                      <a:r>
                        <a:rPr lang="pt-BR" sz="1800">
                          <a:effectLst/>
                        </a:rPr>
                        <a:t>Atividade 5: Análise local e plano de ação​</a:t>
                      </a:r>
                      <a:endParaRPr lang="pt-BR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pt-BR" sz="1800">
                          <a:effectLst/>
                        </a:rPr>
                        <a:t>1 hora</a:t>
                      </a:r>
                      <a:endParaRPr lang="pt-BR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76540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07563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8F76E6-0B5A-4E4A-8C52-29F8E3292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bg1">
                    <a:lumMod val="50000"/>
                  </a:schemeClr>
                </a:solidFill>
              </a:rPr>
              <a:t>Macroprocesso </a:t>
            </a:r>
            <a:r>
              <a:rPr lang="pt-BR" dirty="0" err="1">
                <a:solidFill>
                  <a:schemeClr val="bg1">
                    <a:lumMod val="50000"/>
                  </a:schemeClr>
                </a:solidFill>
              </a:rPr>
              <a:t>Supervisional</a:t>
            </a:r>
            <a:br>
              <a:rPr lang="pt-BR" dirty="0">
                <a:solidFill>
                  <a:schemeClr val="bg1">
                    <a:lumMod val="50000"/>
                  </a:schemeClr>
                </a:solidFill>
              </a:rPr>
            </a:br>
            <a:endParaRPr lang="pt-B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E20F367-11A0-4A93-BCB9-075AEAEC41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3" y="2441013"/>
            <a:ext cx="5570391" cy="3644410"/>
          </a:xfrm>
        </p:spPr>
        <p:txBody>
          <a:bodyPr/>
          <a:lstStyle/>
          <a:p>
            <a:pPr algn="just"/>
            <a:r>
              <a:rPr lang="pt-BR" dirty="0"/>
              <a:t>Gestão da condição de saúde</a:t>
            </a:r>
          </a:p>
          <a:p>
            <a:pPr algn="just"/>
            <a:r>
              <a:rPr lang="pt-BR" dirty="0"/>
              <a:t>Visitas da AAE às UBS e das </a:t>
            </a:r>
            <a:r>
              <a:rPr lang="pt-BR" dirty="0" err="1"/>
              <a:t>eSF</a:t>
            </a:r>
            <a:r>
              <a:rPr lang="pt-BR" dirty="0"/>
              <a:t> à AAE</a:t>
            </a:r>
          </a:p>
          <a:p>
            <a:pPr algn="just"/>
            <a:r>
              <a:rPr lang="pt-BR" dirty="0"/>
              <a:t>Monitoramento cruzado: processos e clínica</a:t>
            </a:r>
          </a:p>
          <a:p>
            <a:pPr algn="just"/>
            <a:r>
              <a:rPr lang="pt-BR" dirty="0"/>
              <a:t>Monitoramento do plano de cuidados</a:t>
            </a:r>
          </a:p>
          <a:p>
            <a:pPr algn="just"/>
            <a:r>
              <a:rPr lang="pt-BR" dirty="0"/>
              <a:t>Painel de bordo de indicadores</a:t>
            </a:r>
          </a:p>
          <a:p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D29851A-06DF-4C6E-BBE2-9E6F1859C3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2280" y="3737113"/>
            <a:ext cx="5072143" cy="275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46045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FC1174-25CA-489E-B03D-E422FCB27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bg1">
                    <a:lumMod val="50000"/>
                  </a:schemeClr>
                </a:solidFill>
              </a:rPr>
              <a:t>Macroprocesso Pesquisa</a:t>
            </a:r>
            <a:br>
              <a:rPr lang="pt-BR" dirty="0">
                <a:solidFill>
                  <a:schemeClr val="bg1">
                    <a:lumMod val="50000"/>
                  </a:schemeClr>
                </a:solidFill>
              </a:rPr>
            </a:br>
            <a:endParaRPr lang="pt-B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97D54B2-DEEA-4BFA-B6A0-ED4B545EA0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/>
              <a:t>Tem por objetivo gerar evidências sobre o manejo de usuários com condições crônicas e seu impacto na estabilização clínica do usuário e nos indicadores finais de morbimortalidade.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É um macroprocesso transversal junto aos demais macroprocessos da AAE.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101438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C20456-2E3E-4C90-A8A1-0F0335F02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bg1">
                    <a:lumMod val="50000"/>
                  </a:schemeClr>
                </a:solidFill>
              </a:rPr>
              <a:t>Sistema de Monitoramento – Painel de Bordo</a:t>
            </a:r>
            <a:br>
              <a:rPr lang="pt-BR" dirty="0">
                <a:solidFill>
                  <a:schemeClr val="bg1">
                    <a:lumMod val="50000"/>
                  </a:schemeClr>
                </a:solidFill>
              </a:rPr>
            </a:br>
            <a:endParaRPr lang="pt-B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B6B60BD-220F-448A-B693-0F48883E4F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/>
              <a:t>Da gestão populacional</a:t>
            </a:r>
          </a:p>
          <a:p>
            <a:pPr algn="just"/>
            <a:r>
              <a:rPr lang="pt-BR" dirty="0"/>
              <a:t>Do acesso</a:t>
            </a:r>
          </a:p>
          <a:p>
            <a:pPr algn="just"/>
            <a:r>
              <a:rPr lang="pt-BR" dirty="0"/>
              <a:t>Do cuidado com as condições crônicas</a:t>
            </a:r>
          </a:p>
          <a:p>
            <a:pPr algn="just"/>
            <a:r>
              <a:rPr lang="pt-BR" dirty="0"/>
              <a:t>Da segurança do paciente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012126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DEAD6A-1418-4383-96B2-1091BA95E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bg1">
                    <a:lumMod val="50000"/>
                  </a:schemeClr>
                </a:solidFill>
              </a:rPr>
              <a:t>Acompanhamento</a:t>
            </a:r>
            <a:br>
              <a:rPr lang="pt-BR" dirty="0">
                <a:solidFill>
                  <a:schemeClr val="bg1">
                    <a:lumMod val="50000"/>
                  </a:schemeClr>
                </a:solidFill>
              </a:rPr>
            </a:br>
            <a:endParaRPr lang="pt-B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37C0523-BF39-4818-8594-FCFF7A6E31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 Painel de monitoramento das ações de organização dos macroprocessos</a:t>
            </a:r>
          </a:p>
          <a:p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EC90C13-3AFA-42C9-8807-CADF00AFE7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0344" y="3213636"/>
            <a:ext cx="6691312" cy="287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8126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A175B8-9DAE-4D2F-8D8E-3D6DEA705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bg1">
                    <a:lumMod val="50000"/>
                  </a:schemeClr>
                </a:solidFill>
              </a:rPr>
              <a:t>Carteira de Serviços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3839AD8-87FA-43F1-B8DE-60B03B8ACB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>
                <a:latin typeface="Calibri"/>
                <a:cs typeface="Calibri"/>
              </a:rPr>
              <a:t>A carteira de serviços necessária para a organização do ambulatório de Atenção Especializada na rede de atenção, de acordo com a linha de cuidado priorizada.</a:t>
            </a:r>
          </a:p>
          <a:p>
            <a:pPr algn="just"/>
            <a:endParaRPr lang="pt-BR" dirty="0">
              <a:latin typeface="Calibri"/>
              <a:cs typeface="Calibri"/>
            </a:endParaRPr>
          </a:p>
          <a:p>
            <a:pPr algn="just"/>
            <a:r>
              <a:rPr lang="pt-BR" dirty="0"/>
              <a:t>Avalia a estrutura física, a equipe de profissionais (categorias e especialidades) e os equipamentos e exames.</a:t>
            </a:r>
          </a:p>
          <a:p>
            <a:pPr algn="just"/>
            <a:endParaRPr lang="pt-BR" dirty="0">
              <a:latin typeface="Calibri"/>
              <a:cs typeface="Calibri"/>
            </a:endParaRPr>
          </a:p>
          <a:p>
            <a:pPr algn="just"/>
            <a:r>
              <a:rPr lang="pt-BR" dirty="0"/>
              <a:t>Aplica parâmetros para dimensionamento da capacidade operacional em relação à necessidade de saúde da população do território de abrangência.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346147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>
                <a:ea typeface="+mn-lt"/>
                <a:cs typeface="+mn-lt"/>
              </a:rPr>
              <a:t>2. Apresentação da etapa 1  </a:t>
            </a:r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8A6A3541-DBD1-427C-A910-43D7B8EB53E9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título: calibri (Corpo) 36 - azul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reposicionar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imagens</a:t>
            </a:r>
          </a:p>
        </p:txBody>
      </p:sp>
    </p:spTree>
    <p:extLst>
      <p:ext uri="{BB962C8B-B14F-4D97-AF65-F5344CB8AC3E}">
        <p14:creationId xmlns:p14="http://schemas.microsoft.com/office/powerpoint/2010/main" val="10250438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8E2E2-9E86-48BF-9757-B0A60CDE5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9501" y="2254483"/>
            <a:ext cx="10468940" cy="23495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pt-BR">
                <a:latin typeface="Calibri"/>
                <a:cs typeface="Calibri"/>
              </a:rPr>
              <a:t>A temática da Etapa 1 do PlanificaSUS é: </a:t>
            </a:r>
            <a:br>
              <a:rPr lang="pt-BR" dirty="0">
                <a:latin typeface="Calibri"/>
                <a:cs typeface="Calibri"/>
              </a:rPr>
            </a:br>
            <a:br>
              <a:rPr lang="pt-BR" dirty="0">
                <a:latin typeface="Calibri"/>
                <a:cs typeface="Calibri"/>
              </a:rPr>
            </a:br>
            <a:r>
              <a:rPr lang="pt-BR">
                <a:latin typeface="Calibri"/>
                <a:cs typeface="Calibri"/>
              </a:rPr>
              <a:t>“Atenção Primária à Saúde e Atenção Ambulatorial </a:t>
            </a:r>
            <a:r>
              <a:rPr lang="pt-BR" b="1">
                <a:latin typeface="Calibri"/>
                <a:cs typeface="Calibri"/>
              </a:rPr>
              <a:t>Especializada nas Redes de Atenção à Saúde.”</a:t>
            </a:r>
            <a:endParaRPr lang="pt-BR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Slide corpo TUTORIA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sub-título: calibri 28 - cor do marcador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Corpo do texto: calibri 22 – azul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Tópicos alinhados à esquerda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416601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8E2E2-9E86-48BF-9757-B0A60CDE5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783" y="611419"/>
            <a:ext cx="10052222" cy="1325563"/>
          </a:xfrm>
        </p:spPr>
        <p:txBody>
          <a:bodyPr/>
          <a:lstStyle/>
          <a:p>
            <a:r>
              <a:rPr lang="pt-BR">
                <a:latin typeface="Calibri"/>
                <a:cs typeface="Calibri"/>
              </a:rPr>
              <a:t>Objetivos e competências esperadas</a:t>
            </a:r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482A34F-DDE9-4AF0-A4B3-46781D951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3" y="1655200"/>
            <a:ext cx="10052222" cy="364441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buNone/>
            </a:pPr>
            <a:r>
              <a:rPr lang="pt-BR">
                <a:solidFill>
                  <a:schemeClr val="bg2">
                    <a:lumMod val="25000"/>
                  </a:schemeClr>
                </a:solidFill>
                <a:latin typeface="Calibri"/>
                <a:cs typeface="Calibri Light"/>
              </a:rPr>
              <a:t>A Etapa 1 tem como objetivo compreender o papel da Atenção Primária à Saúde e Atenção Ambulatorial Especializada nas Redes de Atenção à Saúde, onde é adotado o modelo de atenção às condições crônicas (MACC).</a:t>
            </a:r>
            <a:endParaRPr lang="pt-BR">
              <a:solidFill>
                <a:schemeClr val="bg2">
                  <a:lumMod val="2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Slide corpo TUTORIA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sub-título: calibri 28 - cor do marcador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Corpo do texto: calibri 22 – azul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Tópicos alinhados à esquerda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D8C1DACB-4B35-48B4-909B-F412F0862F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6526368"/>
              </p:ext>
            </p:extLst>
          </p:nvPr>
        </p:nvGraphicFramePr>
        <p:xfrm>
          <a:off x="423862" y="2689860"/>
          <a:ext cx="10606099" cy="40424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06099">
                  <a:extLst>
                    <a:ext uri="{9D8B030D-6E8A-4147-A177-3AD203B41FA5}">
                      <a16:colId xmlns:a16="http://schemas.microsoft.com/office/drawing/2014/main" val="4281997966"/>
                    </a:ext>
                  </a:extLst>
                </a:gridCol>
              </a:tblGrid>
              <a:tr h="392906"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2000">
                          <a:effectLst/>
                        </a:rPr>
                        <a:t>Atenção Primária à Saúde e Atenção Ambulatorial Especializada nas  ​Redes de Atenção à Saúde ​</a:t>
                      </a:r>
                      <a:endParaRPr lang="pt-BR" b="1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9755723"/>
                  </a:ext>
                </a:extLst>
              </a:tr>
              <a:tr h="352425">
                <a:tc>
                  <a:txBody>
                    <a:bodyPr/>
                    <a:lstStyle/>
                    <a:p>
                      <a:pPr algn="just" fontAlgn="base"/>
                      <a:r>
                        <a:rPr lang="pt-BR" sz="1800">
                          <a:effectLst/>
                        </a:rPr>
                        <a:t>Conhece o conceito de RAS. ​</a:t>
                      </a:r>
                      <a:endParaRPr lang="pt-BR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5613603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pPr algn="just" fontAlgn="base"/>
                      <a:r>
                        <a:rPr lang="pt-BR" sz="1800">
                          <a:effectLst/>
                        </a:rPr>
                        <a:t>Reconhece os elementos constitutivos da RAS. ​</a:t>
                      </a:r>
                      <a:endParaRPr lang="pt-BR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4104606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algn="just" fontAlgn="base"/>
                      <a:r>
                        <a:rPr lang="pt-BR" sz="1800">
                          <a:effectLst/>
                        </a:rPr>
                        <a:t>Compreende os atributos da Atenção Primária à Saúde. ​</a:t>
                      </a:r>
                      <a:endParaRPr lang="pt-BR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5888476"/>
                  </a:ext>
                </a:extLst>
              </a:tr>
              <a:tr h="352425">
                <a:tc>
                  <a:txBody>
                    <a:bodyPr/>
                    <a:lstStyle/>
                    <a:p>
                      <a:pPr algn="just" fontAlgn="base"/>
                      <a:r>
                        <a:rPr lang="pt-BR" sz="1800">
                          <a:effectLst/>
                        </a:rPr>
                        <a:t>Conhece o novo modelo da Atenção Ambulatorial Especializada. ​</a:t>
                      </a:r>
                      <a:endParaRPr lang="pt-BR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3029951"/>
                  </a:ext>
                </a:extLst>
              </a:tr>
              <a:tr h="352425">
                <a:tc>
                  <a:txBody>
                    <a:bodyPr/>
                    <a:lstStyle/>
                    <a:p>
                      <a:pPr algn="just" fontAlgn="base"/>
                      <a:r>
                        <a:rPr lang="pt-BR" sz="1800">
                          <a:effectLst/>
                        </a:rPr>
                        <a:t>Conhece os macroprocessos da Atenção Primária à Saúde. ​</a:t>
                      </a:r>
                      <a:endParaRPr lang="pt-BR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7126018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pPr algn="just" fontAlgn="base"/>
                      <a:r>
                        <a:rPr lang="pt-BR" sz="1800">
                          <a:effectLst/>
                        </a:rPr>
                        <a:t>Conhece os macroprocessos da Atenção Ambulatorial Especializada. ​</a:t>
                      </a:r>
                      <a:endParaRPr lang="pt-BR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6692622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pPr algn="just" fontAlgn="base"/>
                      <a:r>
                        <a:rPr lang="pt-BR" sz="1800">
                          <a:effectLst/>
                        </a:rPr>
                        <a:t>Reconhece o PlanificaSUS como metodologia para organização da RAS. ​</a:t>
                      </a:r>
                      <a:endParaRPr lang="pt-BR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6806600"/>
                  </a:ext>
                </a:extLst>
              </a:tr>
              <a:tr h="352425">
                <a:tc>
                  <a:txBody>
                    <a:bodyPr/>
                    <a:lstStyle/>
                    <a:p>
                      <a:pPr algn="just" fontAlgn="base"/>
                      <a:r>
                        <a:rPr lang="pt-BR" sz="1800">
                          <a:effectLst/>
                        </a:rPr>
                        <a:t>Realiza diagnóstico local inicial das unidades. ​</a:t>
                      </a:r>
                      <a:endParaRPr lang="pt-BR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4468864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just" fontAlgn="base"/>
                      <a:r>
                        <a:rPr lang="pt-BR" sz="1800">
                          <a:effectLst/>
                        </a:rPr>
                        <a:t>Reconhece quais intervenções na estrutura e recursos garantem condições para a prestação de serviços de qualidade, especialmente no aspecto da segurança das pessoas. ​</a:t>
                      </a:r>
                      <a:endParaRPr lang="pt-BR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02757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57702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8E2E2-9E86-48BF-9757-B0A60CDE5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>
                <a:latin typeface="Calibri"/>
                <a:cs typeface="Calibri"/>
              </a:rPr>
              <a:t>Etapa 1 - APS e AAE nas Redes de Atenção à Saúde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482A34F-DDE9-4AF0-A4B3-46781D951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3" y="2441013"/>
            <a:ext cx="10326065" cy="3989691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Destaques da APS</a:t>
            </a:r>
            <a:endParaRPr lang="pt-BR" dirty="0">
              <a:solidFill>
                <a:schemeClr val="bg2">
                  <a:lumMod val="25000"/>
                </a:schemeClr>
              </a:solidFill>
              <a:latin typeface="Calibri"/>
              <a:cs typeface="Calibri"/>
            </a:endParaRPr>
          </a:p>
          <a:p>
            <a:pPr algn="just"/>
            <a:r>
              <a:rPr lang="pt-BR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Macroprocessos e </a:t>
            </a:r>
            <a:r>
              <a:rPr lang="pt-BR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microprocessos</a:t>
            </a:r>
            <a:r>
              <a:rPr lang="pt-BR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 básicos da APS</a:t>
            </a:r>
          </a:p>
          <a:p>
            <a:pPr algn="just"/>
            <a:r>
              <a:rPr lang="pt-BR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Diagnóstico situacional local inicial da unidade </a:t>
            </a:r>
          </a:p>
          <a:p>
            <a:pPr algn="just"/>
            <a:r>
              <a:rPr lang="pt-BR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Intervenções na estrutura</a:t>
            </a:r>
          </a:p>
          <a:p>
            <a:pPr algn="just"/>
            <a:endParaRPr lang="pt-BR" dirty="0">
              <a:solidFill>
                <a:schemeClr val="bg2">
                  <a:lumMod val="25000"/>
                </a:schemeClr>
              </a:solidFill>
              <a:latin typeface="Calibri"/>
              <a:cs typeface="Calibri"/>
            </a:endParaRPr>
          </a:p>
          <a:p>
            <a:pPr algn="just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Destaques da AAE</a:t>
            </a:r>
            <a:endParaRPr lang="pt-BR" dirty="0">
              <a:solidFill>
                <a:schemeClr val="bg2">
                  <a:lumMod val="25000"/>
                </a:schemeClr>
              </a:solidFill>
              <a:latin typeface="Calibri"/>
              <a:cs typeface="Calibri"/>
            </a:endParaRPr>
          </a:p>
          <a:p>
            <a:pPr algn="just"/>
            <a:r>
              <a:rPr lang="pt-BR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Carteira de serviços do ambulatório</a:t>
            </a:r>
            <a:endParaRPr lang="en-US" dirty="0">
              <a:solidFill>
                <a:schemeClr val="bg2">
                  <a:lumMod val="25000"/>
                </a:schemeClr>
              </a:solidFill>
              <a:latin typeface="Calibri"/>
              <a:cs typeface="Calibri"/>
            </a:endParaRPr>
          </a:p>
          <a:p>
            <a:pPr algn="just"/>
            <a:r>
              <a:rPr lang="pt-BR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Intervenções na estrutura</a:t>
            </a:r>
            <a:endParaRPr lang="pt-BR" dirty="0">
              <a:solidFill>
                <a:schemeClr val="bg2">
                  <a:lumMod val="25000"/>
                </a:schemeClr>
              </a:solidFill>
              <a:cs typeface="Calibri" panose="020F0502020204030204" pitchFamily="34" charset="0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Slide corpo TUTORIA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sub-título: calibri 28 - cor do marcador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Corpo do texto: calibri 22 – azul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Tópicos alinhados à esquerda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5841371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Slide corpo TUTORIA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sub-título: calibri 28 - cor do marcador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Corpo do texto: calibri 22 – azul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Tópicos alinhados à esquerda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A62F131B-1CEF-4C25-8CD3-830A7C02434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87"/>
          <a:stretch/>
        </p:blipFill>
        <p:spPr bwMode="auto">
          <a:xfrm>
            <a:off x="252641" y="2144817"/>
            <a:ext cx="3761369" cy="32449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27544F81-851C-4B81-93D5-DB14901CEE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513" y="1752169"/>
            <a:ext cx="4215243" cy="70567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CaixaDeTexto 3">
            <a:extLst>
              <a:ext uri="{FF2B5EF4-FFF2-40B4-BE49-F238E27FC236}">
                <a16:creationId xmlns:a16="http://schemas.microsoft.com/office/drawing/2014/main" id="{30918C69-F7ED-4087-AD91-A10EBF8AD12D}"/>
              </a:ext>
            </a:extLst>
          </p:cNvPr>
          <p:cNvSpPr txBox="1"/>
          <p:nvPr/>
        </p:nvSpPr>
        <p:spPr>
          <a:xfrm>
            <a:off x="4431002" y="2639884"/>
            <a:ext cx="3200400" cy="255454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dash"/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Macroprocessos básicos da APS: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Territorialização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Cadastramento das famílias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Classificação de risco familiar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Diagnóstico local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Escuta inicial da demanda do dia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Fluxos de atendimento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Agenda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Programação e monitoramento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Contratualização</a:t>
            </a:r>
          </a:p>
        </p:txBody>
      </p:sp>
      <p:sp>
        <p:nvSpPr>
          <p:cNvPr id="12" name="CaixaDeTexto 4">
            <a:extLst>
              <a:ext uri="{FF2B5EF4-FFF2-40B4-BE49-F238E27FC236}">
                <a16:creationId xmlns:a16="http://schemas.microsoft.com/office/drawing/2014/main" id="{6D20048B-3B87-4980-96B8-541D481B838F}"/>
              </a:ext>
            </a:extLst>
          </p:cNvPr>
          <p:cNvSpPr txBox="1"/>
          <p:nvPr/>
        </p:nvSpPr>
        <p:spPr>
          <a:xfrm>
            <a:off x="7929334" y="2639884"/>
            <a:ext cx="3200400" cy="255454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dash"/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Microprocessos básicos da APS: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Recepção e acolhimento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Vacinação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Curativo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Farmácia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Coleta de exames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Procedimentos terapêuticos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Higienização das mãos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Higienização e estilização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Gerenciamento de resíduos</a:t>
            </a:r>
          </a:p>
        </p:txBody>
      </p:sp>
      <p:sp>
        <p:nvSpPr>
          <p:cNvPr id="13" name="CaixaDeTexto 5">
            <a:extLst>
              <a:ext uri="{FF2B5EF4-FFF2-40B4-BE49-F238E27FC236}">
                <a16:creationId xmlns:a16="http://schemas.microsoft.com/office/drawing/2014/main" id="{D263542D-9365-4BC3-ADA0-DC3ECCB03E43}"/>
              </a:ext>
            </a:extLst>
          </p:cNvPr>
          <p:cNvSpPr txBox="1"/>
          <p:nvPr/>
        </p:nvSpPr>
        <p:spPr>
          <a:xfrm>
            <a:off x="4493228" y="5376474"/>
            <a:ext cx="6636506" cy="58477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dash"/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Intervenções na estrutura: Recursos humanos, infraestrutura física, equipamentos, insumos, financiamento e custeio.</a:t>
            </a:r>
          </a:p>
        </p:txBody>
      </p:sp>
    </p:spTree>
    <p:extLst>
      <p:ext uri="{BB962C8B-B14F-4D97-AF65-F5344CB8AC3E}">
        <p14:creationId xmlns:p14="http://schemas.microsoft.com/office/powerpoint/2010/main" val="29175692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2016724" y="2318686"/>
            <a:ext cx="6548777" cy="711778"/>
          </a:xfrm>
        </p:spPr>
        <p:txBody>
          <a:bodyPr>
            <a:normAutofit fontScale="90000"/>
          </a:bodyPr>
          <a:lstStyle/>
          <a:p>
            <a:r>
              <a:rPr lang="pt-BR">
                <a:ea typeface="+mn-lt"/>
                <a:cs typeface="+mn-lt"/>
              </a:rPr>
              <a:t>1. Apresentação do </a:t>
            </a:r>
            <a:r>
              <a:rPr lang="pt-BR" err="1">
                <a:ea typeface="+mn-lt"/>
                <a:cs typeface="+mn-lt"/>
              </a:rPr>
              <a:t>PlanificaSUS</a:t>
            </a:r>
            <a:r>
              <a:rPr lang="pt-BR" dirty="0">
                <a:ea typeface="+mn-lt"/>
                <a:cs typeface="+mn-lt"/>
              </a:rPr>
              <a:t>, linha de cuidado priorizada e carteira de serviços AAE </a:t>
            </a:r>
            <a:endParaRPr lang="pt-BR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8A6A3541-DBD1-427C-A910-43D7B8EB53E9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título: calibri (Corpo) 36 - azul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reposicionar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imagens</a:t>
            </a:r>
          </a:p>
        </p:txBody>
      </p:sp>
    </p:spTree>
    <p:extLst>
      <p:ext uri="{BB962C8B-B14F-4D97-AF65-F5344CB8AC3E}">
        <p14:creationId xmlns:p14="http://schemas.microsoft.com/office/powerpoint/2010/main" val="250938691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Slide corpo TUTORIA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sub-título: calibri 28 - cor do marcador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Corpo do texto: calibri 22 – azul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Tópicos alinhados à esquerda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9474F713-BD0A-43A7-B0CB-C6E64DBDB9B6}"/>
              </a:ext>
            </a:extLst>
          </p:cNvPr>
          <p:cNvSpPr>
            <a:spLocks noGrp="1"/>
          </p:cNvSpPr>
          <p:nvPr/>
        </p:nvSpPr>
        <p:spPr>
          <a:xfrm>
            <a:off x="-294066" y="1060019"/>
            <a:ext cx="1098047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 baseline="0">
                <a:solidFill>
                  <a:srgbClr val="008387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pt-BR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Etapa 1 |  </a:t>
            </a:r>
            <a:r>
              <a:rPr lang="pt-BR">
                <a:solidFill>
                  <a:schemeClr val="bg1">
                    <a:lumMod val="50000"/>
                  </a:schemeClr>
                </a:solidFill>
                <a:latin typeface="Calibri Light"/>
                <a:cs typeface="Calibri"/>
              </a:rPr>
              <a:t>Atenção Primária e a Atenção Especializada nas Redes de 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  <a:latin typeface="Calibri Light"/>
                <a:cs typeface="Calibri"/>
              </a:rPr>
              <a:t>Atenção à Saúde</a:t>
            </a:r>
            <a:br>
              <a:rPr lang="pt-BR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</a:br>
            <a:r>
              <a:rPr lang="pt-BR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 </a:t>
            </a:r>
            <a:endParaRPr lang="pt-BR">
              <a:solidFill>
                <a:schemeClr val="bg1">
                  <a:lumMod val="50000"/>
                </a:schemeClr>
              </a:solidFill>
              <a:cs typeface="Calibri" panose="020F0502020204030204" pitchFamily="34" charset="0"/>
            </a:endParaRPr>
          </a:p>
        </p:txBody>
      </p:sp>
      <p:sp>
        <p:nvSpPr>
          <p:cNvPr id="10" name="Espaço Reservado para Conteúdo 10">
            <a:extLst>
              <a:ext uri="{FF2B5EF4-FFF2-40B4-BE49-F238E27FC236}">
                <a16:creationId xmlns:a16="http://schemas.microsoft.com/office/drawing/2014/main" id="{B794C62B-B3A7-4110-8A17-4851F8E5E5FC}"/>
              </a:ext>
            </a:extLst>
          </p:cNvPr>
          <p:cNvSpPr txBox="1">
            <a:spLocks/>
          </p:cNvSpPr>
          <p:nvPr/>
        </p:nvSpPr>
        <p:spPr>
          <a:xfrm>
            <a:off x="358375" y="1920509"/>
            <a:ext cx="10982560" cy="9240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t-BR" sz="2200" dirty="0">
              <a:cs typeface="Calibri"/>
            </a:endParaRPr>
          </a:p>
          <a:p>
            <a:pPr>
              <a:buChar char="•"/>
            </a:pPr>
            <a:endParaRPr lang="pt-BR" sz="2200" dirty="0">
              <a:cs typeface="Calibri"/>
            </a:endParaRPr>
          </a:p>
          <a:p>
            <a:pPr>
              <a:buChar char="•"/>
            </a:pPr>
            <a:endParaRPr lang="pt-BR" sz="2200" dirty="0">
              <a:solidFill>
                <a:srgbClr val="143F6A"/>
              </a:solidFill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pt-BR" sz="2200" dirty="0">
              <a:solidFill>
                <a:srgbClr val="143F6A"/>
              </a:solidFill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pt-BR" sz="2200" dirty="0">
              <a:solidFill>
                <a:srgbClr val="1F5FA0"/>
              </a:solidFill>
              <a:cs typeface="Calibri" panose="020F0502020204030204" pitchFamily="34" charset="0"/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BC4C07BC-C6FB-4970-A06F-2E638E675C1F}"/>
              </a:ext>
            </a:extLst>
          </p:cNvPr>
          <p:cNvSpPr/>
          <p:nvPr/>
        </p:nvSpPr>
        <p:spPr>
          <a:xfrm>
            <a:off x="8508206" y="5674519"/>
            <a:ext cx="3202778" cy="666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dirty="0">
              <a:cs typeface="Calibri"/>
            </a:endParaRPr>
          </a:p>
          <a:p>
            <a:pPr algn="ctr"/>
            <a:r>
              <a:rPr lang="pt-BR">
                <a:cs typeface="Calibri"/>
              </a:rPr>
              <a:t>Ambiente seguro</a:t>
            </a:r>
          </a:p>
          <a:p>
            <a:pPr algn="ctr"/>
            <a:endParaRPr lang="pt-BR">
              <a:cs typeface="Calibri"/>
            </a:endParaRP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3CA3B64E-2B9D-43E4-BA60-4A0947577629}"/>
              </a:ext>
            </a:extLst>
          </p:cNvPr>
          <p:cNvSpPr/>
          <p:nvPr/>
        </p:nvSpPr>
        <p:spPr>
          <a:xfrm>
            <a:off x="2388393" y="2233610"/>
            <a:ext cx="5750718" cy="738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dirty="0">
                <a:cs typeface="Calibri"/>
              </a:rPr>
              <a:t>A Atenção Primária e a Atenção Especializada nas Redes de </a:t>
            </a:r>
            <a:r>
              <a:rPr lang="pt-BR">
                <a:cs typeface="Calibri"/>
              </a:rPr>
              <a:t>Atenção à Saúde </a:t>
            </a:r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7D77CFD7-B6A4-4110-8F2B-FA6DFAFADB35}"/>
              </a:ext>
            </a:extLst>
          </p:cNvPr>
          <p:cNvSpPr/>
          <p:nvPr/>
        </p:nvSpPr>
        <p:spPr>
          <a:xfrm>
            <a:off x="1315224" y="4772795"/>
            <a:ext cx="2952063" cy="41120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600" b="1">
                <a:cs typeface="Calibri"/>
              </a:rPr>
              <a:t>WORKSHOP </a:t>
            </a:r>
            <a:endParaRPr lang="pt-BR" sz="1600" b="1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B08AF87E-C6DE-4B33-8747-0D9E755C9C2D}"/>
              </a:ext>
            </a:extLst>
          </p:cNvPr>
          <p:cNvSpPr/>
          <p:nvPr/>
        </p:nvSpPr>
        <p:spPr>
          <a:xfrm>
            <a:off x="5268097" y="4772795"/>
            <a:ext cx="4726092" cy="41120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600" b="1">
                <a:cs typeface="Calibri"/>
              </a:rPr>
              <a:t>OFICINA TUTORIAL 1  APS</a:t>
            </a:r>
            <a:endParaRPr lang="pt-BR" sz="1600" b="1"/>
          </a:p>
        </p:txBody>
      </p:sp>
      <p:sp>
        <p:nvSpPr>
          <p:cNvPr id="15" name="Retângulo: Cantos Arredondados 14">
            <a:extLst>
              <a:ext uri="{FF2B5EF4-FFF2-40B4-BE49-F238E27FC236}">
                <a16:creationId xmlns:a16="http://schemas.microsoft.com/office/drawing/2014/main" id="{4ABD9DBA-31A5-413D-B25C-9B6066E5B012}"/>
              </a:ext>
            </a:extLst>
          </p:cNvPr>
          <p:cNvSpPr/>
          <p:nvPr/>
        </p:nvSpPr>
        <p:spPr>
          <a:xfrm>
            <a:off x="9115424" y="4864893"/>
            <a:ext cx="1762124" cy="809625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>
                <a:cs typeface="Calibri"/>
              </a:rPr>
              <a:t>Segurança do paciente</a:t>
            </a:r>
            <a:endParaRPr lang="pt-BR"/>
          </a:p>
        </p:txBody>
      </p:sp>
      <p:sp>
        <p:nvSpPr>
          <p:cNvPr id="16" name="Retângulo: Cantos Arredondados 15">
            <a:extLst>
              <a:ext uri="{FF2B5EF4-FFF2-40B4-BE49-F238E27FC236}">
                <a16:creationId xmlns:a16="http://schemas.microsoft.com/office/drawing/2014/main" id="{B47F5DE1-51E7-461A-9656-27C43E601473}"/>
              </a:ext>
            </a:extLst>
          </p:cNvPr>
          <p:cNvSpPr/>
          <p:nvPr/>
        </p:nvSpPr>
        <p:spPr>
          <a:xfrm>
            <a:off x="895350" y="3288505"/>
            <a:ext cx="1785936" cy="642938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>
                <a:cs typeface="Calibri"/>
              </a:rPr>
              <a:t>RAS</a:t>
            </a:r>
            <a:endParaRPr lang="pt-BR" dirty="0">
              <a:cs typeface="Calibri"/>
            </a:endParaRPr>
          </a:p>
        </p:txBody>
      </p:sp>
      <p:sp>
        <p:nvSpPr>
          <p:cNvPr id="17" name="Retângulo: Cantos Arredondados 16">
            <a:extLst>
              <a:ext uri="{FF2B5EF4-FFF2-40B4-BE49-F238E27FC236}">
                <a16:creationId xmlns:a16="http://schemas.microsoft.com/office/drawing/2014/main" id="{ED9CE67E-B473-44D2-A5B2-F06A6E702CF6}"/>
              </a:ext>
            </a:extLst>
          </p:cNvPr>
          <p:cNvSpPr/>
          <p:nvPr/>
        </p:nvSpPr>
        <p:spPr>
          <a:xfrm>
            <a:off x="2931318" y="3288505"/>
            <a:ext cx="1785936" cy="642938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>
                <a:cs typeface="Calibri"/>
              </a:rPr>
              <a:t>Atributos da APS</a:t>
            </a:r>
            <a:endParaRPr lang="pt-BR" dirty="0">
              <a:cs typeface="Calibri"/>
            </a:endParaRPr>
          </a:p>
        </p:txBody>
      </p:sp>
      <p:sp>
        <p:nvSpPr>
          <p:cNvPr id="18" name="Retângulo: Cantos Arredondados 17">
            <a:extLst>
              <a:ext uri="{FF2B5EF4-FFF2-40B4-BE49-F238E27FC236}">
                <a16:creationId xmlns:a16="http://schemas.microsoft.com/office/drawing/2014/main" id="{EF0B8366-59D8-429B-A22D-3D2355A40105}"/>
              </a:ext>
            </a:extLst>
          </p:cNvPr>
          <p:cNvSpPr/>
          <p:nvPr/>
        </p:nvSpPr>
        <p:spPr>
          <a:xfrm>
            <a:off x="895349" y="4050505"/>
            <a:ext cx="1785936" cy="642938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>
                <a:cs typeface="Calibri"/>
              </a:rPr>
              <a:t>PASA</a:t>
            </a:r>
            <a:endParaRPr lang="pt-BR" dirty="0">
              <a:cs typeface="Calibri"/>
            </a:endParaRPr>
          </a:p>
        </p:txBody>
      </p:sp>
      <p:sp>
        <p:nvSpPr>
          <p:cNvPr id="19" name="Retângulo: Cantos Arredondados 18">
            <a:extLst>
              <a:ext uri="{FF2B5EF4-FFF2-40B4-BE49-F238E27FC236}">
                <a16:creationId xmlns:a16="http://schemas.microsoft.com/office/drawing/2014/main" id="{788E4FD7-5C5E-4785-86FD-31EC5397A104}"/>
              </a:ext>
            </a:extLst>
          </p:cNvPr>
          <p:cNvSpPr/>
          <p:nvPr/>
        </p:nvSpPr>
        <p:spPr>
          <a:xfrm>
            <a:off x="2931318" y="4050505"/>
            <a:ext cx="1785936" cy="642938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>
                <a:cs typeface="Calibri"/>
              </a:rPr>
              <a:t>Macroprocessos</a:t>
            </a:r>
            <a:endParaRPr lang="pt-BR" dirty="0">
              <a:cs typeface="Calibri"/>
            </a:endParaRPr>
          </a:p>
        </p:txBody>
      </p:sp>
      <p:sp>
        <p:nvSpPr>
          <p:cNvPr id="20" name="Retângulo: Cantos Arredondados 19">
            <a:extLst>
              <a:ext uri="{FF2B5EF4-FFF2-40B4-BE49-F238E27FC236}">
                <a16:creationId xmlns:a16="http://schemas.microsoft.com/office/drawing/2014/main" id="{5EC7409A-7D02-4353-8914-9C06AA94C84C}"/>
              </a:ext>
            </a:extLst>
          </p:cNvPr>
          <p:cNvSpPr/>
          <p:nvPr/>
        </p:nvSpPr>
        <p:spPr>
          <a:xfrm>
            <a:off x="5205412" y="3729036"/>
            <a:ext cx="1785936" cy="642938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>
                <a:cs typeface="Calibri"/>
              </a:rPr>
              <a:t>PlanificaSUS</a:t>
            </a:r>
            <a:endParaRPr lang="pt-BR" dirty="0">
              <a:cs typeface="Calibri"/>
            </a:endParaRPr>
          </a:p>
        </p:txBody>
      </p:sp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id="{49B14138-E3B7-4B0F-B5D6-B257B945D353}"/>
              </a:ext>
            </a:extLst>
          </p:cNvPr>
          <p:cNvSpPr/>
          <p:nvPr/>
        </p:nvSpPr>
        <p:spPr>
          <a:xfrm>
            <a:off x="7324725" y="3729036"/>
            <a:ext cx="1785936" cy="642938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>
                <a:cs typeface="Calibri"/>
              </a:rPr>
              <a:t>Situação inicial</a:t>
            </a:r>
            <a:endParaRPr lang="pt-BR" dirty="0">
              <a:cs typeface="Calibri"/>
            </a:endParaRPr>
          </a:p>
        </p:txBody>
      </p:sp>
      <p:sp>
        <p:nvSpPr>
          <p:cNvPr id="22" name="Retângulo: Cantos Arredondados 21">
            <a:extLst>
              <a:ext uri="{FF2B5EF4-FFF2-40B4-BE49-F238E27FC236}">
                <a16:creationId xmlns:a16="http://schemas.microsoft.com/office/drawing/2014/main" id="{E99472B9-810F-48B9-9BCC-300FB73C9441}"/>
              </a:ext>
            </a:extLst>
          </p:cNvPr>
          <p:cNvSpPr/>
          <p:nvPr/>
        </p:nvSpPr>
        <p:spPr>
          <a:xfrm>
            <a:off x="9396412" y="3729036"/>
            <a:ext cx="1785936" cy="642938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>
                <a:cs typeface="Calibri"/>
              </a:rPr>
              <a:t>Estrutura e Ambiente</a:t>
            </a:r>
            <a:endParaRPr lang="pt-BR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2525389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Slide corpo TUTORIA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sub-título: calibri 28 - cor do marcador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Corpo do texto: calibri 22 – azul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Tópicos alinhados à esquerda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  <p:graphicFrame>
        <p:nvGraphicFramePr>
          <p:cNvPr id="12" name="Tabela 11">
            <a:extLst>
              <a:ext uri="{FF2B5EF4-FFF2-40B4-BE49-F238E27FC236}">
                <a16:creationId xmlns:a16="http://schemas.microsoft.com/office/drawing/2014/main" id="{742A17F4-F303-409F-8B40-C8C1A1FDB6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3481573"/>
              </p:ext>
            </p:extLst>
          </p:nvPr>
        </p:nvGraphicFramePr>
        <p:xfrm>
          <a:off x="381000" y="404812"/>
          <a:ext cx="11388479" cy="618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6481">
                  <a:extLst>
                    <a:ext uri="{9D8B030D-6E8A-4147-A177-3AD203B41FA5}">
                      <a16:colId xmlns:a16="http://schemas.microsoft.com/office/drawing/2014/main" val="432746802"/>
                    </a:ext>
                  </a:extLst>
                </a:gridCol>
                <a:gridCol w="10289914">
                  <a:extLst>
                    <a:ext uri="{9D8B030D-6E8A-4147-A177-3AD203B41FA5}">
                      <a16:colId xmlns:a16="http://schemas.microsoft.com/office/drawing/2014/main" val="1173747358"/>
                    </a:ext>
                  </a:extLst>
                </a:gridCol>
                <a:gridCol w="462084">
                  <a:extLst>
                    <a:ext uri="{9D8B030D-6E8A-4147-A177-3AD203B41FA5}">
                      <a16:colId xmlns:a16="http://schemas.microsoft.com/office/drawing/2014/main" val="2891580715"/>
                    </a:ext>
                  </a:extLst>
                </a:gridCol>
              </a:tblGrid>
              <a:tr h="325583">
                <a:tc gridSpan="3">
                  <a:txBody>
                    <a:bodyPr/>
                    <a:lstStyle/>
                    <a:p>
                      <a:pPr algn="ctr" rtl="0" fontAlgn="base"/>
                      <a:r>
                        <a:rPr lang="pt-BR" sz="1600" dirty="0">
                          <a:effectLst/>
                        </a:rPr>
                        <a:t>Gerenciamento da PAS - Planejamento </a:t>
                      </a:r>
                      <a:endParaRPr lang="pt-BR" sz="1600" b="1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1891533"/>
                  </a:ext>
                </a:extLst>
              </a:tr>
              <a:tr h="908209">
                <a:tc gridSpan="3">
                  <a:txBody>
                    <a:bodyPr/>
                    <a:lstStyle/>
                    <a:p>
                      <a:pPr marL="1714500" lvl="3" indent="-34290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pt-BR" sz="1600" dirty="0">
                          <a:effectLst/>
                        </a:rPr>
                        <a:t>A proposta do </a:t>
                      </a:r>
                      <a:r>
                        <a:rPr lang="pt-BR" sz="1600" dirty="0" err="1">
                          <a:effectLst/>
                        </a:rPr>
                        <a:t>PlanificaSUS</a:t>
                      </a:r>
                      <a:r>
                        <a:rPr lang="pt-BR" sz="1600" dirty="0">
                          <a:effectLst/>
                        </a:rPr>
                        <a:t> como metodologia para organização da APS e AAE </a:t>
                      </a:r>
                    </a:p>
                    <a:p>
                      <a:pPr marL="1714500" lvl="3" indent="-34290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pt-BR" sz="1600" dirty="0">
                          <a:effectLst/>
                        </a:rPr>
                        <a:t>Apresentação da Etapa 1 e de resgates importantes vinculados a etapa preparatória </a:t>
                      </a:r>
                    </a:p>
                    <a:p>
                      <a:pPr marL="1714500" lvl="3" indent="-34290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pt-BR" sz="1600" dirty="0">
                          <a:effectLst/>
                        </a:rPr>
                        <a:t>Linha de cuidado e carteira de serviços priorizada </a:t>
                      </a:r>
                    </a:p>
                    <a:p>
                      <a:pPr marL="1714500" lvl="3" indent="-34290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pt-BR" sz="1600" dirty="0">
                          <a:effectLst/>
                        </a:rPr>
                        <a:t>Mobilização de recursos e atores para Etapa 1</a:t>
                      </a:r>
                      <a:r>
                        <a:rPr lang="pt-BR" sz="1400" dirty="0">
                          <a:effectLst/>
                        </a:rPr>
                        <a:t> </a:t>
                      </a:r>
                      <a:endParaRPr lang="pt-BR" sz="1400" b="1" dirty="0">
                        <a:effectLst/>
                        <a:latin typeface="Calibri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0301463"/>
                  </a:ext>
                </a:extLst>
              </a:tr>
              <a:tr h="325583">
                <a:tc rowSpan="6">
                  <a:txBody>
                    <a:bodyPr/>
                    <a:lstStyle/>
                    <a:p>
                      <a:pPr algn="ctr" rtl="0" fontAlgn="base"/>
                      <a:endParaRPr lang="pt-BR" sz="1600" b="1" dirty="0">
                        <a:effectLst/>
                        <a:latin typeface="Calibri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1600" b="1" dirty="0">
                          <a:solidFill>
                            <a:schemeClr val="bg1"/>
                          </a:solidFill>
                          <a:effectLst/>
                        </a:rPr>
                        <a:t>Processo de Tutoria 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 rtl="0" fontAlgn="base"/>
                      <a:endParaRPr lang="pt-BR" sz="1600" b="1" dirty="0">
                        <a:effectLst/>
                        <a:latin typeface="Calibri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6423824"/>
                  </a:ext>
                </a:extLst>
              </a:tr>
              <a:tr h="32558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1600" dirty="0">
                          <a:effectLst/>
                        </a:rPr>
                        <a:t>Workshop 1 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9951939"/>
                  </a:ext>
                </a:extLst>
              </a:tr>
              <a:tr h="104529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0" lvl="3" indent="-34290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pt-BR" sz="1600" dirty="0">
                          <a:effectLst/>
                        </a:rPr>
                        <a:t>Por que trabalhar em rede? </a:t>
                      </a:r>
                    </a:p>
                    <a:p>
                      <a:pPr marL="1714500" lvl="3" indent="-34290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pt-BR" sz="1600" dirty="0">
                          <a:effectLst/>
                        </a:rPr>
                        <a:t>Atributos da Atenção Primária à Saúde </a:t>
                      </a:r>
                    </a:p>
                    <a:p>
                      <a:pPr marL="1714500" lvl="3" indent="-34290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pt-BR" sz="1600" dirty="0">
                          <a:effectLst/>
                        </a:rPr>
                        <a:t>Atenção Ambulatorial Especializada </a:t>
                      </a:r>
                    </a:p>
                    <a:p>
                      <a:pPr marL="1714500" lvl="3" indent="-34290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pt-BR" sz="1600" dirty="0">
                          <a:effectLst/>
                        </a:rPr>
                        <a:t>Macroprocessos da APS e AAE </a:t>
                      </a:r>
                      <a:endParaRPr lang="pt-BR" sz="1600" dirty="0">
                        <a:effectLst/>
                        <a:latin typeface="Calibri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7950315"/>
                  </a:ext>
                </a:extLst>
              </a:tr>
              <a:tr h="32558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1600" dirty="0">
                          <a:effectLst/>
                        </a:rPr>
                        <a:t>Oficina Tutorial 1 APS 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7301120"/>
                  </a:ext>
                </a:extLst>
              </a:tr>
              <a:tr h="128520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pt-BR" sz="1600" dirty="0">
                          <a:effectLst/>
                        </a:rPr>
                        <a:t>Giro na Unidade </a:t>
                      </a:r>
                    </a:p>
                    <a:p>
                      <a:pPr marL="342900" lvl="0" indent="-34290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pt-BR" sz="1600" dirty="0">
                          <a:effectLst/>
                        </a:rPr>
                        <a:t>Conhecendo a equipe da unidade </a:t>
                      </a:r>
                    </a:p>
                    <a:p>
                      <a:pPr marL="342900" lvl="0" indent="-34290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pt-BR" sz="1600" dirty="0" err="1">
                          <a:effectLst/>
                        </a:rPr>
                        <a:t>PlanificaSUS</a:t>
                      </a:r>
                      <a:r>
                        <a:rPr lang="pt-BR" sz="1600" dirty="0">
                          <a:effectLst/>
                        </a:rPr>
                        <a:t> e a organização da APS e AAE </a:t>
                      </a:r>
                    </a:p>
                    <a:p>
                      <a:pPr marL="342900" lvl="0" indent="-34290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pt-BR" sz="1600" dirty="0">
                          <a:effectLst/>
                        </a:rPr>
                        <a:t>Diagnóstico situacional local </a:t>
                      </a:r>
                    </a:p>
                    <a:p>
                      <a:pPr marL="342900" lvl="0" indent="-34290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pt-BR" sz="1600" dirty="0">
                          <a:effectLst/>
                        </a:rPr>
                        <a:t>Estrutura e ambiente/Ambiente seguro </a:t>
                      </a:r>
                      <a:endParaRPr lang="pt-BR" sz="1600">
                        <a:effectLst/>
                        <a:latin typeface="Calibri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2951214"/>
                  </a:ext>
                </a:extLst>
              </a:tr>
              <a:tr h="32558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1600" b="1" dirty="0">
                          <a:solidFill>
                            <a:schemeClr val="bg1"/>
                          </a:solidFill>
                          <a:effectLst/>
                        </a:rPr>
                        <a:t>Gerenciamento da PAS - Monitoramento 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1598977"/>
                  </a:ext>
                </a:extLst>
              </a:tr>
              <a:tr h="1045296">
                <a:tc gridSpan="3">
                  <a:txBody>
                    <a:bodyPr/>
                    <a:lstStyle/>
                    <a:p>
                      <a:pPr marL="1714500" lvl="3" indent="-34290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pt-BR" sz="1600" dirty="0">
                          <a:effectLst/>
                        </a:rPr>
                        <a:t>Monitoramento do plano de ação </a:t>
                      </a:r>
                    </a:p>
                    <a:p>
                      <a:pPr marL="1714500" lvl="3" indent="-34290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pt-BR" sz="1600" dirty="0">
                          <a:effectLst/>
                        </a:rPr>
                        <a:t>Padronização de processos vinculados a Etapa 1 </a:t>
                      </a:r>
                    </a:p>
                    <a:p>
                      <a:pPr marL="1714500" lvl="3" indent="-34290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pt-BR" sz="1600" dirty="0">
                          <a:effectLst/>
                        </a:rPr>
                        <a:t>Discussão dos resultados da Etapa 1 </a:t>
                      </a:r>
                    </a:p>
                    <a:p>
                      <a:pPr marL="1714500" lvl="3" indent="-34290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pt-BR" sz="1600" dirty="0">
                          <a:effectLst/>
                        </a:rPr>
                        <a:t>Conhecendo a proposta da Etapa 2 </a:t>
                      </a:r>
                      <a:endParaRPr lang="pt-BR" sz="1600" b="1" dirty="0">
                        <a:effectLst/>
                        <a:latin typeface="Calibri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03465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352474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>
                <a:ea typeface="+mn-lt"/>
                <a:cs typeface="+mn-lt"/>
              </a:rPr>
              <a:t>3. Mobilização de recursos e </a:t>
            </a:r>
            <a:r>
              <a:rPr lang="pt-BR" dirty="0">
                <a:ea typeface="+mn-lt"/>
                <a:cs typeface="+mn-lt"/>
              </a:rPr>
              <a:t>atores para Etapa 1 </a:t>
            </a:r>
            <a:endParaRPr lang="pt-BR" dirty="0">
              <a:cs typeface="Calibri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8A6A3541-DBD1-427C-A910-43D7B8EB53E9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título: calibri (Corpo) 36 - azul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reposicionar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imagens</a:t>
            </a:r>
          </a:p>
        </p:txBody>
      </p:sp>
    </p:spTree>
    <p:extLst>
      <p:ext uri="{BB962C8B-B14F-4D97-AF65-F5344CB8AC3E}">
        <p14:creationId xmlns:p14="http://schemas.microsoft.com/office/powerpoint/2010/main" val="13200610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8E2E2-9E86-48BF-9757-B0A60CDE5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>
                <a:latin typeface="Calibri"/>
                <a:cs typeface="Calibri"/>
              </a:rPr>
              <a:t>Mobilização de recursos e atores para Etapa 1 </a:t>
            </a:r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482A34F-DDE9-4AF0-A4B3-46781D951E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buNone/>
            </a:pPr>
            <a:r>
              <a:rPr lang="pt-BR" b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Objetivo da atividade: </a:t>
            </a:r>
            <a:r>
              <a:rPr lang="pt-BR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Organizar a mobilização de recursos e atores para operacionalização da etapa, tanto da APS quanto da AAE.</a:t>
            </a:r>
            <a:endParaRPr lang="pt-BR" dirty="0">
              <a:solidFill>
                <a:schemeClr val="bg2">
                  <a:lumMod val="25000"/>
                </a:schemeClr>
              </a:solidFill>
              <a:cs typeface="Calibri" panose="020F0502020204030204" pitchFamily="34" charset="0"/>
            </a:endParaRPr>
          </a:p>
          <a:p>
            <a:endParaRPr lang="pt-BR" dirty="0"/>
          </a:p>
          <a:p>
            <a:pPr algn="just"/>
            <a:r>
              <a:rPr lang="pt-BR" sz="200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Pactuar o cronograma local e garantir proteção de agenda</a:t>
            </a:r>
            <a:endParaRPr lang="en-US" sz="2000">
              <a:solidFill>
                <a:schemeClr val="bg2">
                  <a:lumMod val="25000"/>
                </a:schemeClr>
              </a:solidFill>
              <a:latin typeface="Calibri"/>
              <a:cs typeface="Calibri"/>
            </a:endParaRPr>
          </a:p>
          <a:p>
            <a:pPr algn="just"/>
            <a:r>
              <a:rPr lang="pt-BR" sz="200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Recursos físicos e tecnológicos necessários (modalidades: virtual, híbrido e presencial)</a:t>
            </a:r>
            <a:endParaRPr lang="pt-BR" sz="2000" dirty="0">
              <a:solidFill>
                <a:schemeClr val="bg2">
                  <a:lumMod val="25000"/>
                </a:schemeClr>
              </a:solidFill>
              <a:latin typeface="Calibri"/>
              <a:cs typeface="Calibri"/>
            </a:endParaRPr>
          </a:p>
          <a:p>
            <a:pPr algn="just"/>
            <a:r>
              <a:rPr lang="pt-BR" sz="200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Identificar se as unidades participantes estão em conformidade</a:t>
            </a:r>
            <a:endParaRPr lang="en-US" sz="2000">
              <a:solidFill>
                <a:schemeClr val="bg2">
                  <a:lumMod val="25000"/>
                </a:schemeClr>
              </a:solidFill>
              <a:cs typeface="Calibri"/>
            </a:endParaRPr>
          </a:p>
          <a:p>
            <a:pPr algn="just"/>
            <a:r>
              <a:rPr lang="pt-BR" sz="200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Identificar se as unidades participantes possuem tutores da unidade </a:t>
            </a:r>
            <a:endParaRPr lang="en-US" sz="2000">
              <a:solidFill>
                <a:schemeClr val="bg2">
                  <a:lumMod val="25000"/>
                </a:schemeClr>
              </a:solidFill>
              <a:latin typeface="Calibri"/>
              <a:cs typeface="Calibri"/>
            </a:endParaRPr>
          </a:p>
          <a:p>
            <a:pPr algn="just"/>
            <a:r>
              <a:rPr lang="pt-BR" sz="200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Organizar a qualificação dos atores necessários para apoiar o workshop e oficina tutorial a nível estadual, regional e municipal (tutores</a:t>
            </a:r>
            <a:r>
              <a:rPr lang="pt-BR" sz="2000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</a:t>
            </a:r>
            <a:r>
              <a:rPr lang="pt-BR" sz="200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e RTs).</a:t>
            </a:r>
            <a:endParaRPr lang="en-US" sz="2000">
              <a:solidFill>
                <a:schemeClr val="bg2">
                  <a:lumMod val="25000"/>
                </a:schemeClr>
              </a:solidFill>
              <a:cs typeface="Calibri"/>
            </a:endParaRPr>
          </a:p>
          <a:p>
            <a:endParaRPr lang="pt-BR" dirty="0">
              <a:cs typeface="Calibri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Slide corpo TUTORIA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sub-título: calibri 28 - cor do marcador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Corpo do texto: calibri 22 – azul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Tópicos alinhados à esquerda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391162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8E2E2-9E86-48BF-9757-B0A60CDE5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>
                <a:latin typeface="Calibri"/>
                <a:cs typeface="Calibri"/>
              </a:rPr>
              <a:t>Mobilização de Recursos e Atores Etapa 1</a:t>
            </a:r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482A34F-DDE9-4AF0-A4B3-46781D951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3" y="1929044"/>
            <a:ext cx="10052222" cy="52497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Pactuação de Cronograma Local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r>
              <a:rPr lang="pt-BR" sz="1600" b="1">
                <a:ea typeface="+mn-lt"/>
                <a:cs typeface="+mn-lt"/>
              </a:rPr>
              <a:t>RT estadual: Customizar slides com informações locais</a:t>
            </a:r>
            <a:endParaRPr lang="pt-BR" sz="1600"/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Slide corpo TUTORIA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sub-título: calibri 28 - cor do marcador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Corpo do texto: calibri 22 – azul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Tópicos alinhados à esquerda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F39B264C-1394-4532-B1CC-9F10EBE4BF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9147031"/>
              </p:ext>
            </p:extLst>
          </p:nvPr>
        </p:nvGraphicFramePr>
        <p:xfrm>
          <a:off x="495300" y="3020854"/>
          <a:ext cx="11106150" cy="34556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82578">
                  <a:extLst>
                    <a:ext uri="{9D8B030D-6E8A-4147-A177-3AD203B41FA5}">
                      <a16:colId xmlns:a16="http://schemas.microsoft.com/office/drawing/2014/main" val="190879000"/>
                    </a:ext>
                  </a:extLst>
                </a:gridCol>
                <a:gridCol w="4366022">
                  <a:extLst>
                    <a:ext uri="{9D8B030D-6E8A-4147-A177-3AD203B41FA5}">
                      <a16:colId xmlns:a16="http://schemas.microsoft.com/office/drawing/2014/main" val="1355689426"/>
                    </a:ext>
                  </a:extLst>
                </a:gridCol>
                <a:gridCol w="1628775">
                  <a:extLst>
                    <a:ext uri="{9D8B030D-6E8A-4147-A177-3AD203B41FA5}">
                      <a16:colId xmlns:a16="http://schemas.microsoft.com/office/drawing/2014/main" val="676147407"/>
                    </a:ext>
                  </a:extLst>
                </a:gridCol>
                <a:gridCol w="1628775">
                  <a:extLst>
                    <a:ext uri="{9D8B030D-6E8A-4147-A177-3AD203B41FA5}">
                      <a16:colId xmlns:a16="http://schemas.microsoft.com/office/drawing/2014/main" val="943840402"/>
                    </a:ext>
                  </a:extLst>
                </a:gridCol>
              </a:tblGrid>
              <a:tr h="571500">
                <a:tc gridSpan="2">
                  <a:txBody>
                    <a:bodyPr/>
                    <a:lstStyle/>
                    <a:p>
                      <a:pPr algn="ctr" fontAlgn="base"/>
                      <a:r>
                        <a:rPr lang="pt-BR" sz="2800" dirty="0">
                          <a:effectLst/>
                        </a:rPr>
                        <a:t>Atividades​</a:t>
                      </a:r>
                      <a:endParaRPr lang="pt-BR" sz="2800" b="1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800" dirty="0">
                          <a:effectLst/>
                        </a:rPr>
                        <a:t>Tempo em horas​</a:t>
                      </a:r>
                      <a:endParaRPr lang="pt-BR" sz="1800" b="1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pt-BR" sz="1800" dirty="0">
                          <a:effectLst/>
                        </a:rPr>
                        <a:t>​</a:t>
                      </a:r>
                    </a:p>
                    <a:p>
                      <a:pPr algn="ctr" fontAlgn="base"/>
                      <a:r>
                        <a:rPr lang="pt-BR" sz="1800" dirty="0">
                          <a:effectLst/>
                        </a:rPr>
                        <a:t>Período/datas​</a:t>
                      </a:r>
                      <a:endParaRPr lang="pt-BR" sz="1800" b="1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9796781"/>
                  </a:ext>
                </a:extLst>
              </a:tr>
              <a:tr h="438150">
                <a:tc rowSpan="2">
                  <a:txBody>
                    <a:bodyPr/>
                    <a:lstStyle/>
                    <a:p>
                      <a:pPr algn="ctr" fontAlgn="base"/>
                      <a:r>
                        <a:rPr lang="pt-BR" sz="2000" dirty="0">
                          <a:effectLst/>
                        </a:rPr>
                        <a:t>Gerenciamento​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t-BR" sz="2000" dirty="0">
                          <a:effectLst/>
                        </a:rPr>
                        <a:t>Oficina de planejamento SES Etapa 1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2000" dirty="0">
                          <a:effectLst/>
                        </a:rPr>
                        <a:t>4​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pt-BR" sz="2000" dirty="0">
                          <a:effectLst/>
                        </a:rPr>
                        <a:t>​</a:t>
                      </a:r>
                      <a:endParaRPr lang="pt-BR" sz="2000">
                        <a:effectLst/>
                        <a:latin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0114276"/>
                  </a:ext>
                </a:extLst>
              </a:tr>
              <a:tr h="29527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t-BR" sz="2000" dirty="0">
                          <a:effectLst/>
                        </a:rPr>
                        <a:t>Oficina de planejamento SMS Etapa 1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2000" dirty="0">
                          <a:effectLst/>
                        </a:rPr>
                        <a:t>4​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pt-BR" sz="2000" dirty="0">
                          <a:effectLst/>
                        </a:rPr>
                        <a:t>​</a:t>
                      </a:r>
                      <a:endParaRPr lang="pt-BR" sz="2000">
                        <a:effectLst/>
                        <a:latin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8761746"/>
                  </a:ext>
                </a:extLst>
              </a:tr>
              <a:tr h="295275">
                <a:tc rowSpan="3">
                  <a:txBody>
                    <a:bodyPr/>
                    <a:lstStyle/>
                    <a:p>
                      <a:pPr algn="ctr" fontAlgn="base"/>
                      <a:r>
                        <a:rPr lang="pt-BR" sz="2000" dirty="0">
                          <a:effectLst/>
                        </a:rPr>
                        <a:t>Processo de tutoria​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t-BR" sz="2000" dirty="0">
                          <a:effectLst/>
                        </a:rPr>
                        <a:t>Alinhamento </a:t>
                      </a:r>
                      <a:r>
                        <a:rPr lang="pt-BR" sz="2000" dirty="0" err="1">
                          <a:effectLst/>
                        </a:rPr>
                        <a:t>pré</a:t>
                      </a:r>
                      <a:r>
                        <a:rPr lang="pt-BR" sz="2000" dirty="0">
                          <a:effectLst/>
                        </a:rPr>
                        <a:t>-tutoria Etapa 1​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2000" dirty="0">
                          <a:effectLst/>
                        </a:rPr>
                        <a:t>4​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pt-BR" sz="2000" dirty="0">
                          <a:effectLst/>
                        </a:rPr>
                        <a:t>​</a:t>
                      </a:r>
                      <a:endParaRPr lang="pt-BR" sz="2000">
                        <a:effectLst/>
                        <a:latin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5044845"/>
                  </a:ext>
                </a:extLst>
              </a:tr>
              <a:tr h="29527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t-BR" sz="2000" dirty="0">
                          <a:effectLst/>
                        </a:rPr>
                        <a:t>Workshop 1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2000" dirty="0">
                          <a:effectLst/>
                        </a:rPr>
                        <a:t>4​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pt-BR" sz="2000" dirty="0">
                          <a:effectLst/>
                        </a:rPr>
                        <a:t>​</a:t>
                      </a:r>
                      <a:endParaRPr lang="pt-BR" sz="2000">
                        <a:effectLst/>
                        <a:latin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1529045"/>
                  </a:ext>
                </a:extLst>
              </a:tr>
              <a:tr h="29527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t-BR" sz="2000" dirty="0">
                          <a:effectLst/>
                        </a:rPr>
                        <a:t>Oficina tutorial 1 APS​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2000" dirty="0">
                          <a:effectLst/>
                        </a:rPr>
                        <a:t>8​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pt-BR" sz="2000" dirty="0">
                          <a:effectLst/>
                        </a:rPr>
                        <a:t>​</a:t>
                      </a:r>
                      <a:endParaRPr lang="pt-BR" sz="2000">
                        <a:effectLst/>
                        <a:latin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6140367"/>
                  </a:ext>
                </a:extLst>
              </a:tr>
              <a:tr h="333375">
                <a:tc rowSpan="2">
                  <a:txBody>
                    <a:bodyPr/>
                    <a:lstStyle/>
                    <a:p>
                      <a:pPr algn="ctr" fontAlgn="base"/>
                      <a:r>
                        <a:rPr lang="pt-BR" sz="2000" dirty="0">
                          <a:effectLst/>
                        </a:rPr>
                        <a:t>Gerenciamento​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t-BR" sz="2000" dirty="0">
                          <a:effectLst/>
                        </a:rPr>
                        <a:t>Oficina de monitoramento SMS 1 ​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2000" dirty="0">
                          <a:effectLst/>
                        </a:rPr>
                        <a:t>4​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pt-BR" sz="2000" dirty="0">
                          <a:effectLst/>
                        </a:rPr>
                        <a:t>​</a:t>
                      </a:r>
                      <a:endParaRPr lang="pt-BR" sz="2000">
                        <a:effectLst/>
                        <a:latin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8737069"/>
                  </a:ext>
                </a:extLst>
              </a:tr>
              <a:tr h="29527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t-BR" sz="2000" dirty="0">
                          <a:effectLst/>
                        </a:rPr>
                        <a:t>Oficina de monitoramento SES 1 ​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2000" dirty="0">
                          <a:effectLst/>
                        </a:rPr>
                        <a:t>4​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pt-BR" sz="2000" dirty="0">
                          <a:effectLst/>
                        </a:rPr>
                        <a:t>​</a:t>
                      </a:r>
                      <a:endParaRPr lang="pt-BR" sz="2000">
                        <a:effectLst/>
                        <a:latin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09671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495788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8E2E2-9E86-48BF-9757-B0A60CDE5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>
                <a:latin typeface="Calibri"/>
                <a:cs typeface="Calibri"/>
              </a:rPr>
              <a:t>Mobilização de recursos e atores para Etapa 1 </a:t>
            </a:r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482A34F-DDE9-4AF0-A4B3-46781D951E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pt-BR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Discussão sobre visita técnica APS/AAE</a:t>
            </a:r>
            <a:endParaRPr lang="en-US">
              <a:solidFill>
                <a:schemeClr val="bg2">
                  <a:lumMod val="25000"/>
                </a:schemeClr>
              </a:solidFill>
              <a:cs typeface="Calibri"/>
            </a:endParaRPr>
          </a:p>
          <a:p>
            <a:endParaRPr lang="pt-BR" dirty="0">
              <a:cs typeface="Calibri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Slide corpo TUTORIA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sub-título: calibri 28 - cor do marcador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Corpo do texto: calibri 22 – azul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Tópicos alinhados à esquerda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6623349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8E2E2-9E86-48BF-9757-B0A60CDE5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>
                <a:latin typeface="Calibri"/>
                <a:cs typeface="Calibri"/>
              </a:rPr>
              <a:t>Mobilização de Recursos e Atores Etapa 1</a:t>
            </a:r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r>
              <a:rPr lang="pt-BR" sz="1600" b="1">
                <a:ea typeface="+mn-lt"/>
                <a:cs typeface="+mn-lt"/>
              </a:rPr>
              <a:t>RT estadual: Customizar slides com informações locais</a:t>
            </a:r>
            <a:endParaRPr lang="pt-BR" sz="1600"/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Slide corpo TUTORIA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sub-título: calibri 28 - cor do marcador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Corpo do texto: calibri 22 – azul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Tópicos alinhados à esquerda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id="{3DFAD2A3-466E-4DCC-BF21-992ACAC40DBB}"/>
              </a:ext>
            </a:extLst>
          </p:cNvPr>
          <p:cNvSpPr>
            <a:spLocks noGrp="1"/>
          </p:cNvSpPr>
          <p:nvPr/>
        </p:nvSpPr>
        <p:spPr>
          <a:xfrm>
            <a:off x="442783" y="2441013"/>
            <a:ext cx="10052222" cy="364441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9999"/>
              </a:buClr>
              <a:buFontTx/>
              <a:buBlip>
                <a:blip r:embed="rId2"/>
              </a:buBlip>
              <a:defRPr sz="2200" kern="1200" baseline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2"/>
              </a:buBlip>
              <a:defRPr sz="2000" kern="1200" baseline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2"/>
              </a:buBlip>
              <a:defRPr sz="1800" kern="1200" baseline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2"/>
              </a:buBlip>
              <a:defRPr sz="1600" kern="1200" baseline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2"/>
              </a:buBlip>
              <a:defRPr sz="1400" kern="1200" baseline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Tópico 1</a:t>
            </a:r>
          </a:p>
          <a:p>
            <a:endParaRPr lang="pt-BR" dirty="0"/>
          </a:p>
          <a:p>
            <a:r>
              <a:rPr lang="pt-BR" dirty="0"/>
              <a:t>Tópico 2</a:t>
            </a:r>
          </a:p>
          <a:p>
            <a:endParaRPr lang="pt-BR" dirty="0"/>
          </a:p>
          <a:p>
            <a:r>
              <a:rPr lang="pt-BR" dirty="0"/>
              <a:t>Tópico 3</a:t>
            </a:r>
          </a:p>
          <a:p>
            <a:endParaRPr lang="pt-BR" dirty="0"/>
          </a:p>
          <a:p>
            <a:r>
              <a:rPr lang="pt-BR" dirty="0"/>
              <a:t>Tópico 4</a:t>
            </a:r>
          </a:p>
          <a:p>
            <a:endParaRPr lang="pt-BR" dirty="0"/>
          </a:p>
          <a:p>
            <a:r>
              <a:rPr lang="pt-BR" dirty="0"/>
              <a:t>Tópico 5</a:t>
            </a:r>
          </a:p>
        </p:txBody>
      </p:sp>
      <p:sp>
        <p:nvSpPr>
          <p:cNvPr id="8" name="Espaço Reservado para Conteúdo 7">
            <a:extLst>
              <a:ext uri="{FF2B5EF4-FFF2-40B4-BE49-F238E27FC236}">
                <a16:creationId xmlns:a16="http://schemas.microsoft.com/office/drawing/2014/main" id="{73B112A1-BFC4-45A5-87E9-E7A4EC6BA3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808954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894159" y="2163905"/>
            <a:ext cx="6671342" cy="866559"/>
          </a:xfrm>
        </p:spPr>
        <p:txBody>
          <a:bodyPr>
            <a:normAutofit fontScale="90000"/>
          </a:bodyPr>
          <a:lstStyle/>
          <a:p>
            <a:r>
              <a:rPr lang="pt-BR">
                <a:ea typeface="+mn-lt"/>
                <a:cs typeface="+mn-lt"/>
              </a:rPr>
              <a:t>4. Definição do ambulatório especializado na região de saúde</a:t>
            </a:r>
            <a:endParaRPr lang="pt-BR">
              <a:cs typeface="Calibri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8A6A3541-DBD1-427C-A910-43D7B8EB53E9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título: calibri (Corpo) 36 - azul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reposicionar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imagens</a:t>
            </a:r>
          </a:p>
        </p:txBody>
      </p:sp>
    </p:spTree>
    <p:extLst>
      <p:ext uri="{BB962C8B-B14F-4D97-AF65-F5344CB8AC3E}">
        <p14:creationId xmlns:p14="http://schemas.microsoft.com/office/powerpoint/2010/main" val="250567709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8E2E2-9E86-48BF-9757-B0A60CDE5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>
                <a:latin typeface="Calibri"/>
                <a:cs typeface="Calibri"/>
              </a:rPr>
              <a:t>Definição do ambulatório especializado na região de saúde</a:t>
            </a:r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r>
              <a:rPr lang="pt-BR" sz="1600" b="1">
                <a:ea typeface="+mn-lt"/>
                <a:cs typeface="+mn-lt"/>
              </a:rPr>
              <a:t>RT estadual: Customizar slides com informações locais</a:t>
            </a:r>
            <a:endParaRPr lang="pt-BR" sz="1600"/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Slide corpo TUTORIA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sub-título: calibri 28 - cor do marcador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Corpo do texto: calibri 22 – azul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Tópicos alinhados à esquerda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id="{3DFAD2A3-466E-4DCC-BF21-992ACAC40DBB}"/>
              </a:ext>
            </a:extLst>
          </p:cNvPr>
          <p:cNvSpPr>
            <a:spLocks noGrp="1"/>
          </p:cNvSpPr>
          <p:nvPr/>
        </p:nvSpPr>
        <p:spPr>
          <a:xfrm>
            <a:off x="442783" y="2441013"/>
            <a:ext cx="10052222" cy="36444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9999"/>
              </a:buClr>
              <a:buFontTx/>
              <a:buBlip>
                <a:blip r:embed="rId2"/>
              </a:buBlip>
              <a:defRPr sz="2200" kern="1200" baseline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2"/>
              </a:buBlip>
              <a:defRPr sz="2000" kern="1200" baseline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2"/>
              </a:buBlip>
              <a:defRPr sz="1800" kern="1200" baseline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2"/>
              </a:buBlip>
              <a:defRPr sz="1600" kern="1200" baseline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2"/>
              </a:buBlip>
              <a:defRPr sz="1400" kern="1200" baseline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>
                <a:latin typeface="Calibri"/>
                <a:cs typeface="Calibri"/>
              </a:rPr>
              <a:t>Avaliação da carteira de serviços</a:t>
            </a:r>
            <a:endParaRPr lang="pt-BR" dirty="0">
              <a:latin typeface="Calibri"/>
              <a:cs typeface="Calibri"/>
            </a:endParaRPr>
          </a:p>
          <a:p>
            <a:endParaRPr lang="pt-BR" dirty="0"/>
          </a:p>
          <a:p>
            <a:r>
              <a:rPr lang="pt-BR">
                <a:latin typeface="Calibri"/>
                <a:cs typeface="Calibri"/>
              </a:rPr>
              <a:t>Identificação de ambulatório especializados potenciais para implantação do projeto</a:t>
            </a:r>
            <a:endParaRPr lang="pt-BR">
              <a:cs typeface="Calibri"/>
            </a:endParaRPr>
          </a:p>
          <a:p>
            <a:endParaRPr lang="pt-BR" dirty="0"/>
          </a:p>
          <a:p>
            <a:r>
              <a:rPr lang="pt-BR">
                <a:latin typeface="Calibri"/>
                <a:cs typeface="Calibri"/>
              </a:rPr>
              <a:t>Disponibilidade de exames e equipamentos no ambulatório e/ou RAS</a:t>
            </a:r>
            <a:endParaRPr lang="pt-BR">
              <a:cs typeface="Calibri"/>
            </a:endParaRPr>
          </a:p>
          <a:p>
            <a:endParaRPr lang="pt-BR" dirty="0"/>
          </a:p>
          <a:p>
            <a:r>
              <a:rPr lang="pt-BR">
                <a:latin typeface="Calibri"/>
                <a:cs typeface="Calibri"/>
              </a:rPr>
              <a:t>Visita técnica AAE</a:t>
            </a:r>
            <a:endParaRPr lang="pt-BR">
              <a:cs typeface="Calibri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7184937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8E2E2-9E86-48BF-9757-B0A60CDE5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>
                <a:latin typeface="Calibri"/>
                <a:cs typeface="Calibri"/>
              </a:rPr>
              <a:t>Definição do ambulatório especializado na região de saúde</a:t>
            </a:r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r>
              <a:rPr lang="pt-BR" sz="1600" b="1">
                <a:ea typeface="+mn-lt"/>
                <a:cs typeface="+mn-lt"/>
              </a:rPr>
              <a:t>RT estadual: Customizar slides com informações locais</a:t>
            </a:r>
            <a:endParaRPr lang="pt-BR" sz="1600"/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Slide corpo TUTORIA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sub-título: calibri 28 - cor do marcador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Corpo do texto: calibri 22 – azul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Tópicos alinhados à esquerda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id="{3DFAD2A3-466E-4DCC-BF21-992ACAC40DBB}"/>
              </a:ext>
            </a:extLst>
          </p:cNvPr>
          <p:cNvSpPr>
            <a:spLocks noGrp="1"/>
          </p:cNvSpPr>
          <p:nvPr/>
        </p:nvSpPr>
        <p:spPr>
          <a:xfrm>
            <a:off x="442783" y="2441013"/>
            <a:ext cx="10052222" cy="36444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9999"/>
              </a:buClr>
              <a:buFontTx/>
              <a:buBlip>
                <a:blip r:embed="rId2"/>
              </a:buBlip>
              <a:defRPr sz="2200" kern="1200" baseline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2"/>
              </a:buBlip>
              <a:defRPr sz="2000" kern="1200" baseline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2"/>
              </a:buBlip>
              <a:defRPr sz="1800" kern="1200" baseline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2"/>
              </a:buBlip>
              <a:defRPr sz="1600" kern="1200" baseline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2"/>
              </a:buBlip>
              <a:defRPr sz="1400" kern="1200" baseline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>
                <a:latin typeface="Calibri"/>
                <a:cs typeface="Calibri"/>
              </a:rPr>
              <a:t>Avaliação da capacidade operacional</a:t>
            </a:r>
            <a:endParaRPr lang="pt-BR" dirty="0">
              <a:latin typeface="Calibri"/>
              <a:cs typeface="Calibri"/>
            </a:endParaRPr>
          </a:p>
          <a:p>
            <a:endParaRPr lang="pt-BR" dirty="0">
              <a:cs typeface="Calibri" panose="020F0502020204030204" pitchFamily="34" charset="0"/>
            </a:endParaRPr>
          </a:p>
          <a:p>
            <a:r>
              <a:rPr lang="pt-BR">
                <a:latin typeface="Calibri"/>
                <a:cs typeface="Calibri"/>
              </a:rPr>
              <a:t>Estabelecer meta de cobertura</a:t>
            </a:r>
            <a:endParaRPr lang="pt-BR">
              <a:cs typeface="Calibri"/>
            </a:endParaRPr>
          </a:p>
          <a:p>
            <a:endParaRPr lang="pt-BR" dirty="0"/>
          </a:p>
          <a:p>
            <a:pPr marL="0" indent="0">
              <a:buNone/>
            </a:pPr>
            <a:endParaRPr lang="pt-BR" dirty="0">
              <a:cs typeface="Calibri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48412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8A6A3541-DBD1-427C-A910-43D7B8EB53E9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6EF9308E-77E7-4BF9-89C4-A750C6661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Proposta de Trabalho do PlanificaSUS</a:t>
            </a:r>
          </a:p>
        </p:txBody>
      </p:sp>
    </p:spTree>
    <p:extLst>
      <p:ext uri="{BB962C8B-B14F-4D97-AF65-F5344CB8AC3E}">
        <p14:creationId xmlns:p14="http://schemas.microsoft.com/office/powerpoint/2010/main" val="172182619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894159" y="2163905"/>
            <a:ext cx="6671342" cy="866559"/>
          </a:xfrm>
        </p:spPr>
        <p:txBody>
          <a:bodyPr>
            <a:normAutofit/>
          </a:bodyPr>
          <a:lstStyle/>
          <a:p>
            <a:r>
              <a:rPr lang="pt-BR">
                <a:ea typeface="+mn-lt"/>
                <a:cs typeface="+mn-lt"/>
              </a:rPr>
              <a:t>5. Análise local e plano de ação</a:t>
            </a:r>
            <a:endParaRPr lang="pt-BR">
              <a:cs typeface="Calibri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8A6A3541-DBD1-427C-A910-43D7B8EB53E9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título: calibri (Corpo) 36 - azul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reposicionar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imagens</a:t>
            </a:r>
          </a:p>
        </p:txBody>
      </p:sp>
    </p:spTree>
    <p:extLst>
      <p:ext uri="{BB962C8B-B14F-4D97-AF65-F5344CB8AC3E}">
        <p14:creationId xmlns:p14="http://schemas.microsoft.com/office/powerpoint/2010/main" val="341477359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8E2E2-9E86-48BF-9757-B0A60CDE5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>
                <a:latin typeface="Calibri"/>
                <a:cs typeface="Calibri"/>
              </a:rPr>
              <a:t>Análise local e plano de ação</a:t>
            </a:r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sz="1600" b="1" dirty="0">
              <a:cs typeface="Calibri"/>
            </a:endParaRP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Slide corpo TUTORIA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sub-título: calibri 28 - cor do marcador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Corpo do texto: calibri 22 – azul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Tópicos alinhados à esquerda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id="{3DFAD2A3-466E-4DCC-BF21-992ACAC40DBB}"/>
              </a:ext>
            </a:extLst>
          </p:cNvPr>
          <p:cNvSpPr>
            <a:spLocks noGrp="1"/>
          </p:cNvSpPr>
          <p:nvPr/>
        </p:nvSpPr>
        <p:spPr>
          <a:xfrm>
            <a:off x="442783" y="2441013"/>
            <a:ext cx="10052222" cy="36444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9999"/>
              </a:buClr>
              <a:buFontTx/>
              <a:buBlip>
                <a:blip r:embed="rId2"/>
              </a:buBlip>
              <a:defRPr sz="2200" kern="1200" baseline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2"/>
              </a:buBlip>
              <a:defRPr sz="2000" kern="1200" baseline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2"/>
              </a:buBlip>
              <a:defRPr sz="1800" kern="1200" baseline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2"/>
              </a:buBlip>
              <a:defRPr sz="1600" kern="1200" baseline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2"/>
              </a:buBlip>
              <a:defRPr sz="1400" kern="1200" baseline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b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Objetivo da atividade:  </a:t>
            </a:r>
            <a:r>
              <a:rPr lang="pt-BR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Realizar a análise local para identificar, investigar e priorizar problemas e oportunidades de melhorias relacionadas a etapa. Construir plano de ação customizado a realidade local.</a:t>
            </a:r>
          </a:p>
          <a:p>
            <a:pPr algn="just"/>
            <a:endParaRPr lang="pt-BR" dirty="0">
              <a:solidFill>
                <a:schemeClr val="bg2">
                  <a:lumMod val="25000"/>
                </a:schemeClr>
              </a:solidFill>
              <a:cs typeface="Calibri"/>
            </a:endParaRPr>
          </a:p>
          <a:p>
            <a:pPr lvl="1" algn="just">
              <a:buFont typeface="Wingdings,Sans-Serif"/>
              <a:buChar char="ü"/>
            </a:pPr>
            <a:r>
              <a:rPr lang="pt-BR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Situação atual</a:t>
            </a:r>
            <a:endParaRPr lang="en-US">
              <a:solidFill>
                <a:schemeClr val="bg2">
                  <a:lumMod val="25000"/>
                </a:schemeClr>
              </a:solidFill>
              <a:latin typeface="Calibri"/>
              <a:cs typeface="Calibri"/>
            </a:endParaRPr>
          </a:p>
          <a:p>
            <a:pPr lvl="1" algn="just">
              <a:buFont typeface="Wingdings,Sans-Serif"/>
              <a:buChar char="ü"/>
            </a:pPr>
            <a:r>
              <a:rPr lang="pt-BR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Análise (causa raiz)</a:t>
            </a:r>
            <a:endParaRPr lang="pt-BR">
              <a:solidFill>
                <a:schemeClr val="bg2">
                  <a:lumMod val="25000"/>
                </a:schemeClr>
              </a:solidFill>
              <a:cs typeface="Calibri"/>
            </a:endParaRPr>
          </a:p>
          <a:p>
            <a:pPr lvl="1" algn="just">
              <a:buFont typeface="Wingdings,Sans-Serif"/>
              <a:buChar char="ü"/>
            </a:pPr>
            <a:r>
              <a:rPr lang="pt-BR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Objetivo</a:t>
            </a:r>
            <a:endParaRPr lang="en-US">
              <a:solidFill>
                <a:schemeClr val="bg2">
                  <a:lumMod val="25000"/>
                </a:schemeClr>
              </a:solidFill>
              <a:cs typeface="Calibri"/>
            </a:endParaRPr>
          </a:p>
          <a:p>
            <a:pPr lvl="1" algn="just">
              <a:buFont typeface="Wingdings,Sans-Serif"/>
              <a:buChar char="ü"/>
            </a:pPr>
            <a:r>
              <a:rPr lang="pt-BR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Metas e indicadores</a:t>
            </a:r>
            <a:endParaRPr lang="pt-BR">
              <a:solidFill>
                <a:schemeClr val="bg2">
                  <a:lumMod val="25000"/>
                </a:schemeClr>
              </a:solidFill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2783682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AEC8AFA4-C92E-4675-9886-03CA33B7AE4F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956800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E175E27E-01FE-4B7E-A790-3E82123C613D}"/>
              </a:ext>
            </a:extLst>
          </p:cNvPr>
          <p:cNvSpPr txBox="1">
            <a:spLocks/>
          </p:cNvSpPr>
          <p:nvPr/>
        </p:nvSpPr>
        <p:spPr>
          <a:xfrm>
            <a:off x="442783" y="980513"/>
            <a:ext cx="10052222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 baseline="0">
                <a:solidFill>
                  <a:srgbClr val="008387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endParaRPr lang="pt-BR" dirty="0"/>
          </a:p>
          <a:p>
            <a:r>
              <a:rPr lang="pt-BR" dirty="0">
                <a:solidFill>
                  <a:schemeClr val="bg1">
                    <a:lumMod val="50000"/>
                  </a:schemeClr>
                </a:solidFill>
              </a:rPr>
              <a:t>Objetivo</a:t>
            </a:r>
          </a:p>
        </p:txBody>
      </p:sp>
      <p:sp>
        <p:nvSpPr>
          <p:cNvPr id="6" name="Espaço Reservado para Conteúdo 2">
            <a:extLst>
              <a:ext uri="{FF2B5EF4-FFF2-40B4-BE49-F238E27FC236}">
                <a16:creationId xmlns:a16="http://schemas.microsoft.com/office/drawing/2014/main" id="{61E24D53-BF51-4DC2-B51C-C948A175FB22}"/>
              </a:ext>
            </a:extLst>
          </p:cNvPr>
          <p:cNvSpPr txBox="1">
            <a:spLocks/>
          </p:cNvSpPr>
          <p:nvPr/>
        </p:nvSpPr>
        <p:spPr>
          <a:xfrm>
            <a:off x="442783" y="2441013"/>
            <a:ext cx="10052222" cy="364441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9999"/>
              </a:buClr>
              <a:buFontTx/>
              <a:buBlip>
                <a:blip r:embed="rId2"/>
              </a:buBlip>
              <a:defRPr sz="2200" kern="1200" baseline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2"/>
              </a:buBlip>
              <a:defRPr sz="2000" kern="1200" baseline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2"/>
              </a:buBlip>
              <a:defRPr sz="1800" kern="1200" baseline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2"/>
              </a:buBlip>
              <a:defRPr sz="1600" kern="1200" baseline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2"/>
              </a:buBlip>
              <a:defRPr sz="1400" kern="1200" baseline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dirty="0"/>
              <a:t>Prover, de forma equilibrada, a atenção à saúde pelos especialistas atuando em equipe com outros profissionais de saúde, os quais devem cumprir o papel de </a:t>
            </a:r>
            <a:r>
              <a:rPr lang="pt-BR" dirty="0" err="1"/>
              <a:t>interconsultores</a:t>
            </a:r>
            <a:r>
              <a:rPr lang="pt-BR" dirty="0"/>
              <a:t> e de suporte para equipe de atenção primária, com esforços para que especialistas e generalistas se conheçam e trabalhem conjuntamente.</a:t>
            </a:r>
          </a:p>
        </p:txBody>
      </p:sp>
    </p:spTree>
    <p:extLst>
      <p:ext uri="{BB962C8B-B14F-4D97-AF65-F5344CB8AC3E}">
        <p14:creationId xmlns:p14="http://schemas.microsoft.com/office/powerpoint/2010/main" val="5788934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14946CF-9691-4B9F-966A-E5286CC83D0A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7793774F-3921-4D2E-AC11-6B7CFC8C8DC4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B18CD197-4CEF-416E-8F25-023870EF39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3315361" y="2868520"/>
            <a:ext cx="5279922" cy="3364384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9BF0DA73-A484-4B83-996D-DD0FA159E4F4}"/>
              </a:ext>
            </a:extLst>
          </p:cNvPr>
          <p:cNvSpPr/>
          <p:nvPr/>
        </p:nvSpPr>
        <p:spPr>
          <a:xfrm>
            <a:off x="3315361" y="6312372"/>
            <a:ext cx="3698875" cy="26035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100" dirty="0">
                <a:solidFill>
                  <a:schemeClr val="accent3">
                    <a:lumMod val="50000"/>
                  </a:schemeClr>
                </a:solidFill>
              </a:rPr>
              <a:t>Fonte: As Redes de Atenção à Saúde, Mendes, 2010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D9B0CBCF-00DA-4401-89F5-2DE3A4DF1B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5949" y="2490535"/>
            <a:ext cx="3078747" cy="377985"/>
          </a:xfrm>
          <a:prstGeom prst="rect">
            <a:avLst/>
          </a:prstGeom>
        </p:spPr>
      </p:pic>
      <p:sp>
        <p:nvSpPr>
          <p:cNvPr id="10" name="Espaço Reservado para Conteúdo 2">
            <a:extLst>
              <a:ext uri="{FF2B5EF4-FFF2-40B4-BE49-F238E27FC236}">
                <a16:creationId xmlns:a16="http://schemas.microsoft.com/office/drawing/2014/main" id="{8F8BE6B9-04BA-49FD-94E6-BD5C95AC5214}"/>
              </a:ext>
            </a:extLst>
          </p:cNvPr>
          <p:cNvSpPr txBox="1">
            <a:spLocks/>
          </p:cNvSpPr>
          <p:nvPr/>
        </p:nvSpPr>
        <p:spPr>
          <a:xfrm>
            <a:off x="788995" y="1304125"/>
            <a:ext cx="9477366" cy="117234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9999"/>
              </a:buClr>
              <a:buFontTx/>
              <a:buBlip>
                <a:blip r:embed="rId4"/>
              </a:buBlip>
              <a:defRPr sz="2200" kern="1200" baseline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4"/>
              </a:buBlip>
              <a:defRPr sz="2000" kern="1200" baseline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4"/>
              </a:buBlip>
              <a:defRPr sz="1800" kern="1200" baseline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4"/>
              </a:buBlip>
              <a:defRPr sz="1600" kern="1200" baseline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4"/>
              </a:buBlip>
              <a:defRPr sz="1400" kern="1200" baseline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endParaRPr lang="pt-BR" dirty="0"/>
          </a:p>
        </p:txBody>
      </p:sp>
      <p:sp>
        <p:nvSpPr>
          <p:cNvPr id="11" name="Espaço Reservado para Conteúdo 2">
            <a:extLst>
              <a:ext uri="{FF2B5EF4-FFF2-40B4-BE49-F238E27FC236}">
                <a16:creationId xmlns:a16="http://schemas.microsoft.com/office/drawing/2014/main" id="{0785D20B-D164-450F-9AFE-EFFCECDA394C}"/>
              </a:ext>
            </a:extLst>
          </p:cNvPr>
          <p:cNvSpPr txBox="1">
            <a:spLocks/>
          </p:cNvSpPr>
          <p:nvPr/>
        </p:nvSpPr>
        <p:spPr>
          <a:xfrm>
            <a:off x="501567" y="1606795"/>
            <a:ext cx="10052222" cy="364441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9999"/>
              </a:buClr>
              <a:buFontTx/>
              <a:buBlip>
                <a:blip r:embed="rId4"/>
              </a:buBlip>
              <a:defRPr sz="2200" kern="1200" baseline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4"/>
              </a:buBlip>
              <a:defRPr sz="2000" kern="1200" baseline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4"/>
              </a:buBlip>
              <a:defRPr sz="1800" kern="1200" baseline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4"/>
              </a:buBlip>
              <a:defRPr sz="1600" kern="1200" baseline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4"/>
              </a:buBlip>
              <a:defRPr sz="1400" kern="1200" baseline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dirty="0">
                <a:latin typeface="+mn-lt"/>
              </a:rPr>
              <a:t>O objetivo de um sistema de saúde é alcançar resultados clínicos e funcionais para a sua população usuária. Isso implica em transformações na atenção à saúde.</a:t>
            </a:r>
          </a:p>
        </p:txBody>
      </p:sp>
    </p:spTree>
    <p:extLst>
      <p:ext uri="{BB962C8B-B14F-4D97-AF65-F5344CB8AC3E}">
        <p14:creationId xmlns:p14="http://schemas.microsoft.com/office/powerpoint/2010/main" val="1734376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5F07AA8B-190B-4955-A14C-320E7E4A1C7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34449" t="37281" r="17551" b="28803"/>
          <a:stretch/>
        </p:blipFill>
        <p:spPr>
          <a:xfrm>
            <a:off x="2508044" y="3796973"/>
            <a:ext cx="6709605" cy="2665546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5CC00D26-6568-43C9-BED8-9013B5187B62}"/>
              </a:ext>
            </a:extLst>
          </p:cNvPr>
          <p:cNvSpPr txBox="1">
            <a:spLocks/>
          </p:cNvSpPr>
          <p:nvPr/>
        </p:nvSpPr>
        <p:spPr>
          <a:xfrm>
            <a:off x="442783" y="980513"/>
            <a:ext cx="10052222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 baseline="0">
                <a:solidFill>
                  <a:srgbClr val="008387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endParaRPr lang="pt-BR" dirty="0"/>
          </a:p>
          <a:p>
            <a:r>
              <a:rPr lang="pt-BR" dirty="0">
                <a:solidFill>
                  <a:schemeClr val="bg1">
                    <a:lumMod val="50000"/>
                  </a:schemeClr>
                </a:solidFill>
              </a:rPr>
              <a:t>A Atenção Ambulatorial Especializada nas Redes de Atenção à Saúde</a:t>
            </a:r>
          </a:p>
        </p:txBody>
      </p:sp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id="{9EA87B0C-B90F-459F-9856-54473DA9AF16}"/>
              </a:ext>
            </a:extLst>
          </p:cNvPr>
          <p:cNvSpPr txBox="1">
            <a:spLocks/>
          </p:cNvSpPr>
          <p:nvPr/>
        </p:nvSpPr>
        <p:spPr>
          <a:xfrm>
            <a:off x="442783" y="2117449"/>
            <a:ext cx="10192392" cy="3644410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9999"/>
              </a:buClr>
              <a:buFontTx/>
              <a:buBlip>
                <a:blip r:embed="rId4"/>
              </a:buBlip>
              <a:defRPr sz="2200" kern="1200" baseline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4"/>
              </a:buBlip>
              <a:defRPr sz="2000" kern="1200" baseline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4"/>
              </a:buBlip>
              <a:defRPr sz="1800" kern="1200" baseline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4"/>
              </a:buBlip>
              <a:defRPr sz="1600" kern="1200" baseline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4"/>
              </a:buBlip>
              <a:defRPr sz="1400" kern="1200" baseline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dirty="0">
                <a:latin typeface="Calibri"/>
                <a:cs typeface="Calibri"/>
              </a:rPr>
              <a:t>A organização e a qualificação da AAE passam por restabelecer o equilíbrio entre a demanda e oferta por atendimentos especializados, o que pode ser alcançando somente a partir de um novo modelo de atenção vinculado e integrado com a equipe da APS para garantir a continuidade do cuidado a partir das necessidades de saúde da população. </a:t>
            </a:r>
            <a:endParaRPr lang="pt-BR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115383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0726B2-A3A6-46AF-AA2F-9AA4CEE6F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Brasil e o mundo: três aspectos de transição</a:t>
            </a:r>
            <a:endParaRPr lang="pt-B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4796F60-39BA-4F7E-8439-5ED775632D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Transição demográfica: caracterizada pelo envelhecimento da população.</a:t>
            </a:r>
          </a:p>
          <a:p>
            <a:pPr marL="0" indent="0">
              <a:buNone/>
            </a:pPr>
            <a:endParaRPr lang="pt-BR" dirty="0"/>
          </a:p>
          <a:p>
            <a:r>
              <a:rPr lang="pt-BR" dirty="0"/>
              <a:t> Transição nutricional: caracterizada pelo crescimento do sobrepeso, da obesidade e da dislipidemia.</a:t>
            </a:r>
          </a:p>
          <a:p>
            <a:pPr marL="0" indent="0">
              <a:buNone/>
            </a:pPr>
            <a:endParaRPr lang="pt-BR" dirty="0"/>
          </a:p>
          <a:p>
            <a:r>
              <a:rPr lang="pt-BR" dirty="0"/>
              <a:t> Transição epidemiológica: caracterizada pela tripla carga de doenças.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2858910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apa Iníci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apa Seçã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onteúdo 1">
  <a:themeElements>
    <a:clrScheme name="Azul Quen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onteúdo 3">
  <a:themeElements>
    <a:clrScheme name="Azul Quen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Capa Fina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3376</Words>
  <Application>Microsoft Office PowerPoint</Application>
  <PresentationFormat>Widescreen</PresentationFormat>
  <Paragraphs>542</Paragraphs>
  <Slides>52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6</vt:i4>
      </vt:variant>
      <vt:variant>
        <vt:lpstr>Títulos de slides</vt:lpstr>
      </vt:variant>
      <vt:variant>
        <vt:i4>52</vt:i4>
      </vt:variant>
    </vt:vector>
  </HeadingPairs>
  <TitlesOfParts>
    <vt:vector size="63" baseType="lpstr">
      <vt:lpstr>Arial</vt:lpstr>
      <vt:lpstr>Calibri</vt:lpstr>
      <vt:lpstr>Calibri Light</vt:lpstr>
      <vt:lpstr>Lucida Grande</vt:lpstr>
      <vt:lpstr>Wingdings,Sans-Serif</vt:lpstr>
      <vt:lpstr>Tema do Office</vt:lpstr>
      <vt:lpstr>Capa Início</vt:lpstr>
      <vt:lpstr>Capa Seção</vt:lpstr>
      <vt:lpstr>Conteúdo 1</vt:lpstr>
      <vt:lpstr>Conteúdo 3</vt:lpstr>
      <vt:lpstr>Capa Final</vt:lpstr>
      <vt:lpstr>APS e AAE nas redes de atenção à saúde Oficina de Planejamento XXX </vt:lpstr>
      <vt:lpstr>Atividades </vt:lpstr>
      <vt:lpstr>Painel de atividades</vt:lpstr>
      <vt:lpstr>1. Apresentação do PlanificaSUS, linha de cuidado priorizada e carteira de serviços AAE </vt:lpstr>
      <vt:lpstr>Proposta de Trabalho do PlanificaSUS</vt:lpstr>
      <vt:lpstr>Apresentação do PowerPoint</vt:lpstr>
      <vt:lpstr>Apresentação do PowerPoint</vt:lpstr>
      <vt:lpstr>Apresentação do PowerPoint</vt:lpstr>
      <vt:lpstr>Brasil e o mundo: três aspectos de transição</vt:lpstr>
      <vt:lpstr>A transição demográfica</vt:lpstr>
      <vt:lpstr>A transição nutricional</vt:lpstr>
      <vt:lpstr>Transição Epidemiológica (1990) Transição Epidemiológica (2017)</vt:lpstr>
      <vt:lpstr>Cenário</vt:lpstr>
      <vt:lpstr>Porque é necessário um novo modelo de AAE?</vt:lpstr>
      <vt:lpstr>Qual a resposta atual? Sistema Fragmentado</vt:lpstr>
      <vt:lpstr>Qual a resposta atual? Sistema Fragmentado</vt:lpstr>
      <vt:lpstr>Qual a resposta adequada? Rede de Atenção à Saúde</vt:lpstr>
      <vt:lpstr>Qual a resposta adequada? Rede de Atenção à Saúde</vt:lpstr>
      <vt:lpstr>Apresentação do PowerPoint</vt:lpstr>
      <vt:lpstr>Apresentação do PowerPoint</vt:lpstr>
      <vt:lpstr>Atenção Ambulatorial Especializada e Atenção Primária à Saúde</vt:lpstr>
      <vt:lpstr>Como realizar a organização da AAE?</vt:lpstr>
      <vt:lpstr>Apresentação do PowerPoint</vt:lpstr>
      <vt:lpstr>Apresentação do PowerPoint</vt:lpstr>
      <vt:lpstr>Microssistema Clínico</vt:lpstr>
      <vt:lpstr>Microssistema Clínico</vt:lpstr>
      <vt:lpstr>Os Macroprocessos da AAE </vt:lpstr>
      <vt:lpstr>Macroprocesso Assistencial </vt:lpstr>
      <vt:lpstr>Macroprocesso Educacional</vt:lpstr>
      <vt:lpstr>Macroprocesso Supervisional </vt:lpstr>
      <vt:lpstr>Macroprocesso Pesquisa </vt:lpstr>
      <vt:lpstr>Sistema de Monitoramento – Painel de Bordo </vt:lpstr>
      <vt:lpstr>Acompanhamento </vt:lpstr>
      <vt:lpstr>Carteira de Serviços</vt:lpstr>
      <vt:lpstr>2. Apresentação da etapa 1  </vt:lpstr>
      <vt:lpstr>A temática da Etapa 1 do PlanificaSUS é:   “Atenção Primária à Saúde e Atenção Ambulatorial Especializada nas Redes de Atenção à Saúde.”</vt:lpstr>
      <vt:lpstr>Objetivos e competências esperadas</vt:lpstr>
      <vt:lpstr>Etapa 1 - APS e AAE nas Redes de Atenção à Saúde</vt:lpstr>
      <vt:lpstr>Apresentação do PowerPoint</vt:lpstr>
      <vt:lpstr>Apresentação do PowerPoint</vt:lpstr>
      <vt:lpstr>Apresentação do PowerPoint</vt:lpstr>
      <vt:lpstr>3. Mobilização de recursos e atores para Etapa 1 </vt:lpstr>
      <vt:lpstr>Mobilização de recursos e atores para Etapa 1 </vt:lpstr>
      <vt:lpstr>Mobilização de Recursos e Atores Etapa 1</vt:lpstr>
      <vt:lpstr>Mobilização de recursos e atores para Etapa 1 </vt:lpstr>
      <vt:lpstr>Mobilização de Recursos e Atores Etapa 1</vt:lpstr>
      <vt:lpstr>4. Definição do ambulatório especializado na região de saúde</vt:lpstr>
      <vt:lpstr>Definição do ambulatório especializado na região de saúde</vt:lpstr>
      <vt:lpstr>Definição do ambulatório especializado na região de saúde</vt:lpstr>
      <vt:lpstr>5. Análise local e plano de ação</vt:lpstr>
      <vt:lpstr>Análise local e plano de ação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Francisco Timbó de Paiva Neto</dc:creator>
  <cp:lastModifiedBy>Francisco Timbó de Paiva Neto</cp:lastModifiedBy>
  <cp:revision>288</cp:revision>
  <dcterms:created xsi:type="dcterms:W3CDTF">2021-11-05T18:09:58Z</dcterms:created>
  <dcterms:modified xsi:type="dcterms:W3CDTF">2021-11-19T19:09:47Z</dcterms:modified>
</cp:coreProperties>
</file>