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20"/>
  </p:notesMasterIdLst>
  <p:handoutMasterIdLst>
    <p:handoutMasterId r:id="rId21"/>
  </p:handoutMasterIdLst>
  <p:sldIdLst>
    <p:sldId id="263" r:id="rId9"/>
    <p:sldId id="271" r:id="rId10"/>
    <p:sldId id="270" r:id="rId11"/>
    <p:sldId id="265" r:id="rId12"/>
    <p:sldId id="269" r:id="rId13"/>
    <p:sldId id="272" r:id="rId14"/>
    <p:sldId id="273" r:id="rId15"/>
    <p:sldId id="274" r:id="rId16"/>
    <p:sldId id="275" r:id="rId17"/>
    <p:sldId id="277" r:id="rId18"/>
    <p:sldId id="26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E19"/>
    <a:srgbClr val="BE6311"/>
    <a:srgbClr val="F3BF85"/>
    <a:srgbClr val="ED9D41"/>
    <a:srgbClr val="BE6312"/>
    <a:srgbClr val="C76B18"/>
    <a:srgbClr val="006F7B"/>
    <a:srgbClr val="006D7C"/>
    <a:srgbClr val="006573"/>
    <a:srgbClr val="005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81" d="100"/>
          <a:sy n="81" d="100"/>
        </p:scale>
        <p:origin x="12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A75E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9507" b="1"/>
          <a:stretch/>
        </p:blipFill>
        <p:spPr>
          <a:xfrm>
            <a:off x="8575590" y="2430162"/>
            <a:ext cx="3616408" cy="284635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9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76B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3"/>
          <a:stretch/>
        </p:blipFill>
        <p:spPr>
          <a:xfrm>
            <a:off x="10926996" y="3956181"/>
            <a:ext cx="1267385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10952443" y="3956180"/>
            <a:ext cx="1231319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5111" cy="259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/>
          <a:stretch/>
        </p:blipFill>
        <p:spPr>
          <a:xfrm>
            <a:off x="10934043" y="3963784"/>
            <a:ext cx="1264307" cy="289903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BE631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BE6311"/>
              </a:solidFill>
            </a:endParaRPr>
          </a:p>
          <a:p>
            <a:pPr algn="ctr"/>
            <a:r>
              <a:rPr lang="pt-BR" sz="2000" dirty="0">
                <a:solidFill>
                  <a:srgbClr val="BE6311"/>
                </a:solidFill>
              </a:rPr>
              <a:t>Visite o </a:t>
            </a:r>
            <a:r>
              <a:rPr lang="pt-BR" sz="2000" b="1" dirty="0">
                <a:solidFill>
                  <a:srgbClr val="BE6311"/>
                </a:solidFill>
              </a:rPr>
              <a:t>e-Planifica </a:t>
            </a:r>
            <a:r>
              <a:rPr lang="pt-BR" sz="2000" dirty="0">
                <a:solidFill>
                  <a:srgbClr val="BE6311"/>
                </a:solidFill>
              </a:rPr>
              <a:t>e acesse os materiais do </a:t>
            </a:r>
            <a:r>
              <a:rPr lang="pt-BR" sz="2000" dirty="0" err="1">
                <a:solidFill>
                  <a:srgbClr val="BE6311"/>
                </a:solidFill>
              </a:rPr>
              <a:t>PlanificaSUS</a:t>
            </a:r>
            <a:r>
              <a:rPr lang="pt-BR" sz="2000" dirty="0">
                <a:solidFill>
                  <a:srgbClr val="BE631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948006" y="2638273"/>
            <a:ext cx="7108371" cy="866559"/>
          </a:xfrm>
        </p:spPr>
        <p:txBody>
          <a:bodyPr/>
          <a:lstStyle/>
          <a:p>
            <a:r>
              <a:rPr lang="pt-BR" dirty="0"/>
              <a:t>Apresentação do caso SPICT-BR™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79276-3D28-4E26-9566-FAF43795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pessoa usuária e suas múltiplas dimensões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6F7AD8-C6AA-44CF-B4CE-FAC18AD0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72BEB7-2EFF-4168-BD09-42F0A4C8BE00}"/>
              </a:ext>
            </a:extLst>
          </p:cNvPr>
          <p:cNvSpPr/>
          <p:nvPr/>
        </p:nvSpPr>
        <p:spPr>
          <a:xfrm>
            <a:off x="2510672" y="4896921"/>
            <a:ext cx="6539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A75E19"/>
                </a:solidFill>
              </a:rPr>
              <a:t>Cite as principais características relacionadas a fontes de sofrimento e as ações propostas para as dimensões Psicológica, Física, Familiar e Social e Espiritual. </a:t>
            </a:r>
          </a:p>
        </p:txBody>
      </p:sp>
    </p:spTree>
    <p:extLst>
      <p:ext uri="{BB962C8B-B14F-4D97-AF65-F5344CB8AC3E}">
        <p14:creationId xmlns:p14="http://schemas.microsoft.com/office/powerpoint/2010/main" val="86766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1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3843" y="2126198"/>
            <a:ext cx="4747646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Apresentação do caso SPICT-BR™ positivo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Tópico 1</a:t>
            </a:r>
          </a:p>
          <a:p>
            <a:endParaRPr lang="pt-BR" dirty="0"/>
          </a:p>
          <a:p>
            <a:r>
              <a:rPr lang="pt-BR" dirty="0"/>
              <a:t>Tópico 2</a:t>
            </a:r>
          </a:p>
          <a:p>
            <a:endParaRPr lang="pt-BR" dirty="0"/>
          </a:p>
          <a:p>
            <a:r>
              <a:rPr lang="pt-BR" dirty="0"/>
              <a:t>Tópico 3</a:t>
            </a:r>
          </a:p>
          <a:p>
            <a:endParaRPr lang="pt-BR" dirty="0"/>
          </a:p>
          <a:p>
            <a:r>
              <a:rPr lang="pt-BR" dirty="0"/>
              <a:t>Tópico 4</a:t>
            </a:r>
          </a:p>
          <a:p>
            <a:endParaRPr lang="pt-BR" dirty="0"/>
          </a:p>
          <a:p>
            <a:r>
              <a:rPr lang="pt-BR" dirty="0"/>
              <a:t>Tópico 5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D8A014-6C8F-443E-BA81-85B4AEDF0F16}"/>
              </a:ext>
            </a:extLst>
          </p:cNvPr>
          <p:cNvSpPr txBox="1"/>
          <p:nvPr/>
        </p:nvSpPr>
        <p:spPr>
          <a:xfrm>
            <a:off x="4722829" y="3247555"/>
            <a:ext cx="5854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solidFill>
                  <a:srgbClr val="A75E19"/>
                </a:solidFill>
              </a:rPr>
              <a:t>Aqui é o espaço para descrição de informações objetivas e subjetivas sobre a pessoa. </a:t>
            </a:r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CE0FD-D0C4-4C15-8CA5-2C622B5D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SPICT-BR™ positivos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E9A2AA-7D03-41C7-9C3F-3ABF8A6DC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76DF8C-E36F-4B14-990C-F57454DCE96F}"/>
              </a:ext>
            </a:extLst>
          </p:cNvPr>
          <p:cNvSpPr/>
          <p:nvPr/>
        </p:nvSpPr>
        <p:spPr>
          <a:xfrm>
            <a:off x="2887744" y="486182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i="1" dirty="0">
                <a:solidFill>
                  <a:srgbClr val="A75E19"/>
                </a:solidFill>
              </a:rPr>
              <a:t>Descreva os indicadores com resultados positivos na ferramenta de elegibilidade SPICT-BR™.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8060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B3562-5CEB-440A-9C25-24269270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de adoecimento da pessoa usuária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55521-9232-4D9A-83B6-C74CB5C0C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44F25-E2E2-4DAD-B946-B26EC1682E52}"/>
              </a:ext>
            </a:extLst>
          </p:cNvPr>
          <p:cNvSpPr/>
          <p:nvPr/>
        </p:nvSpPr>
        <p:spPr>
          <a:xfrm>
            <a:off x="2887744" y="50697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i="1" dirty="0">
                <a:solidFill>
                  <a:srgbClr val="A75E19"/>
                </a:solidFill>
              </a:rPr>
              <a:t>Diagnóstico principal, diagnósticos secundários e história da condição de saúde atual. </a:t>
            </a:r>
          </a:p>
        </p:txBody>
      </p:sp>
    </p:spTree>
    <p:extLst>
      <p:ext uri="{BB962C8B-B14F-4D97-AF65-F5344CB8AC3E}">
        <p14:creationId xmlns:p14="http://schemas.microsoft.com/office/powerpoint/2010/main" val="35284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FACD4-13F2-4529-8CC4-0D54C583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Família e rede de apoio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B4BB66-681D-4189-AAB4-D98B00A7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9E880B4-3CE3-47C5-A636-E6C49E107724}"/>
              </a:ext>
            </a:extLst>
          </p:cNvPr>
          <p:cNvSpPr/>
          <p:nvPr/>
        </p:nvSpPr>
        <p:spPr>
          <a:xfrm>
            <a:off x="2020479" y="4849074"/>
            <a:ext cx="7707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A75E19"/>
                </a:solidFill>
              </a:rPr>
              <a:t>Descreva detalhadamente com quem mora a pessoa, quem é o cuidador principal, quais são seus principais aspectos familiares e como é sua rede de apoio (utilize com ferramentas para apoio desta seção </a:t>
            </a:r>
            <a:r>
              <a:rPr lang="pt-BR" sz="2000" i="1" dirty="0" err="1">
                <a:solidFill>
                  <a:srgbClr val="A75E19"/>
                </a:solidFill>
              </a:rPr>
              <a:t>genograma</a:t>
            </a:r>
            <a:r>
              <a:rPr lang="pt-BR" sz="2000" i="1" dirty="0">
                <a:solidFill>
                  <a:srgbClr val="A75E19"/>
                </a:solidFill>
              </a:rPr>
              <a:t> e </a:t>
            </a:r>
            <a:r>
              <a:rPr lang="pt-BR" sz="2000" i="1" dirty="0" err="1">
                <a:solidFill>
                  <a:srgbClr val="A75E19"/>
                </a:solidFill>
              </a:rPr>
              <a:t>ecomapa</a:t>
            </a:r>
            <a:r>
              <a:rPr lang="pt-BR" sz="2000" i="1" dirty="0">
                <a:solidFill>
                  <a:srgbClr val="A75E19"/>
                </a:solidFill>
              </a:rPr>
              <a:t>, caso a equipe já faça uso desses instrumentos). </a:t>
            </a:r>
          </a:p>
        </p:txBody>
      </p:sp>
    </p:spTree>
    <p:extLst>
      <p:ext uri="{BB962C8B-B14F-4D97-AF65-F5344CB8AC3E}">
        <p14:creationId xmlns:p14="http://schemas.microsoft.com/office/powerpoint/2010/main" val="224861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A9AFA-9B0B-4740-8426-08418B5C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Aspectos socioeconômicos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47ABCB-ADB6-42E3-8295-BBA9672F8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E0405EA-F6CA-40A4-A96E-3BE5BF021671}"/>
              </a:ext>
            </a:extLst>
          </p:cNvPr>
          <p:cNvSpPr/>
          <p:nvPr/>
        </p:nvSpPr>
        <p:spPr>
          <a:xfrm>
            <a:off x="2420894" y="520469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i="1" dirty="0">
                <a:solidFill>
                  <a:srgbClr val="A75E19"/>
                </a:solidFill>
              </a:rPr>
              <a:t>Condições de moradia, ocupação, renda familiar e benefícios recebidos. </a:t>
            </a:r>
          </a:p>
        </p:txBody>
      </p:sp>
    </p:spTree>
    <p:extLst>
      <p:ext uri="{BB962C8B-B14F-4D97-AF65-F5344CB8AC3E}">
        <p14:creationId xmlns:p14="http://schemas.microsoft.com/office/powerpoint/2010/main" val="366071314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404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Apresentação do caso SPICT-BR™</vt:lpstr>
      <vt:lpstr>Apresentação do PowerPoint</vt:lpstr>
      <vt:lpstr>Apresentação do PowerPoint</vt:lpstr>
      <vt:lpstr>Apresentação do caso SPICT-BR™ positivo</vt:lpstr>
      <vt:lpstr>Biografia</vt:lpstr>
      <vt:lpstr>Indicadores SPICT-BR™ positivos</vt:lpstr>
      <vt:lpstr>História de adoecimento da pessoa usuária</vt:lpstr>
      <vt:lpstr>Família e rede de apoio</vt:lpstr>
      <vt:lpstr>Aspectos socioeconômicos </vt:lpstr>
      <vt:lpstr>A pessoa usuária e suas múltiplas dimensões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Francisco Timbó de Paiva Neto</cp:lastModifiedBy>
  <cp:revision>103</cp:revision>
  <dcterms:created xsi:type="dcterms:W3CDTF">2021-05-10T00:56:02Z</dcterms:created>
  <dcterms:modified xsi:type="dcterms:W3CDTF">2022-08-09T14:44:27Z</dcterms:modified>
</cp:coreProperties>
</file>