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</p:sldMasterIdLst>
  <p:notesMasterIdLst>
    <p:notesMasterId r:id="rId36"/>
  </p:notesMasterIdLst>
  <p:handoutMasterIdLst>
    <p:handoutMasterId r:id="rId37"/>
  </p:handoutMasterIdLst>
  <p:sldIdLst>
    <p:sldId id="263" r:id="rId9"/>
    <p:sldId id="271" r:id="rId10"/>
    <p:sldId id="270" r:id="rId11"/>
    <p:sldId id="265" r:id="rId12"/>
    <p:sldId id="274" r:id="rId13"/>
    <p:sldId id="280" r:id="rId14"/>
    <p:sldId id="281" r:id="rId15"/>
    <p:sldId id="282" r:id="rId16"/>
    <p:sldId id="283" r:id="rId17"/>
    <p:sldId id="284" r:id="rId18"/>
    <p:sldId id="292" r:id="rId19"/>
    <p:sldId id="293" r:id="rId20"/>
    <p:sldId id="295" r:id="rId21"/>
    <p:sldId id="294" r:id="rId22"/>
    <p:sldId id="296" r:id="rId23"/>
    <p:sldId id="287" r:id="rId24"/>
    <p:sldId id="273" r:id="rId25"/>
    <p:sldId id="275" r:id="rId26"/>
    <p:sldId id="276" r:id="rId27"/>
    <p:sldId id="277" r:id="rId28"/>
    <p:sldId id="278" r:id="rId29"/>
    <p:sldId id="279" r:id="rId30"/>
    <p:sldId id="288" r:id="rId31"/>
    <p:sldId id="297" r:id="rId32"/>
    <p:sldId id="289" r:id="rId33"/>
    <p:sldId id="291" r:id="rId34"/>
    <p:sldId id="268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521"/>
    <a:srgbClr val="C45748"/>
    <a:srgbClr val="BE6311"/>
    <a:srgbClr val="F3BF85"/>
    <a:srgbClr val="A75E19"/>
    <a:srgbClr val="ED9D41"/>
    <a:srgbClr val="BE6312"/>
    <a:srgbClr val="C76B18"/>
    <a:srgbClr val="006F7B"/>
    <a:srgbClr val="006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64" d="100"/>
          <a:sy n="64" d="100"/>
        </p:scale>
        <p:origin x="8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5271F-33A0-4ED6-ABFB-8854969594D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D7F0D49-CD51-4948-8D8B-54EC916CF41E}">
      <dgm:prSet phldrT="[Texto]" custT="1"/>
      <dgm:spPr>
        <a:solidFill>
          <a:srgbClr val="742521"/>
        </a:solidFill>
      </dgm:spPr>
      <dgm:t>
        <a:bodyPr lIns="0" tIns="0" rIns="0" bIns="0" anchor="ctr" anchorCtr="1"/>
        <a:lstStyle/>
        <a:p>
          <a:r>
            <a:rPr 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NÍVEL</a:t>
          </a:r>
        </a:p>
        <a:p>
          <a:r>
            <a:rPr lang="pt-BR" sz="4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</a:p>
      </dgm:t>
    </dgm:pt>
    <dgm:pt modelId="{99E9DDD7-C573-44DD-B6FB-E4AC5D712334}" type="sibTrans" cxnId="{5AC90E10-524C-4B10-9502-172686D5217D}">
      <dgm:prSet/>
      <dgm:spPr/>
      <dgm:t>
        <a:bodyPr/>
        <a:lstStyle/>
        <a:p>
          <a:endParaRPr lang="pt-BR" sz="1600" b="1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4C98D8C-F127-4489-B819-4E6953C23215}" type="parTrans" cxnId="{5AC90E10-524C-4B10-9502-172686D5217D}">
      <dgm:prSet/>
      <dgm:spPr/>
      <dgm:t>
        <a:bodyPr/>
        <a:lstStyle/>
        <a:p>
          <a:endParaRPr lang="pt-BR" sz="1600" b="1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457D1A2-276A-4318-A1FC-381F0AC2E126}">
      <dgm:prSet phldrT="[Texto]" custT="1"/>
      <dgm:spPr>
        <a:solidFill>
          <a:srgbClr val="742521"/>
        </a:solidFill>
      </dgm:spPr>
      <dgm:t>
        <a:bodyPr lIns="0" tIns="0" rIns="0" bIns="0" anchor="ctr" anchorCtr="1"/>
        <a:lstStyle/>
        <a:p>
          <a:r>
            <a:rPr lang="pt-BR" sz="14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NÍVEL</a:t>
          </a:r>
        </a:p>
        <a:p>
          <a:r>
            <a:rPr lang="pt-BR" sz="44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endParaRPr lang="pt-BR" sz="4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27CCB44-D7ED-41AB-9844-B7713AC9BEAC}" type="sibTrans" cxnId="{96CB7035-5157-42BF-B9CB-F4265565E928}">
      <dgm:prSet/>
      <dgm:spPr/>
      <dgm:t>
        <a:bodyPr/>
        <a:lstStyle/>
        <a:p>
          <a:endParaRPr lang="pt-BR" sz="1600" b="1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EBBE05E-1DEE-4250-97AA-1A6F4A43BAF1}" type="parTrans" cxnId="{96CB7035-5157-42BF-B9CB-F4265565E928}">
      <dgm:prSet/>
      <dgm:spPr/>
      <dgm:t>
        <a:bodyPr/>
        <a:lstStyle/>
        <a:p>
          <a:endParaRPr lang="pt-BR" sz="1600" b="1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34EE475-ADF5-42DD-A0B8-A37456CB5359}">
      <dgm:prSet phldrT="[Texto]" custT="1"/>
      <dgm:spPr>
        <a:solidFill>
          <a:srgbClr val="742521"/>
        </a:solidFill>
      </dgm:spPr>
      <dgm:t>
        <a:bodyPr lIns="0" tIns="0" rIns="0" bIns="0" anchor="ctr" anchorCtr="1"/>
        <a:lstStyle/>
        <a:p>
          <a:r>
            <a:rPr lang="pt-BR" sz="14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NÍVEL</a:t>
          </a:r>
        </a:p>
        <a:p>
          <a:r>
            <a:rPr lang="pt-BR" sz="44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endParaRPr lang="pt-BR" sz="4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338EB4A-C5E6-47F2-A735-A6C882B8FE52}" type="sibTrans" cxnId="{918D5429-3B6B-4DD4-8C3F-8B57E99744F1}">
      <dgm:prSet/>
      <dgm:spPr/>
      <dgm:t>
        <a:bodyPr/>
        <a:lstStyle/>
        <a:p>
          <a:endParaRPr lang="pt-BR" sz="1600" b="1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4D60D7E-4530-4D4F-9A69-3A2400F34D55}" type="parTrans" cxnId="{918D5429-3B6B-4DD4-8C3F-8B57E99744F1}">
      <dgm:prSet/>
      <dgm:spPr/>
      <dgm:t>
        <a:bodyPr/>
        <a:lstStyle/>
        <a:p>
          <a:endParaRPr lang="pt-BR" sz="1600" b="1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3FCB435-8BCF-4D5F-9A41-0301A061DF73}">
      <dgm:prSet phldrT="[Texto]" custT="1"/>
      <dgm:spPr>
        <a:solidFill>
          <a:srgbClr val="742521"/>
        </a:solidFill>
      </dgm:spPr>
      <dgm:t>
        <a:bodyPr lIns="0" tIns="0" rIns="0" bIns="0" anchor="ctr" anchorCtr="1"/>
        <a:lstStyle/>
        <a:p>
          <a:r>
            <a:rPr lang="pt-BR" sz="14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NÍVEL</a:t>
          </a:r>
          <a:endParaRPr lang="pt-BR" sz="16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pt-BR" sz="44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</a:t>
          </a:r>
          <a:endParaRPr lang="pt-BR" sz="4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45A1D8D-D267-4C07-9811-C73B92954EB7}" type="sibTrans" cxnId="{A9D1D353-A4A8-4379-A537-33FBD577BFDE}">
      <dgm:prSet/>
      <dgm:spPr/>
      <dgm:t>
        <a:bodyPr/>
        <a:lstStyle/>
        <a:p>
          <a:endParaRPr lang="pt-BR" sz="1600" b="1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859D726-1844-49BE-99E6-239573F4EB35}" type="parTrans" cxnId="{A9D1D353-A4A8-4379-A537-33FBD577BFDE}">
      <dgm:prSet/>
      <dgm:spPr/>
      <dgm:t>
        <a:bodyPr/>
        <a:lstStyle/>
        <a:p>
          <a:endParaRPr lang="pt-BR" sz="1600" b="1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8958495-2EBE-40CF-A643-5D8A9ED4311F}" type="pres">
      <dgm:prSet presAssocID="{DED5271F-33A0-4ED6-ABFB-8854969594D5}" presName="Name0" presStyleCnt="0">
        <dgm:presLayoutVars>
          <dgm:dir/>
          <dgm:animLvl val="lvl"/>
          <dgm:resizeHandles val="exact"/>
        </dgm:presLayoutVars>
      </dgm:prSet>
      <dgm:spPr/>
    </dgm:pt>
    <dgm:pt modelId="{C3CCFCDA-1C34-4605-9FDE-C406EF0E7437}" type="pres">
      <dgm:prSet presAssocID="{13FCB435-8BCF-4D5F-9A41-0301A061DF73}" presName="Name8" presStyleCnt="0"/>
      <dgm:spPr/>
    </dgm:pt>
    <dgm:pt modelId="{45202AAA-2269-4D74-AB4E-2F9EC778BC41}" type="pres">
      <dgm:prSet presAssocID="{13FCB435-8BCF-4D5F-9A41-0301A061DF73}" presName="level" presStyleLbl="node1" presStyleIdx="0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039A268F-E79F-4668-9E89-A4FC41C5E9B5}" type="pres">
      <dgm:prSet presAssocID="{13FCB435-8BCF-4D5F-9A41-0301A061DF7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E2144CA-FBA0-4CD9-9630-EEF0FD96E0F3}" type="pres">
      <dgm:prSet presAssocID="{A34EE475-ADF5-42DD-A0B8-A37456CB5359}" presName="Name8" presStyleCnt="0"/>
      <dgm:spPr/>
    </dgm:pt>
    <dgm:pt modelId="{57D5E101-FB81-40FF-AB4A-7253124EE67A}" type="pres">
      <dgm:prSet presAssocID="{A34EE475-ADF5-42DD-A0B8-A37456CB5359}" presName="level" presStyleLbl="node1" presStyleIdx="1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482EA89A-B727-46A0-9040-FBC26CB34A9E}" type="pres">
      <dgm:prSet presAssocID="{A34EE475-ADF5-42DD-A0B8-A37456CB535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4C27860-F141-4AF9-80D2-87C9B4754DAF}" type="pres">
      <dgm:prSet presAssocID="{D457D1A2-276A-4318-A1FC-381F0AC2E126}" presName="Name8" presStyleCnt="0"/>
      <dgm:spPr/>
    </dgm:pt>
    <dgm:pt modelId="{D4830176-F570-4857-BE69-78B33CB6935C}" type="pres">
      <dgm:prSet presAssocID="{D457D1A2-276A-4318-A1FC-381F0AC2E126}" presName="level" presStyleLbl="node1" presStyleIdx="2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C2CBA05E-3DB3-403F-BD43-F1EA75094032}" type="pres">
      <dgm:prSet presAssocID="{D457D1A2-276A-4318-A1FC-381F0AC2E12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69E7126-AB29-4799-8DF7-83821B60086D}" type="pres">
      <dgm:prSet presAssocID="{AD7F0D49-CD51-4948-8D8B-54EC916CF41E}" presName="Name8" presStyleCnt="0"/>
      <dgm:spPr/>
    </dgm:pt>
    <dgm:pt modelId="{3F5E4CC7-DF76-47F3-8D79-719C37BF5239}" type="pres">
      <dgm:prSet presAssocID="{AD7F0D49-CD51-4948-8D8B-54EC916CF41E}" presName="level" presStyleLbl="node1" presStyleIdx="3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CE2847B9-5321-4CF5-87B5-75298F15043E}" type="pres">
      <dgm:prSet presAssocID="{AD7F0D49-CD51-4948-8D8B-54EC916CF41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A0BA305-7370-7341-885A-94CD9AEBE7CC}" type="presOf" srcId="{DED5271F-33A0-4ED6-ABFB-8854969594D5}" destId="{F8958495-2EBE-40CF-A643-5D8A9ED4311F}" srcOrd="0" destOrd="0" presId="urn:microsoft.com/office/officeart/2005/8/layout/pyramid1"/>
    <dgm:cxn modelId="{5AC90E10-524C-4B10-9502-172686D5217D}" srcId="{DED5271F-33A0-4ED6-ABFB-8854969594D5}" destId="{AD7F0D49-CD51-4948-8D8B-54EC916CF41E}" srcOrd="3" destOrd="0" parTransId="{24C98D8C-F127-4489-B819-4E6953C23215}" sibTransId="{99E9DDD7-C573-44DD-B6FB-E4AC5D712334}"/>
    <dgm:cxn modelId="{C241781C-3565-724C-BA6C-E7F56F34571E}" type="presOf" srcId="{A34EE475-ADF5-42DD-A0B8-A37456CB5359}" destId="{57D5E101-FB81-40FF-AB4A-7253124EE67A}" srcOrd="0" destOrd="0" presId="urn:microsoft.com/office/officeart/2005/8/layout/pyramid1"/>
    <dgm:cxn modelId="{918D5429-3B6B-4DD4-8C3F-8B57E99744F1}" srcId="{DED5271F-33A0-4ED6-ABFB-8854969594D5}" destId="{A34EE475-ADF5-42DD-A0B8-A37456CB5359}" srcOrd="1" destOrd="0" parTransId="{94D60D7E-4530-4D4F-9A69-3A2400F34D55}" sibTransId="{6338EB4A-C5E6-47F2-A735-A6C882B8FE52}"/>
    <dgm:cxn modelId="{71A6092F-F5BA-C942-9E2F-E499BB36AFFE}" type="presOf" srcId="{A34EE475-ADF5-42DD-A0B8-A37456CB5359}" destId="{482EA89A-B727-46A0-9040-FBC26CB34A9E}" srcOrd="1" destOrd="0" presId="urn:microsoft.com/office/officeart/2005/8/layout/pyramid1"/>
    <dgm:cxn modelId="{96CB7035-5157-42BF-B9CB-F4265565E928}" srcId="{DED5271F-33A0-4ED6-ABFB-8854969594D5}" destId="{D457D1A2-276A-4318-A1FC-381F0AC2E126}" srcOrd="2" destOrd="0" parTransId="{EEBBE05E-1DEE-4250-97AA-1A6F4A43BAF1}" sibTransId="{C27CCB44-D7ED-41AB-9844-B7713AC9BEAC}"/>
    <dgm:cxn modelId="{1ED68164-FB91-844B-B08D-222E299190BE}" type="presOf" srcId="{AD7F0D49-CD51-4948-8D8B-54EC916CF41E}" destId="{CE2847B9-5321-4CF5-87B5-75298F15043E}" srcOrd="1" destOrd="0" presId="urn:microsoft.com/office/officeart/2005/8/layout/pyramid1"/>
    <dgm:cxn modelId="{A9D1D353-A4A8-4379-A537-33FBD577BFDE}" srcId="{DED5271F-33A0-4ED6-ABFB-8854969594D5}" destId="{13FCB435-8BCF-4D5F-9A41-0301A061DF73}" srcOrd="0" destOrd="0" parTransId="{A859D726-1844-49BE-99E6-239573F4EB35}" sibTransId="{C45A1D8D-D267-4C07-9811-C73B92954EB7}"/>
    <dgm:cxn modelId="{1206AE93-537B-7147-B9E2-78390CDE9280}" type="presOf" srcId="{D457D1A2-276A-4318-A1FC-381F0AC2E126}" destId="{C2CBA05E-3DB3-403F-BD43-F1EA75094032}" srcOrd="1" destOrd="0" presId="urn:microsoft.com/office/officeart/2005/8/layout/pyramid1"/>
    <dgm:cxn modelId="{0043B596-E1DA-6E4D-86EC-7E191EF33694}" type="presOf" srcId="{AD7F0D49-CD51-4948-8D8B-54EC916CF41E}" destId="{3F5E4CC7-DF76-47F3-8D79-719C37BF5239}" srcOrd="0" destOrd="0" presId="urn:microsoft.com/office/officeart/2005/8/layout/pyramid1"/>
    <dgm:cxn modelId="{5B5B8AB9-A76E-154D-A827-D3A042C58208}" type="presOf" srcId="{13FCB435-8BCF-4D5F-9A41-0301A061DF73}" destId="{45202AAA-2269-4D74-AB4E-2F9EC778BC41}" srcOrd="0" destOrd="0" presId="urn:microsoft.com/office/officeart/2005/8/layout/pyramid1"/>
    <dgm:cxn modelId="{5CE574C3-C628-BF40-8C50-B3B3852A846E}" type="presOf" srcId="{D457D1A2-276A-4318-A1FC-381F0AC2E126}" destId="{D4830176-F570-4857-BE69-78B33CB6935C}" srcOrd="0" destOrd="0" presId="urn:microsoft.com/office/officeart/2005/8/layout/pyramid1"/>
    <dgm:cxn modelId="{8E3AC4C6-66A4-D349-813F-E869ED38AFE1}" type="presOf" srcId="{13FCB435-8BCF-4D5F-9A41-0301A061DF73}" destId="{039A268F-E79F-4668-9E89-A4FC41C5E9B5}" srcOrd="1" destOrd="0" presId="urn:microsoft.com/office/officeart/2005/8/layout/pyramid1"/>
    <dgm:cxn modelId="{B547CC53-D21F-934E-9606-874C1C10A2F1}" type="presParOf" srcId="{F8958495-2EBE-40CF-A643-5D8A9ED4311F}" destId="{C3CCFCDA-1C34-4605-9FDE-C406EF0E7437}" srcOrd="0" destOrd="0" presId="urn:microsoft.com/office/officeart/2005/8/layout/pyramid1"/>
    <dgm:cxn modelId="{BC1306AF-8178-2741-85C4-4677847F4249}" type="presParOf" srcId="{C3CCFCDA-1C34-4605-9FDE-C406EF0E7437}" destId="{45202AAA-2269-4D74-AB4E-2F9EC778BC41}" srcOrd="0" destOrd="0" presId="urn:microsoft.com/office/officeart/2005/8/layout/pyramid1"/>
    <dgm:cxn modelId="{EC9B7E86-4AD7-AE45-A665-C78BC1843693}" type="presParOf" srcId="{C3CCFCDA-1C34-4605-9FDE-C406EF0E7437}" destId="{039A268F-E79F-4668-9E89-A4FC41C5E9B5}" srcOrd="1" destOrd="0" presId="urn:microsoft.com/office/officeart/2005/8/layout/pyramid1"/>
    <dgm:cxn modelId="{C8654738-F3C2-F24F-9BAA-DA66670557B3}" type="presParOf" srcId="{F8958495-2EBE-40CF-A643-5D8A9ED4311F}" destId="{0E2144CA-FBA0-4CD9-9630-EEF0FD96E0F3}" srcOrd="1" destOrd="0" presId="urn:microsoft.com/office/officeart/2005/8/layout/pyramid1"/>
    <dgm:cxn modelId="{3AED4A8D-ED33-1140-9414-A3D17C6D52E0}" type="presParOf" srcId="{0E2144CA-FBA0-4CD9-9630-EEF0FD96E0F3}" destId="{57D5E101-FB81-40FF-AB4A-7253124EE67A}" srcOrd="0" destOrd="0" presId="urn:microsoft.com/office/officeart/2005/8/layout/pyramid1"/>
    <dgm:cxn modelId="{7380BF78-785E-6E4D-9D66-BAD23D6F3BF7}" type="presParOf" srcId="{0E2144CA-FBA0-4CD9-9630-EEF0FD96E0F3}" destId="{482EA89A-B727-46A0-9040-FBC26CB34A9E}" srcOrd="1" destOrd="0" presId="urn:microsoft.com/office/officeart/2005/8/layout/pyramid1"/>
    <dgm:cxn modelId="{187E3337-340E-E542-A4E0-087C86D26151}" type="presParOf" srcId="{F8958495-2EBE-40CF-A643-5D8A9ED4311F}" destId="{94C27860-F141-4AF9-80D2-87C9B4754DAF}" srcOrd="2" destOrd="0" presId="urn:microsoft.com/office/officeart/2005/8/layout/pyramid1"/>
    <dgm:cxn modelId="{0D3CF12A-D588-DB44-95DF-DBDA7D86DCD0}" type="presParOf" srcId="{94C27860-F141-4AF9-80D2-87C9B4754DAF}" destId="{D4830176-F570-4857-BE69-78B33CB6935C}" srcOrd="0" destOrd="0" presId="urn:microsoft.com/office/officeart/2005/8/layout/pyramid1"/>
    <dgm:cxn modelId="{581A4272-BAD7-2341-8260-15599D75EC89}" type="presParOf" srcId="{94C27860-F141-4AF9-80D2-87C9B4754DAF}" destId="{C2CBA05E-3DB3-403F-BD43-F1EA75094032}" srcOrd="1" destOrd="0" presId="urn:microsoft.com/office/officeart/2005/8/layout/pyramid1"/>
    <dgm:cxn modelId="{5CD3FD28-C02D-8548-9BF7-76D0DCEBBF28}" type="presParOf" srcId="{F8958495-2EBE-40CF-A643-5D8A9ED4311F}" destId="{869E7126-AB29-4799-8DF7-83821B60086D}" srcOrd="3" destOrd="0" presId="urn:microsoft.com/office/officeart/2005/8/layout/pyramid1"/>
    <dgm:cxn modelId="{A294E026-C2ED-6D4C-8F04-E8AE8A636AB4}" type="presParOf" srcId="{869E7126-AB29-4799-8DF7-83821B60086D}" destId="{3F5E4CC7-DF76-47F3-8D79-719C37BF5239}" srcOrd="0" destOrd="0" presId="urn:microsoft.com/office/officeart/2005/8/layout/pyramid1"/>
    <dgm:cxn modelId="{AFD7C7AF-AD80-6240-A9D3-025927E078C4}" type="presParOf" srcId="{869E7126-AB29-4799-8DF7-83821B60086D}" destId="{CE2847B9-5321-4CF5-87B5-75298F15043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E9FD4-D0C9-493E-ACF7-7EC8A0C7E8E4}" type="doc">
      <dgm:prSet loTypeId="urn:microsoft.com/office/officeart/2005/8/layout/radial3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9C88B88C-593B-418A-991A-5CD01ED3E361}">
      <dgm:prSet phldrT="[Texto]"/>
      <dgm:spPr>
        <a:solidFill>
          <a:srgbClr val="F3BF85">
            <a:alpha val="50000"/>
          </a:srgbClr>
        </a:solidFill>
      </dgm:spPr>
      <dgm:t>
        <a:bodyPr/>
        <a:lstStyle/>
        <a:p>
          <a:r>
            <a:rPr lang="pt-BR" dirty="0"/>
            <a:t>Acolhimento</a:t>
          </a:r>
        </a:p>
      </dgm:t>
    </dgm:pt>
    <dgm:pt modelId="{AB21FC45-60C3-45EE-AC34-1E3A9B29F785}" type="parTrans" cxnId="{ABE10EA8-ED1E-4FC8-B07F-247FB665094C}">
      <dgm:prSet/>
      <dgm:spPr/>
      <dgm:t>
        <a:bodyPr/>
        <a:lstStyle/>
        <a:p>
          <a:endParaRPr lang="pt-BR"/>
        </a:p>
      </dgm:t>
    </dgm:pt>
    <dgm:pt modelId="{C47B643C-CAB2-4193-A21D-EF4E9A891F0B}" type="sibTrans" cxnId="{ABE10EA8-ED1E-4FC8-B07F-247FB665094C}">
      <dgm:prSet/>
      <dgm:spPr/>
      <dgm:t>
        <a:bodyPr/>
        <a:lstStyle/>
        <a:p>
          <a:endParaRPr lang="pt-BR"/>
        </a:p>
      </dgm:t>
    </dgm:pt>
    <dgm:pt modelId="{AA4BFFDD-E299-441C-827F-1BD9EAA4A8D0}">
      <dgm:prSet phldrT="[Texto]"/>
      <dgm:spPr>
        <a:solidFill>
          <a:srgbClr val="F3BF85">
            <a:alpha val="50000"/>
          </a:srgbClr>
        </a:solidFill>
      </dgm:spPr>
      <dgm:t>
        <a:bodyPr/>
        <a:lstStyle/>
        <a:p>
          <a:pPr>
            <a:buClr>
              <a:schemeClr val="accent1"/>
            </a:buClr>
            <a:buFont typeface="Arial" charset="0"/>
            <a:buNone/>
          </a:pPr>
          <a:r>
            <a:rPr lang="pt-BR" altLang="pt-BR" dirty="0">
              <a:latin typeface="Lucida Grande"/>
              <a:ea typeface="MS PGothic" panose="020B0600070205080204" pitchFamily="34" charset="-128"/>
            </a:rPr>
            <a:t>Integralidade das ações</a:t>
          </a:r>
          <a:endParaRPr lang="pt-BR" dirty="0"/>
        </a:p>
      </dgm:t>
    </dgm:pt>
    <dgm:pt modelId="{DBD6D20A-F742-4090-BDA6-758F10201D7F}" type="parTrans" cxnId="{0EDDAF88-1F68-404B-9514-A67CFA5FBF5A}">
      <dgm:prSet/>
      <dgm:spPr/>
      <dgm:t>
        <a:bodyPr/>
        <a:lstStyle/>
        <a:p>
          <a:endParaRPr lang="pt-BR"/>
        </a:p>
      </dgm:t>
    </dgm:pt>
    <dgm:pt modelId="{0A5627F0-D8C8-4A5C-8863-6B34F0886995}" type="sibTrans" cxnId="{0EDDAF88-1F68-404B-9514-A67CFA5FBF5A}">
      <dgm:prSet/>
      <dgm:spPr/>
      <dgm:t>
        <a:bodyPr/>
        <a:lstStyle/>
        <a:p>
          <a:endParaRPr lang="pt-BR"/>
        </a:p>
      </dgm:t>
    </dgm:pt>
    <dgm:pt modelId="{6B9BA63B-DBE2-4850-87A5-E9E5817B7F98}">
      <dgm:prSet/>
      <dgm:spPr>
        <a:solidFill>
          <a:srgbClr val="F3BF85">
            <a:alpha val="50000"/>
          </a:srgbClr>
        </a:solidFill>
      </dgm:spPr>
      <dgm:t>
        <a:bodyPr/>
        <a:lstStyle/>
        <a:p>
          <a:r>
            <a:rPr lang="pt-BR" altLang="pt-BR">
              <a:latin typeface="Lucida Grande"/>
              <a:ea typeface="MS PGothic" panose="020B0600070205080204" pitchFamily="34" charset="-128"/>
            </a:rPr>
            <a:t>Coordenação do cuidado</a:t>
          </a:r>
          <a:endParaRPr lang="pt-BR" altLang="pt-BR" dirty="0">
            <a:latin typeface="Lucida Grande"/>
            <a:ea typeface="MS PGothic" panose="020B0600070205080204" pitchFamily="34" charset="-128"/>
          </a:endParaRPr>
        </a:p>
      </dgm:t>
    </dgm:pt>
    <dgm:pt modelId="{579CA98D-746B-46CA-8FD5-06013B607388}" type="parTrans" cxnId="{4DBC3FE9-3C77-4ECB-88A5-BCB2FF0254AC}">
      <dgm:prSet/>
      <dgm:spPr/>
      <dgm:t>
        <a:bodyPr/>
        <a:lstStyle/>
        <a:p>
          <a:endParaRPr lang="pt-BR"/>
        </a:p>
      </dgm:t>
    </dgm:pt>
    <dgm:pt modelId="{17CFB62B-B53E-44E1-8E58-E90EA978C3A1}" type="sibTrans" cxnId="{4DBC3FE9-3C77-4ECB-88A5-BCB2FF0254AC}">
      <dgm:prSet/>
      <dgm:spPr/>
      <dgm:t>
        <a:bodyPr/>
        <a:lstStyle/>
        <a:p>
          <a:endParaRPr lang="pt-BR"/>
        </a:p>
      </dgm:t>
    </dgm:pt>
    <dgm:pt modelId="{AEF2D860-E4F5-4B6B-B702-39420C1F248F}">
      <dgm:prSet/>
      <dgm:spPr>
        <a:solidFill>
          <a:srgbClr val="F3BF85">
            <a:alpha val="50000"/>
          </a:srgbClr>
        </a:solidFill>
      </dgm:spPr>
      <dgm:t>
        <a:bodyPr/>
        <a:lstStyle/>
        <a:p>
          <a:r>
            <a:rPr lang="pt-BR" altLang="pt-BR">
              <a:latin typeface="Lucida Grande"/>
              <a:ea typeface="MS PGothic" panose="020B0600070205080204" pitchFamily="34" charset="-128"/>
            </a:rPr>
            <a:t>Comprometimento de toda a equipe de saúde</a:t>
          </a:r>
          <a:endParaRPr lang="pt-BR"/>
        </a:p>
      </dgm:t>
    </dgm:pt>
    <dgm:pt modelId="{8C837C4F-EAEF-45DD-BC68-9A78BB05ED2E}" type="parTrans" cxnId="{3AFD2605-EBB7-40A9-9C5D-E5360E4606BE}">
      <dgm:prSet/>
      <dgm:spPr/>
      <dgm:t>
        <a:bodyPr/>
        <a:lstStyle/>
        <a:p>
          <a:endParaRPr lang="pt-BR"/>
        </a:p>
      </dgm:t>
    </dgm:pt>
    <dgm:pt modelId="{381E6D83-7136-4693-A58C-007ABA4679A1}" type="sibTrans" cxnId="{3AFD2605-EBB7-40A9-9C5D-E5360E4606BE}">
      <dgm:prSet/>
      <dgm:spPr/>
      <dgm:t>
        <a:bodyPr/>
        <a:lstStyle/>
        <a:p>
          <a:endParaRPr lang="pt-BR"/>
        </a:p>
      </dgm:t>
    </dgm:pt>
    <dgm:pt modelId="{6336B42F-87BF-4185-A845-EC545EAF73D4}" type="pres">
      <dgm:prSet presAssocID="{D43E9FD4-D0C9-493E-ACF7-7EC8A0C7E8E4}" presName="composite" presStyleCnt="0">
        <dgm:presLayoutVars>
          <dgm:chMax val="1"/>
          <dgm:dir/>
          <dgm:resizeHandles val="exact"/>
        </dgm:presLayoutVars>
      </dgm:prSet>
      <dgm:spPr/>
    </dgm:pt>
    <dgm:pt modelId="{7CB633EC-30FD-4A0D-B697-FB964D0C9848}" type="pres">
      <dgm:prSet presAssocID="{D43E9FD4-D0C9-493E-ACF7-7EC8A0C7E8E4}" presName="radial" presStyleCnt="0">
        <dgm:presLayoutVars>
          <dgm:animLvl val="ctr"/>
        </dgm:presLayoutVars>
      </dgm:prSet>
      <dgm:spPr/>
    </dgm:pt>
    <dgm:pt modelId="{A1C651B4-9FA6-4451-A388-1861DE2E46DC}" type="pres">
      <dgm:prSet presAssocID="{9C88B88C-593B-418A-991A-5CD01ED3E361}" presName="centerShape" presStyleLbl="vennNode1" presStyleIdx="0" presStyleCnt="4" custScaleX="77967" custScaleY="78860"/>
      <dgm:spPr/>
    </dgm:pt>
    <dgm:pt modelId="{6DA707C2-28AB-4D1C-81A3-747EE6367514}" type="pres">
      <dgm:prSet presAssocID="{AA4BFFDD-E299-441C-827F-1BD9EAA4A8D0}" presName="node" presStyleLbl="vennNode1" presStyleIdx="1" presStyleCnt="4" custRadScaleRad="70832" custRadScaleInc="379">
        <dgm:presLayoutVars>
          <dgm:bulletEnabled val="1"/>
        </dgm:presLayoutVars>
      </dgm:prSet>
      <dgm:spPr/>
    </dgm:pt>
    <dgm:pt modelId="{55DDA2C5-52C6-4149-BCF5-20AA1E60541E}" type="pres">
      <dgm:prSet presAssocID="{6B9BA63B-DBE2-4850-87A5-E9E5817B7F98}" presName="node" presStyleLbl="vennNode1" presStyleIdx="2" presStyleCnt="4" custRadScaleRad="70727" custRadScaleInc="7378">
        <dgm:presLayoutVars>
          <dgm:bulletEnabled val="1"/>
        </dgm:presLayoutVars>
      </dgm:prSet>
      <dgm:spPr/>
    </dgm:pt>
    <dgm:pt modelId="{6DEE549E-1EBD-4D35-8E1B-C5C0B461FDE6}" type="pres">
      <dgm:prSet presAssocID="{AEF2D860-E4F5-4B6B-B702-39420C1F248F}" presName="node" presStyleLbl="vennNode1" presStyleIdx="3" presStyleCnt="4" custRadScaleRad="70657" custRadScaleInc="-8403">
        <dgm:presLayoutVars>
          <dgm:bulletEnabled val="1"/>
        </dgm:presLayoutVars>
      </dgm:prSet>
      <dgm:spPr/>
    </dgm:pt>
  </dgm:ptLst>
  <dgm:cxnLst>
    <dgm:cxn modelId="{3AFD2605-EBB7-40A9-9C5D-E5360E4606BE}" srcId="{9C88B88C-593B-418A-991A-5CD01ED3E361}" destId="{AEF2D860-E4F5-4B6B-B702-39420C1F248F}" srcOrd="2" destOrd="0" parTransId="{8C837C4F-EAEF-45DD-BC68-9A78BB05ED2E}" sibTransId="{381E6D83-7136-4693-A58C-007ABA4679A1}"/>
    <dgm:cxn modelId="{527D5E47-A0A4-4241-8CB9-9ECD956CE647}" type="presOf" srcId="{9C88B88C-593B-418A-991A-5CD01ED3E361}" destId="{A1C651B4-9FA6-4451-A388-1861DE2E46DC}" srcOrd="0" destOrd="0" presId="urn:microsoft.com/office/officeart/2005/8/layout/radial3"/>
    <dgm:cxn modelId="{0EDDAF88-1F68-404B-9514-A67CFA5FBF5A}" srcId="{9C88B88C-593B-418A-991A-5CD01ED3E361}" destId="{AA4BFFDD-E299-441C-827F-1BD9EAA4A8D0}" srcOrd="0" destOrd="0" parTransId="{DBD6D20A-F742-4090-BDA6-758F10201D7F}" sibTransId="{0A5627F0-D8C8-4A5C-8863-6B34F0886995}"/>
    <dgm:cxn modelId="{ABE10EA8-ED1E-4FC8-B07F-247FB665094C}" srcId="{D43E9FD4-D0C9-493E-ACF7-7EC8A0C7E8E4}" destId="{9C88B88C-593B-418A-991A-5CD01ED3E361}" srcOrd="0" destOrd="0" parTransId="{AB21FC45-60C3-45EE-AC34-1E3A9B29F785}" sibTransId="{C47B643C-CAB2-4193-A21D-EF4E9A891F0B}"/>
    <dgm:cxn modelId="{EF011BBC-51E0-4612-84C1-06EFBC53A765}" type="presOf" srcId="{6B9BA63B-DBE2-4850-87A5-E9E5817B7F98}" destId="{55DDA2C5-52C6-4149-BCF5-20AA1E60541E}" srcOrd="0" destOrd="0" presId="urn:microsoft.com/office/officeart/2005/8/layout/radial3"/>
    <dgm:cxn modelId="{1F6278C5-D132-4DF6-AF0D-0A32D0BA641E}" type="presOf" srcId="{AA4BFFDD-E299-441C-827F-1BD9EAA4A8D0}" destId="{6DA707C2-28AB-4D1C-81A3-747EE6367514}" srcOrd="0" destOrd="0" presId="urn:microsoft.com/office/officeart/2005/8/layout/radial3"/>
    <dgm:cxn modelId="{9C2D5BDC-B1B3-46A0-A37F-410433B68212}" type="presOf" srcId="{AEF2D860-E4F5-4B6B-B702-39420C1F248F}" destId="{6DEE549E-1EBD-4D35-8E1B-C5C0B461FDE6}" srcOrd="0" destOrd="0" presId="urn:microsoft.com/office/officeart/2005/8/layout/radial3"/>
    <dgm:cxn modelId="{4DBC3FE9-3C77-4ECB-88A5-BCB2FF0254AC}" srcId="{9C88B88C-593B-418A-991A-5CD01ED3E361}" destId="{6B9BA63B-DBE2-4850-87A5-E9E5817B7F98}" srcOrd="1" destOrd="0" parTransId="{579CA98D-746B-46CA-8FD5-06013B607388}" sibTransId="{17CFB62B-B53E-44E1-8E58-E90EA978C3A1}"/>
    <dgm:cxn modelId="{846927FB-16FB-4AE9-B2F1-4B1CB9325532}" type="presOf" srcId="{D43E9FD4-D0C9-493E-ACF7-7EC8A0C7E8E4}" destId="{6336B42F-87BF-4185-A845-EC545EAF73D4}" srcOrd="0" destOrd="0" presId="urn:microsoft.com/office/officeart/2005/8/layout/radial3"/>
    <dgm:cxn modelId="{E41AA182-234D-46B4-B7D7-A90EE67A43F5}" type="presParOf" srcId="{6336B42F-87BF-4185-A845-EC545EAF73D4}" destId="{7CB633EC-30FD-4A0D-B697-FB964D0C9848}" srcOrd="0" destOrd="0" presId="urn:microsoft.com/office/officeart/2005/8/layout/radial3"/>
    <dgm:cxn modelId="{56F95F5E-9CEA-4031-8D2C-5716D74C371F}" type="presParOf" srcId="{7CB633EC-30FD-4A0D-B697-FB964D0C9848}" destId="{A1C651B4-9FA6-4451-A388-1861DE2E46DC}" srcOrd="0" destOrd="0" presId="urn:microsoft.com/office/officeart/2005/8/layout/radial3"/>
    <dgm:cxn modelId="{0EB8F12D-0707-4DAA-9FFE-A9145FE37C25}" type="presParOf" srcId="{7CB633EC-30FD-4A0D-B697-FB964D0C9848}" destId="{6DA707C2-28AB-4D1C-81A3-747EE6367514}" srcOrd="1" destOrd="0" presId="urn:microsoft.com/office/officeart/2005/8/layout/radial3"/>
    <dgm:cxn modelId="{A84D4AE5-7F0A-47E6-A9DA-24DC913FEAF9}" type="presParOf" srcId="{7CB633EC-30FD-4A0D-B697-FB964D0C9848}" destId="{55DDA2C5-52C6-4149-BCF5-20AA1E60541E}" srcOrd="2" destOrd="0" presId="urn:microsoft.com/office/officeart/2005/8/layout/radial3"/>
    <dgm:cxn modelId="{B02AEC5E-E64C-4592-8286-708882E3EB75}" type="presParOf" srcId="{7CB633EC-30FD-4A0D-B697-FB964D0C9848}" destId="{6DEE549E-1EBD-4D35-8E1B-C5C0B461FDE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02AAA-2269-4D74-AB4E-2F9EC778BC41}">
      <dsp:nvSpPr>
        <dsp:cNvPr id="0" name=""/>
        <dsp:cNvSpPr/>
      </dsp:nvSpPr>
      <dsp:spPr>
        <a:xfrm>
          <a:off x="1548987" y="0"/>
          <a:ext cx="1032658" cy="1268185"/>
        </a:xfrm>
        <a:prstGeom prst="roundRect">
          <a:avLst/>
        </a:prstGeom>
        <a:solidFill>
          <a:srgbClr val="7425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NÍVEL</a:t>
          </a:r>
          <a:endParaRPr lang="pt-BR" sz="16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b="1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</a:t>
          </a:r>
          <a:endParaRPr lang="pt-BR" sz="4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548987" y="0"/>
        <a:ext cx="1032658" cy="1268185"/>
      </dsp:txXfrm>
    </dsp:sp>
    <dsp:sp modelId="{57D5E101-FB81-40FF-AB4A-7253124EE67A}">
      <dsp:nvSpPr>
        <dsp:cNvPr id="0" name=""/>
        <dsp:cNvSpPr/>
      </dsp:nvSpPr>
      <dsp:spPr>
        <a:xfrm>
          <a:off x="1032658" y="1268185"/>
          <a:ext cx="2065316" cy="1268185"/>
        </a:xfrm>
        <a:prstGeom prst="roundRect">
          <a:avLst/>
        </a:prstGeom>
        <a:solidFill>
          <a:srgbClr val="7425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NÍVEL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b="1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endParaRPr lang="pt-BR" sz="4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394088" y="1268185"/>
        <a:ext cx="1342455" cy="1268185"/>
      </dsp:txXfrm>
    </dsp:sp>
    <dsp:sp modelId="{D4830176-F570-4857-BE69-78B33CB6935C}">
      <dsp:nvSpPr>
        <dsp:cNvPr id="0" name=""/>
        <dsp:cNvSpPr/>
      </dsp:nvSpPr>
      <dsp:spPr>
        <a:xfrm>
          <a:off x="516328" y="2536371"/>
          <a:ext cx="3097974" cy="1268185"/>
        </a:xfrm>
        <a:prstGeom prst="roundRect">
          <a:avLst/>
        </a:prstGeom>
        <a:solidFill>
          <a:srgbClr val="7425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NÍVEL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b="1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endParaRPr lang="pt-BR" sz="4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058474" y="2536371"/>
        <a:ext cx="2013683" cy="1268185"/>
      </dsp:txXfrm>
    </dsp:sp>
    <dsp:sp modelId="{3F5E4CC7-DF76-47F3-8D79-719C37BF5239}">
      <dsp:nvSpPr>
        <dsp:cNvPr id="0" name=""/>
        <dsp:cNvSpPr/>
      </dsp:nvSpPr>
      <dsp:spPr>
        <a:xfrm>
          <a:off x="0" y="3804556"/>
          <a:ext cx="4130632" cy="1268185"/>
        </a:xfrm>
        <a:prstGeom prst="roundRect">
          <a:avLst/>
        </a:prstGeom>
        <a:solidFill>
          <a:srgbClr val="7425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NÍVEL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</a:p>
      </dsp:txBody>
      <dsp:txXfrm>
        <a:off x="722860" y="3804556"/>
        <a:ext cx="2684910" cy="1268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651B4-9FA6-4451-A388-1861DE2E46DC}">
      <dsp:nvSpPr>
        <dsp:cNvPr id="0" name=""/>
        <dsp:cNvSpPr/>
      </dsp:nvSpPr>
      <dsp:spPr>
        <a:xfrm>
          <a:off x="4374640" y="2694442"/>
          <a:ext cx="3607480" cy="3648798"/>
        </a:xfrm>
        <a:prstGeom prst="ellipse">
          <a:avLst/>
        </a:prstGeom>
        <a:solidFill>
          <a:srgbClr val="F3BF8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Acolhimento</a:t>
          </a:r>
        </a:p>
      </dsp:txBody>
      <dsp:txXfrm>
        <a:off x="4902943" y="3228796"/>
        <a:ext cx="2550874" cy="2580090"/>
      </dsp:txXfrm>
    </dsp:sp>
    <dsp:sp modelId="{6DA707C2-28AB-4D1C-81A3-747EE6367514}">
      <dsp:nvSpPr>
        <dsp:cNvPr id="0" name=""/>
        <dsp:cNvSpPr/>
      </dsp:nvSpPr>
      <dsp:spPr>
        <a:xfrm>
          <a:off x="5038572" y="1229954"/>
          <a:ext cx="2313465" cy="2313465"/>
        </a:xfrm>
        <a:prstGeom prst="ellipse">
          <a:avLst/>
        </a:prstGeom>
        <a:solidFill>
          <a:srgbClr val="F3BF8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Font typeface="Arial" charset="0"/>
            <a:buNone/>
          </a:pPr>
          <a:r>
            <a:rPr lang="pt-BR" altLang="pt-BR" sz="1500" kern="1200" dirty="0">
              <a:latin typeface="Lucida Grande"/>
              <a:ea typeface="MS PGothic" panose="020B0600070205080204" pitchFamily="34" charset="-128"/>
            </a:rPr>
            <a:t>Integralidade das ações</a:t>
          </a:r>
          <a:endParaRPr lang="pt-BR" sz="1500" kern="1200" dirty="0"/>
        </a:p>
      </dsp:txBody>
      <dsp:txXfrm>
        <a:off x="5377371" y="1568753"/>
        <a:ext cx="1635867" cy="1635867"/>
      </dsp:txXfrm>
    </dsp:sp>
    <dsp:sp modelId="{55DDA2C5-52C6-4149-BCF5-20AA1E60541E}">
      <dsp:nvSpPr>
        <dsp:cNvPr id="0" name=""/>
        <dsp:cNvSpPr/>
      </dsp:nvSpPr>
      <dsp:spPr>
        <a:xfrm>
          <a:off x="6679657" y="4697737"/>
          <a:ext cx="2313465" cy="2313465"/>
        </a:xfrm>
        <a:prstGeom prst="ellipse">
          <a:avLst/>
        </a:prstGeom>
        <a:solidFill>
          <a:srgbClr val="F3BF8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500" kern="1200">
              <a:latin typeface="Lucida Grande"/>
              <a:ea typeface="MS PGothic" panose="020B0600070205080204" pitchFamily="34" charset="-128"/>
            </a:rPr>
            <a:t>Coordenação do cuidado</a:t>
          </a:r>
          <a:endParaRPr lang="pt-BR" altLang="pt-BR" sz="1500" kern="1200" dirty="0">
            <a:latin typeface="Lucida Grande"/>
            <a:ea typeface="MS PGothic" panose="020B0600070205080204" pitchFamily="34" charset="-128"/>
          </a:endParaRPr>
        </a:p>
      </dsp:txBody>
      <dsp:txXfrm>
        <a:off x="7018456" y="5036536"/>
        <a:ext cx="1635867" cy="1635867"/>
      </dsp:txXfrm>
    </dsp:sp>
    <dsp:sp modelId="{6DEE549E-1EBD-4D35-8E1B-C5C0B461FDE6}">
      <dsp:nvSpPr>
        <dsp:cNvPr id="0" name=""/>
        <dsp:cNvSpPr/>
      </dsp:nvSpPr>
      <dsp:spPr>
        <a:xfrm>
          <a:off x="3394303" y="4731663"/>
          <a:ext cx="2313465" cy="2313465"/>
        </a:xfrm>
        <a:prstGeom prst="ellipse">
          <a:avLst/>
        </a:prstGeom>
        <a:solidFill>
          <a:srgbClr val="F3BF8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500" kern="1200">
              <a:latin typeface="Lucida Grande"/>
              <a:ea typeface="MS PGothic" panose="020B0600070205080204" pitchFamily="34" charset="-128"/>
            </a:rPr>
            <a:t>Comprometimento de toda a equipe de saúde</a:t>
          </a:r>
          <a:endParaRPr lang="pt-BR" sz="1500" kern="1200"/>
        </a:p>
      </dsp:txBody>
      <dsp:txXfrm>
        <a:off x="3733102" y="5070462"/>
        <a:ext cx="1635867" cy="1635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42521"/>
                </a:solidFill>
              </a:defRPr>
            </a:lvl1pPr>
            <a:lvl2pPr>
              <a:defRPr>
                <a:solidFill>
                  <a:srgbClr val="742521"/>
                </a:solidFill>
              </a:defRPr>
            </a:lvl2pPr>
            <a:lvl3pPr>
              <a:defRPr>
                <a:solidFill>
                  <a:srgbClr val="742521"/>
                </a:solidFill>
              </a:defRPr>
            </a:lvl3pPr>
            <a:lvl4pPr>
              <a:defRPr>
                <a:solidFill>
                  <a:srgbClr val="742521"/>
                </a:solidFill>
              </a:defRPr>
            </a:lvl4pPr>
            <a:lvl5pPr>
              <a:defRPr>
                <a:solidFill>
                  <a:srgbClr val="74252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566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42521"/>
                </a:solidFill>
              </a:defRPr>
            </a:lvl1pPr>
            <a:lvl2pPr>
              <a:defRPr>
                <a:solidFill>
                  <a:srgbClr val="742521"/>
                </a:solidFill>
              </a:defRPr>
            </a:lvl2pPr>
            <a:lvl3pPr>
              <a:defRPr>
                <a:solidFill>
                  <a:srgbClr val="742521"/>
                </a:solidFill>
              </a:defRPr>
            </a:lvl3pPr>
            <a:lvl4pPr>
              <a:defRPr>
                <a:solidFill>
                  <a:srgbClr val="742521"/>
                </a:solidFill>
              </a:defRPr>
            </a:lvl4pPr>
            <a:lvl5pPr>
              <a:defRPr>
                <a:solidFill>
                  <a:srgbClr val="74252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546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26/07/2022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06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21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2000" cy="25992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0" t="-7920"/>
          <a:stretch/>
        </p:blipFill>
        <p:spPr>
          <a:xfrm>
            <a:off x="8567350" y="2446639"/>
            <a:ext cx="3624647" cy="280506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4252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7"/>
          <a:stretch/>
        </p:blipFill>
        <p:spPr>
          <a:xfrm>
            <a:off x="10942366" y="3956181"/>
            <a:ext cx="1249634" cy="2914245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74252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742521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6"/>
          <a:stretch/>
        </p:blipFill>
        <p:spPr>
          <a:xfrm>
            <a:off x="10957314" y="3956181"/>
            <a:ext cx="1242924" cy="290182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C4574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2000" cy="25992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74252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742521"/>
              </a:solidFill>
              <a:effectLst/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7"/>
          <a:stretch/>
        </p:blipFill>
        <p:spPr>
          <a:xfrm>
            <a:off x="10942366" y="3956181"/>
            <a:ext cx="1249634" cy="29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742521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742521"/>
              </a:solidFill>
            </a:endParaRPr>
          </a:p>
          <a:p>
            <a:pPr algn="ctr"/>
            <a:r>
              <a:rPr lang="pt-BR" sz="2000" dirty="0">
                <a:solidFill>
                  <a:srgbClr val="742521"/>
                </a:solidFill>
              </a:rPr>
              <a:t>Visite o </a:t>
            </a:r>
            <a:r>
              <a:rPr lang="pt-BR" sz="2000" b="1" dirty="0">
                <a:solidFill>
                  <a:srgbClr val="742521"/>
                </a:solidFill>
              </a:rPr>
              <a:t>e-Planifica </a:t>
            </a:r>
            <a:r>
              <a:rPr lang="pt-BR" sz="2000" dirty="0">
                <a:solidFill>
                  <a:srgbClr val="742521"/>
                </a:solidFill>
              </a:rPr>
              <a:t>e acesse os materiais do </a:t>
            </a:r>
            <a:r>
              <a:rPr lang="pt-BR" sz="2000" dirty="0" err="1">
                <a:solidFill>
                  <a:srgbClr val="742521"/>
                </a:solidFill>
              </a:rPr>
              <a:t>PlanificaSUS</a:t>
            </a:r>
            <a:r>
              <a:rPr lang="pt-BR" sz="2000" dirty="0">
                <a:solidFill>
                  <a:srgbClr val="742521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Organização dos macroprocessos de atenção aos eventos agudos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Identificar no menor tempo possível e com base em sinais de alerta, a gravidade de uma pessoa em situação de urgência ou emergência.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Definir o ponto de atenção adequado para aquela situação, considerando-se, como variável crítica, o tempo de atenção requerido pelo risco classificado, ou seja, o tempo-resposta do sistema.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Implantar processos de acolhimento e de classificação de risco, ou seja, organizar, a partir da atenção centrada na pessoa, um acolhimento eficaz e humanizado.</a:t>
            </a:r>
          </a:p>
        </p:txBody>
      </p:sp>
    </p:spTree>
    <p:extLst>
      <p:ext uri="{BB962C8B-B14F-4D97-AF65-F5344CB8AC3E}">
        <p14:creationId xmlns:p14="http://schemas.microsoft.com/office/powerpoint/2010/main" val="1897106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 de celular com texto preto sobre fundo branco&#10;&#10;Descrição gerada automaticamen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39" y="321971"/>
            <a:ext cx="8567334" cy="642002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0485" y="218941"/>
            <a:ext cx="422320" cy="43856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5953" y="775223"/>
            <a:ext cx="451462" cy="4385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5953" y="1550786"/>
            <a:ext cx="451462" cy="43856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268" y="231820"/>
            <a:ext cx="468418" cy="44693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979" y="495134"/>
            <a:ext cx="1880997" cy="32385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632" y="3785164"/>
            <a:ext cx="468418" cy="44693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4491" y="3786655"/>
            <a:ext cx="451462" cy="43856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5214" y="3551050"/>
            <a:ext cx="451462" cy="438563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676" y="3567374"/>
            <a:ext cx="422320" cy="438563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0893" y="3567374"/>
            <a:ext cx="438563" cy="438563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9534" y="4005937"/>
            <a:ext cx="440534" cy="469086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4399" y="4016269"/>
            <a:ext cx="468418" cy="44693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4149" y="236791"/>
            <a:ext cx="444527" cy="420713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105" y="3790816"/>
            <a:ext cx="444527" cy="4207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12149" y="4506179"/>
            <a:ext cx="444527" cy="420713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769" y="321971"/>
            <a:ext cx="422320" cy="438563"/>
          </a:xfrm>
          <a:prstGeom prst="rect">
            <a:avLst/>
          </a:prstGeom>
        </p:spPr>
      </p:pic>
      <p:sp>
        <p:nvSpPr>
          <p:cNvPr id="36" name="CaixaDeTexto 35"/>
          <p:cNvSpPr txBox="1"/>
          <p:nvPr/>
        </p:nvSpPr>
        <p:spPr>
          <a:xfrm>
            <a:off x="549335" y="402752"/>
            <a:ext cx="150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Identificação correta 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568089" y="904795"/>
            <a:ext cx="150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Comunicação eficaz</a:t>
            </a:r>
          </a:p>
        </p:txBody>
      </p:sp>
      <p:pic>
        <p:nvPicPr>
          <p:cNvPr id="38" name="Imagem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198" y="852908"/>
            <a:ext cx="451462" cy="438563"/>
          </a:xfrm>
          <a:prstGeom prst="rect">
            <a:avLst/>
          </a:prstGeom>
        </p:spPr>
      </p:pic>
      <p:sp>
        <p:nvSpPr>
          <p:cNvPr id="39" name="CaixaDeTexto 38"/>
          <p:cNvSpPr txBox="1"/>
          <p:nvPr/>
        </p:nvSpPr>
        <p:spPr>
          <a:xfrm>
            <a:off x="549335" y="1341618"/>
            <a:ext cx="174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Segurança no processo medicamentoso</a:t>
            </a:r>
          </a:p>
        </p:txBody>
      </p:sp>
      <p:pic>
        <p:nvPicPr>
          <p:cNvPr id="40" name="Imagem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276" y="1376008"/>
            <a:ext cx="438563" cy="438563"/>
          </a:xfrm>
          <a:prstGeom prst="rect">
            <a:avLst/>
          </a:prstGeom>
        </p:spPr>
      </p:pic>
      <p:sp>
        <p:nvSpPr>
          <p:cNvPr id="41" name="CaixaDeTexto 40"/>
          <p:cNvSpPr txBox="1"/>
          <p:nvPr/>
        </p:nvSpPr>
        <p:spPr>
          <a:xfrm>
            <a:off x="549282" y="1989349"/>
            <a:ext cx="1542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Procedimento seguro</a:t>
            </a:r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769" y="1884362"/>
            <a:ext cx="440534" cy="469086"/>
          </a:xfrm>
          <a:prstGeom prst="rect">
            <a:avLst/>
          </a:prstGeom>
        </p:spPr>
      </p:pic>
      <p:sp>
        <p:nvSpPr>
          <p:cNvPr id="43" name="CaixaDeTexto 42"/>
          <p:cNvSpPr txBox="1"/>
          <p:nvPr/>
        </p:nvSpPr>
        <p:spPr>
          <a:xfrm>
            <a:off x="572526" y="2482569"/>
            <a:ext cx="1653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Higienização das mãos </a:t>
            </a:r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20" y="2432671"/>
            <a:ext cx="468418" cy="446930"/>
          </a:xfrm>
          <a:prstGeom prst="rect">
            <a:avLst/>
          </a:prstGeom>
        </p:spPr>
      </p:pic>
      <p:sp>
        <p:nvSpPr>
          <p:cNvPr id="45" name="CaixaDeTexto 44"/>
          <p:cNvSpPr txBox="1"/>
          <p:nvPr/>
        </p:nvSpPr>
        <p:spPr>
          <a:xfrm>
            <a:off x="549282" y="2997306"/>
            <a:ext cx="1653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Prevenção de quedas</a:t>
            </a:r>
          </a:p>
        </p:txBody>
      </p:sp>
      <p:pic>
        <p:nvPicPr>
          <p:cNvPr id="46" name="Imagem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359" y="2971548"/>
            <a:ext cx="444527" cy="420713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3318" y="5035112"/>
            <a:ext cx="451462" cy="438563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7419" y="5907640"/>
            <a:ext cx="451462" cy="438563"/>
          </a:xfrm>
          <a:prstGeom prst="rect">
            <a:avLst/>
          </a:prstGeom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434" y="3790324"/>
            <a:ext cx="422320" cy="438563"/>
          </a:xfrm>
          <a:prstGeom prst="rect">
            <a:avLst/>
          </a:prstGeom>
        </p:spPr>
      </p:pic>
      <p:sp>
        <p:nvSpPr>
          <p:cNvPr id="53" name="Retângulo 52"/>
          <p:cNvSpPr/>
          <p:nvPr/>
        </p:nvSpPr>
        <p:spPr>
          <a:xfrm>
            <a:off x="4810539" y="657504"/>
            <a:ext cx="5985818" cy="2491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 txBox="1">
            <a:spLocks/>
          </p:cNvSpPr>
          <p:nvPr/>
        </p:nvSpPr>
        <p:spPr>
          <a:xfrm>
            <a:off x="6576106" y="663688"/>
            <a:ext cx="5388193" cy="647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dirty="0"/>
              <a:t>Metas Internacionais de Segurança do Paciente </a:t>
            </a:r>
          </a:p>
        </p:txBody>
      </p:sp>
    </p:spTree>
    <p:extLst>
      <p:ext uri="{BB962C8B-B14F-4D97-AF65-F5344CB8AC3E}">
        <p14:creationId xmlns:p14="http://schemas.microsoft.com/office/powerpoint/2010/main" val="2199232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 de celular com texto preto sobre fundo branco&#10;&#10;Descrição gerada automaticamen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109" y="295466"/>
            <a:ext cx="8567334" cy="642002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79" y="495134"/>
            <a:ext cx="1880997" cy="32385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427848" y="342918"/>
            <a:ext cx="1600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Troca de prontuário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27183" y="600272"/>
            <a:ext cx="150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Registro incorreto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4824" y="2928347"/>
            <a:ext cx="2110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Classificação incorreta do risco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28970" y="3247788"/>
            <a:ext cx="1697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Erro de diagnóstico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28970" y="3813427"/>
            <a:ext cx="1697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Atraso no atendimento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9118243" y="3205346"/>
            <a:ext cx="2836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Troca de medicamento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9945576" y="3493336"/>
            <a:ext cx="1697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Avaliação incorreta 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9945576" y="3850176"/>
            <a:ext cx="1697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Medicamento vencido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076883" y="905748"/>
            <a:ext cx="1697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Queda do usuário 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931971" y="4090426"/>
            <a:ext cx="1697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Queda do usuário 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10097569" y="4175319"/>
            <a:ext cx="1697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Queda do usuário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75787" y="633633"/>
            <a:ext cx="5881724" cy="2560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6181858" y="4378818"/>
            <a:ext cx="5294803" cy="1452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/>
          <p:cNvSpPr txBox="1"/>
          <p:nvPr/>
        </p:nvSpPr>
        <p:spPr>
          <a:xfrm>
            <a:off x="8829259" y="4517317"/>
            <a:ext cx="2881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Falha no funcionamento de equipamento 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9779655" y="4817036"/>
            <a:ext cx="1697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Queda do usuário 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8958258" y="2881004"/>
            <a:ext cx="2836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Reação adversa ao medicamento 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8739352" y="2556251"/>
            <a:ext cx="2836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Reação alérgica  a medicamento 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9453093" y="5133036"/>
            <a:ext cx="1911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Falta de material / insumo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8319833" y="5834852"/>
            <a:ext cx="2905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Procedimentos realizados incorretamente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8389452" y="2239331"/>
            <a:ext cx="2836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Dose incorreta de medicamento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9061503" y="5482350"/>
            <a:ext cx="2905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Falha na comunicação </a:t>
            </a: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 txBox="1">
            <a:spLocks/>
          </p:cNvSpPr>
          <p:nvPr/>
        </p:nvSpPr>
        <p:spPr>
          <a:xfrm>
            <a:off x="6707416" y="708329"/>
            <a:ext cx="5247144" cy="647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dirty="0"/>
              <a:t>Riscos assistenciais </a:t>
            </a:r>
          </a:p>
        </p:txBody>
      </p:sp>
    </p:spTree>
    <p:extLst>
      <p:ext uri="{BB962C8B-B14F-4D97-AF65-F5344CB8AC3E}">
        <p14:creationId xmlns:p14="http://schemas.microsoft.com/office/powerpoint/2010/main" val="320157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E9708-8EDF-4E2F-BA81-6C760B0C0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II</a:t>
            </a:r>
          </a:p>
        </p:txBody>
      </p:sp>
    </p:spTree>
    <p:extLst>
      <p:ext uri="{BB962C8B-B14F-4D97-AF65-F5344CB8AC3E}">
        <p14:creationId xmlns:p14="http://schemas.microsoft.com/office/powerpoint/2010/main" val="1267847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21AA9-A38F-4ECE-ADF7-77673BB66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325" y="2163905"/>
            <a:ext cx="4488176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Acolhimento com classificação de risco </a:t>
            </a:r>
          </a:p>
        </p:txBody>
      </p:sp>
    </p:spTree>
    <p:extLst>
      <p:ext uri="{BB962C8B-B14F-4D97-AF65-F5344CB8AC3E}">
        <p14:creationId xmlns:p14="http://schemas.microsoft.com/office/powerpoint/2010/main" val="3341927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609C5-396F-4197-B814-5AB96EE1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de risco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F3DF72-1C3C-432D-B943-7EFD143B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1070930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 É um processo dinâmico de identificação dos usuários que  necessitam de tratamento imediato, de acordo com o potencial de risco, agravos à saúde ou grau de sofrimento.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7427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2C53A-F0B9-4802-B3F3-A4DA70CE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da classificação de risco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DD7BA0-6E65-4F2B-9CC1-15DE786F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774716" cy="3644410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600"/>
              </a:spcAft>
            </a:pPr>
            <a:r>
              <a:rPr lang="pt-BR" sz="2400" dirty="0"/>
              <a:t> Humanizar e personalizar o atendimento</a:t>
            </a:r>
          </a:p>
          <a:p>
            <a:pPr algn="just">
              <a:spcAft>
                <a:spcPts val="600"/>
              </a:spcAft>
            </a:pPr>
            <a:r>
              <a:rPr lang="pt-BR" sz="2400" dirty="0"/>
              <a:t> Avaliar o usuário logo na sua chegada</a:t>
            </a:r>
          </a:p>
          <a:p>
            <a:pPr algn="just">
              <a:spcAft>
                <a:spcPts val="600"/>
              </a:spcAft>
            </a:pPr>
            <a:r>
              <a:rPr lang="pt-BR" sz="2400" dirty="0"/>
              <a:t> Descongestionar as UBS, PS, PA</a:t>
            </a:r>
          </a:p>
          <a:p>
            <a:pPr algn="just">
              <a:spcAft>
                <a:spcPts val="600"/>
              </a:spcAft>
            </a:pPr>
            <a:r>
              <a:rPr lang="pt-BR" sz="2400" dirty="0"/>
              <a:t> Reduzir o tempo para o atendimento, fazendo com que o usuário seja visto precocemente de acordo com a sua gravidade</a:t>
            </a:r>
          </a:p>
          <a:p>
            <a:pPr algn="just">
              <a:spcAft>
                <a:spcPts val="600"/>
              </a:spcAft>
            </a:pPr>
            <a:r>
              <a:rPr lang="pt-BR" altLang="pt-BR" sz="2400" dirty="0"/>
              <a:t> Determinar a área de atendimento primário, devendo o usuário ser encaminhado ao setor ou ponto de atenção  adequado</a:t>
            </a:r>
          </a:p>
          <a:p>
            <a:pPr algn="just">
              <a:spcAft>
                <a:spcPts val="600"/>
              </a:spcAft>
            </a:pPr>
            <a:r>
              <a:rPr lang="pt-BR" altLang="pt-BR" sz="2400" dirty="0"/>
              <a:t> Informar o tempo de espera</a:t>
            </a:r>
          </a:p>
          <a:p>
            <a:pPr algn="just">
              <a:spcAft>
                <a:spcPts val="600"/>
              </a:spcAft>
            </a:pPr>
            <a:r>
              <a:rPr lang="pt-BR" altLang="pt-BR" sz="2400" dirty="0"/>
              <a:t> Retornar informações a usuário/familiares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0361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DA318-CB88-410A-9DF9-64A51FBE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pt-BR" dirty="0"/>
              <a:t>Objetivos do acolhimento com classificação de risco</a:t>
            </a:r>
          </a:p>
        </p:txBody>
      </p:sp>
      <p:pic>
        <p:nvPicPr>
          <p:cNvPr id="7" name="Gráfico 6" descr="Na mosca com preenchimento sólido">
            <a:extLst>
              <a:ext uri="{FF2B5EF4-FFF2-40B4-BE49-F238E27FC236}">
                <a16:creationId xmlns:a16="http://schemas.microsoft.com/office/drawing/2014/main" id="{552A58D9-E2A8-4CD6-8CA3-2C2F5ADB8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3186" y="3085054"/>
            <a:ext cx="2928114" cy="2928114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07878F-E0F1-4C08-8E9E-562A801C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733357"/>
          </a:xfrm>
        </p:spPr>
        <p:txBody>
          <a:bodyPr>
            <a:normAutofit lnSpcReduction="10000"/>
          </a:bodyPr>
          <a:lstStyle/>
          <a:p>
            <a:r>
              <a:rPr lang="pt-BR" sz="2000" dirty="0"/>
              <a:t>Receber, escutar e oferecer uma atenção oportuna, eficaz, segura e ética aos cidadãos.</a:t>
            </a:r>
          </a:p>
          <a:p>
            <a:endParaRPr lang="pt-BR" sz="2000" dirty="0"/>
          </a:p>
          <a:p>
            <a:r>
              <a:rPr lang="pt-BR" sz="2000" dirty="0"/>
              <a:t>identificar e atender a demanda de forma organizada</a:t>
            </a:r>
          </a:p>
          <a:p>
            <a:endParaRPr lang="pt-BR" sz="2000" dirty="0"/>
          </a:p>
          <a:p>
            <a:r>
              <a:rPr lang="pt-BR" sz="2000" dirty="0"/>
              <a:t>viabilizar o acesso com equidade</a:t>
            </a:r>
          </a:p>
          <a:p>
            <a:endParaRPr lang="pt-BR" sz="2000" dirty="0"/>
          </a:p>
          <a:p>
            <a:r>
              <a:rPr lang="pt-BR" sz="2000" dirty="0"/>
              <a:t>humanizar o atendimento</a:t>
            </a:r>
          </a:p>
          <a:p>
            <a:endParaRPr lang="pt-BR" sz="2000" dirty="0"/>
          </a:p>
          <a:p>
            <a:r>
              <a:rPr lang="pt-BR" sz="2000" dirty="0"/>
              <a:t>alcançar a satisfação do usuário 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8981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521AB-85FB-4BF7-893C-947E313DB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Acolhimento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E71B9AA-3ACD-40D4-869C-04F7625F6F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30838" y="-489679"/>
          <a:ext cx="12356762" cy="7532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B299CEA-6DD2-476A-B96C-E38944EF768F}"/>
              </a:ext>
            </a:extLst>
          </p:cNvPr>
          <p:cNvSpPr txBox="1">
            <a:spLocks/>
          </p:cNvSpPr>
          <p:nvPr/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7"/>
              </a:buBlip>
              <a:defRPr sz="2200" kern="1200" baseline="0">
                <a:solidFill>
                  <a:srgbClr val="74252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7"/>
              </a:buBlip>
              <a:defRPr sz="2000" kern="1200" baseline="0">
                <a:solidFill>
                  <a:srgbClr val="74252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7"/>
              </a:buBlip>
              <a:defRPr sz="1800" kern="1200" baseline="0">
                <a:solidFill>
                  <a:srgbClr val="74252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7"/>
              </a:buBlip>
              <a:defRPr sz="1600" kern="1200" baseline="0">
                <a:solidFill>
                  <a:srgbClr val="74252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7"/>
              </a:buBlip>
              <a:defRPr sz="1400" kern="1200" baseline="0">
                <a:solidFill>
                  <a:srgbClr val="74252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É o serviço realizado por pessoas para pessoas</a:t>
            </a:r>
          </a:p>
          <a:p>
            <a:endParaRPr lang="pt-BR" sz="2400" dirty="0"/>
          </a:p>
          <a:p>
            <a:r>
              <a:rPr lang="pt-BR" sz="2400" dirty="0"/>
              <a:t>Desenvolvimento de competência: </a:t>
            </a:r>
          </a:p>
          <a:p>
            <a:pPr lvl="1"/>
            <a:r>
              <a:rPr lang="pt-BR" sz="2400" dirty="0"/>
              <a:t>técnica</a:t>
            </a:r>
          </a:p>
          <a:p>
            <a:pPr lvl="1"/>
            <a:r>
              <a:rPr lang="pt-BR" sz="2400" dirty="0"/>
              <a:t>de comunicação</a:t>
            </a:r>
          </a:p>
          <a:p>
            <a:pPr lvl="1"/>
            <a:r>
              <a:rPr lang="pt-BR" sz="2400" dirty="0"/>
              <a:t>de relacionamento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375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905C2-4054-4F67-912A-F62C5242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Fórmula do acolhimento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9453E6-D098-4D17-9A38-A8AB7A945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Acolhimento</a:t>
            </a:r>
          </a:p>
          <a:p>
            <a:r>
              <a:rPr lang="pt-BR" dirty="0"/>
              <a:t>Acessibilidade: elemento estrutural</a:t>
            </a:r>
          </a:p>
          <a:p>
            <a:r>
              <a:rPr lang="pt-BR" dirty="0"/>
              <a:t>Atendimento: elemento processual </a:t>
            </a:r>
          </a:p>
          <a:p>
            <a:r>
              <a:rPr lang="pt-BR" dirty="0"/>
              <a:t>Humanização</a:t>
            </a:r>
          </a:p>
          <a:p>
            <a:endParaRPr lang="pt-BR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EDE09EAF-8B98-4333-B825-7364BAF0ED4B}"/>
              </a:ext>
            </a:extLst>
          </p:cNvPr>
          <p:cNvGraphicFramePr>
            <a:graphicFrameLocks noGrp="1"/>
          </p:cNvGraphicFramePr>
          <p:nvPr/>
        </p:nvGraphicFramePr>
        <p:xfrm>
          <a:off x="4533692" y="2441013"/>
          <a:ext cx="3124616" cy="88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616">
                  <a:extLst>
                    <a:ext uri="{9D8B030D-6E8A-4147-A177-3AD203B41FA5}">
                      <a16:colId xmlns:a16="http://schemas.microsoft.com/office/drawing/2014/main" val="3934821878"/>
                    </a:ext>
                  </a:extLst>
                </a:gridCol>
              </a:tblGrid>
              <a:tr h="8836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AC = (ACSS + AT) H</a:t>
                      </a:r>
                    </a:p>
                  </a:txBody>
                  <a:tcPr anchor="ctr">
                    <a:solidFill>
                      <a:srgbClr val="7425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026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81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91999" cy="685799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2031650" y="181155"/>
              <a:ext cx="80134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000" b="1" dirty="0">
                  <a:solidFill>
                    <a:schemeClr val="bg1"/>
                  </a:solidFill>
                </a:rPr>
                <a:t>Cheguei! </a:t>
              </a:r>
              <a:endParaRPr lang="pt-BR" sz="3000" dirty="0">
                <a:solidFill>
                  <a:schemeClr val="bg1"/>
                </a:solidFill>
              </a:endParaRPr>
            </a:p>
            <a:p>
              <a:pPr algn="ctr"/>
              <a:r>
                <a:rPr lang="pt-BR" sz="2100" dirty="0">
                  <a:solidFill>
                    <a:schemeClr val="bg1"/>
                  </a:solidFill>
                </a:rPr>
                <a:t>Sou a </a:t>
              </a:r>
              <a:r>
                <a:rPr lang="pt-BR" sz="2100" b="1" dirty="0">
                  <a:solidFill>
                    <a:schemeClr val="bg1"/>
                  </a:solidFill>
                </a:rPr>
                <a:t>Zezé </a:t>
              </a:r>
              <a:r>
                <a:rPr lang="pt-BR" sz="2100" dirty="0">
                  <a:solidFill>
                    <a:schemeClr val="bg1"/>
                  </a:solidFill>
                </a:rPr>
                <a:t>e estou aqui para apoiar vocês! </a:t>
              </a:r>
            </a:p>
            <a:p>
              <a:pPr algn="ctr"/>
              <a:r>
                <a:rPr lang="pt-BR" sz="2100" dirty="0">
                  <a:solidFill>
                    <a:schemeClr val="bg1"/>
                  </a:solidFill>
                </a:rPr>
                <a:t>Para nossa maior integração, vou compartilhar quatro fatos sobre mim: </a:t>
              </a:r>
            </a:p>
          </p:txBody>
        </p:sp>
        <p:grpSp>
          <p:nvGrpSpPr>
            <p:cNvPr id="6" name="Agrupar 5"/>
            <p:cNvGrpSpPr/>
            <p:nvPr/>
          </p:nvGrpSpPr>
          <p:grpSpPr>
            <a:xfrm>
              <a:off x="6718326" y="2399277"/>
              <a:ext cx="2503310" cy="3492556"/>
              <a:chOff x="6614814" y="2683955"/>
              <a:chExt cx="2503310" cy="3492556"/>
            </a:xfrm>
          </p:grpSpPr>
          <p:sp>
            <p:nvSpPr>
              <p:cNvPr id="20" name="Retângulo Arredondado 19"/>
              <p:cNvSpPr/>
              <p:nvPr/>
            </p:nvSpPr>
            <p:spPr>
              <a:xfrm>
                <a:off x="6614814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682102" y="4097719"/>
                <a:ext cx="23687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Sou uma profissional virtual e estou aqui pra apoiar na produção de sentido entre conceitos e atividades apresentadas com a realidade do seu contexto de trabalho. </a:t>
                </a:r>
              </a:p>
            </p:txBody>
          </p:sp>
          <p:pic>
            <p:nvPicPr>
              <p:cNvPr id="22" name="Imagem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2225" y="2683955"/>
                <a:ext cx="1286258" cy="1368166"/>
              </a:xfrm>
              <a:prstGeom prst="rect">
                <a:avLst/>
              </a:prstGeom>
            </p:spPr>
          </p:pic>
        </p:grpSp>
        <p:grpSp>
          <p:nvGrpSpPr>
            <p:cNvPr id="7" name="Agrupar 6"/>
            <p:cNvGrpSpPr/>
            <p:nvPr/>
          </p:nvGrpSpPr>
          <p:grpSpPr>
            <a:xfrm>
              <a:off x="9437589" y="2397559"/>
              <a:ext cx="2503310" cy="3494274"/>
              <a:chOff x="9334077" y="2682237"/>
              <a:chExt cx="2503310" cy="3494274"/>
            </a:xfrm>
          </p:grpSpPr>
          <p:sp>
            <p:nvSpPr>
              <p:cNvPr id="17" name="CaixaDeTexto 16"/>
              <p:cNvSpPr txBox="1"/>
              <p:nvPr/>
            </p:nvSpPr>
            <p:spPr>
              <a:xfrm>
                <a:off x="9497939" y="4097719"/>
                <a:ext cx="217558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É possível me encontrar no conteúdo </a:t>
                </a:r>
                <a:r>
                  <a:rPr lang="pt-BR" sz="1600" dirty="0" err="1">
                    <a:solidFill>
                      <a:schemeClr val="bg1"/>
                    </a:solidFill>
                  </a:rPr>
                  <a:t>EaD</a:t>
                </a:r>
                <a:r>
                  <a:rPr lang="pt-BR" sz="1600" dirty="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nos materiais de apoio e até mesmo no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e-Planifica, nossa plataforma virtual. </a:t>
                </a:r>
              </a:p>
            </p:txBody>
          </p:sp>
          <p:sp>
            <p:nvSpPr>
              <p:cNvPr id="18" name="Retângulo Arredondado 17"/>
              <p:cNvSpPr/>
              <p:nvPr/>
            </p:nvSpPr>
            <p:spPr>
              <a:xfrm>
                <a:off x="9334077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7784" y="2682237"/>
                <a:ext cx="1511736" cy="1493522"/>
              </a:xfrm>
              <a:prstGeom prst="rect">
                <a:avLst/>
              </a:prstGeom>
            </p:spPr>
          </p:pic>
        </p:grpSp>
        <p:grpSp>
          <p:nvGrpSpPr>
            <p:cNvPr id="8" name="Agrupar 7"/>
            <p:cNvGrpSpPr/>
            <p:nvPr/>
          </p:nvGrpSpPr>
          <p:grpSpPr>
            <a:xfrm>
              <a:off x="245241" y="2398931"/>
              <a:ext cx="2383024" cy="3492902"/>
              <a:chOff x="141729" y="2683609"/>
              <a:chExt cx="2383024" cy="3492902"/>
            </a:xfrm>
          </p:grpSpPr>
          <p:sp>
            <p:nvSpPr>
              <p:cNvPr id="14" name="CaixaDeTexto 13"/>
              <p:cNvSpPr txBox="1"/>
              <p:nvPr/>
            </p:nvSpPr>
            <p:spPr>
              <a:xfrm>
                <a:off x="308072" y="4097719"/>
                <a:ext cx="205033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Todo mundo acha que Zezé é meu apelido, mas não é, viu?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É meu nome!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Zezé e com muito orgulho! </a:t>
                </a:r>
              </a:p>
            </p:txBody>
          </p:sp>
          <p:sp>
            <p:nvSpPr>
              <p:cNvPr id="15" name="Retângulo Arredondado 14"/>
              <p:cNvSpPr/>
              <p:nvPr/>
            </p:nvSpPr>
            <p:spPr>
              <a:xfrm>
                <a:off x="141729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374" y="2683609"/>
                <a:ext cx="1524002" cy="1448106"/>
              </a:xfrm>
              <a:prstGeom prst="rect">
                <a:avLst/>
              </a:prstGeom>
            </p:spPr>
          </p:pic>
        </p:grpSp>
        <p:grpSp>
          <p:nvGrpSpPr>
            <p:cNvPr id="9" name="Agrupar 8"/>
            <p:cNvGrpSpPr/>
            <p:nvPr/>
          </p:nvGrpSpPr>
          <p:grpSpPr>
            <a:xfrm>
              <a:off x="2869773" y="2397659"/>
              <a:ext cx="2383024" cy="3494174"/>
              <a:chOff x="2766261" y="2682337"/>
              <a:chExt cx="2383024" cy="3494174"/>
            </a:xfrm>
          </p:grpSpPr>
          <p:sp>
            <p:nvSpPr>
              <p:cNvPr id="11" name="CaixaDeTexto 10"/>
              <p:cNvSpPr txBox="1"/>
              <p:nvPr/>
            </p:nvSpPr>
            <p:spPr>
              <a:xfrm>
                <a:off x="2884433" y="4097719"/>
                <a:ext cx="214668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Tem a ver com, digamos, minha criação. Eu não sou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desenho e nem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holograma tá?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Eu sou toda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feita em 3D! </a:t>
                </a:r>
              </a:p>
            </p:txBody>
          </p:sp>
          <p:sp>
            <p:nvSpPr>
              <p:cNvPr id="12" name="Retângulo Arredondado 11"/>
              <p:cNvSpPr/>
              <p:nvPr/>
            </p:nvSpPr>
            <p:spPr>
              <a:xfrm>
                <a:off x="2766261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4793" y="2682337"/>
                <a:ext cx="1301498" cy="1386643"/>
              </a:xfrm>
              <a:prstGeom prst="rect">
                <a:avLst/>
              </a:prstGeom>
            </p:spPr>
          </p:pic>
        </p:grp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857" y="1378660"/>
              <a:ext cx="3718914" cy="5479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7596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F9328-E27C-4211-B362-7DF5019B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Organizar as formas de acesso: atenção à demanda programada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DD31B8-0D66-48D8-B04E-0BACFE437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Atendimento voltado ao evento crônico</a:t>
            </a:r>
          </a:p>
          <a:p>
            <a:endParaRPr lang="pt-BR" dirty="0"/>
          </a:p>
          <a:p>
            <a:r>
              <a:rPr lang="pt-BR" dirty="0"/>
              <a:t> Identificação e captação proativa dos usuários/famílias pelos ACS/ESF</a:t>
            </a:r>
          </a:p>
          <a:p>
            <a:endParaRPr lang="pt-BR" dirty="0"/>
          </a:p>
          <a:p>
            <a:r>
              <a:rPr lang="pt-BR" dirty="0"/>
              <a:t> Agendamento de atendimento na UBS</a:t>
            </a:r>
          </a:p>
          <a:p>
            <a:endParaRPr lang="pt-BR" dirty="0"/>
          </a:p>
          <a:p>
            <a:r>
              <a:rPr lang="pt-BR" dirty="0"/>
              <a:t> Acompanhamento pela ESF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958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5800D-B580-43B0-8FEC-A7360AA7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Organizar as formas de acesso: atenção à demanda espontânea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C9528E-1631-4247-ABCD-7B7C3F3C1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Atendimento voltado ao evento agudo</a:t>
            </a:r>
          </a:p>
          <a:p>
            <a:endParaRPr lang="pt-BR" dirty="0"/>
          </a:p>
          <a:p>
            <a:r>
              <a:rPr lang="pt-BR" dirty="0"/>
              <a:t> Identificação dos sinais de alerta: classificação por grau de risco</a:t>
            </a:r>
          </a:p>
          <a:p>
            <a:endParaRPr lang="pt-BR" dirty="0"/>
          </a:p>
          <a:p>
            <a:r>
              <a:rPr lang="pt-BR" dirty="0"/>
              <a:t> Priorização dos casos de maior risco</a:t>
            </a:r>
          </a:p>
          <a:p>
            <a:endParaRPr lang="pt-BR" dirty="0"/>
          </a:p>
          <a:p>
            <a:r>
              <a:rPr lang="pt-BR" dirty="0"/>
              <a:t> Agendamento de atendimento na ausência de sinal de alerta</a:t>
            </a:r>
          </a:p>
          <a:p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358" y="2073850"/>
            <a:ext cx="422320" cy="438563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9520924" y="2154631"/>
            <a:ext cx="150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Identificação correta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9539678" y="2656674"/>
            <a:ext cx="150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Comunicação eficaz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2787" y="2604787"/>
            <a:ext cx="451462" cy="43856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9546313" y="3216271"/>
            <a:ext cx="1653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Higienização das mãos 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507" y="3166373"/>
            <a:ext cx="468418" cy="44693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9523069" y="3731008"/>
            <a:ext cx="165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Prevenção do risco de queda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7146" y="3705250"/>
            <a:ext cx="444527" cy="4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9A63B-1444-4173-ACDF-5CB3D716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323" y="209489"/>
            <a:ext cx="10052222" cy="1325563"/>
          </a:xfrm>
        </p:spPr>
        <p:txBody>
          <a:bodyPr/>
          <a:lstStyle/>
          <a:p>
            <a:r>
              <a:rPr lang="pt-BR" dirty="0"/>
              <a:t>Algoritmo para a atenção à demanda espontânea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F6BC6E6-783D-495F-AD10-06DD0DCFF27B}"/>
              </a:ext>
            </a:extLst>
          </p:cNvPr>
          <p:cNvSpPr/>
          <p:nvPr/>
        </p:nvSpPr>
        <p:spPr>
          <a:xfrm>
            <a:off x="3044690" y="1408265"/>
            <a:ext cx="6229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"/>
                <a:ea typeface="MS PGothic" panose="020B0600070205080204" pitchFamily="34" charset="-128"/>
              </a:rPr>
              <a:t>Cidadão procura a UBS por demanda espontânea</a:t>
            </a:r>
          </a:p>
        </p:txBody>
      </p:sp>
      <p:sp>
        <p:nvSpPr>
          <p:cNvPr id="6" name="Line 40">
            <a:extLst>
              <a:ext uri="{FF2B5EF4-FFF2-40B4-BE49-F238E27FC236}">
                <a16:creationId xmlns:a16="http://schemas.microsoft.com/office/drawing/2014/main" id="{5949FEAA-EB69-4FC5-8637-87EB92E83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2715" y="1840313"/>
            <a:ext cx="0" cy="287338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7AB644A-9305-4694-BCDA-677832565419}"/>
              </a:ext>
            </a:extLst>
          </p:cNvPr>
          <p:cNvSpPr/>
          <p:nvPr/>
        </p:nvSpPr>
        <p:spPr>
          <a:xfrm>
            <a:off x="4644603" y="2128345"/>
            <a:ext cx="1737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"/>
                <a:ea typeface="MS PGothic" panose="020B0600070205080204" pitchFamily="34" charset="-128"/>
              </a:rPr>
              <a:t>Acolhimento</a:t>
            </a:r>
          </a:p>
        </p:txBody>
      </p:sp>
      <p:sp>
        <p:nvSpPr>
          <p:cNvPr id="8" name="Line 45">
            <a:extLst>
              <a:ext uri="{FF2B5EF4-FFF2-40B4-BE49-F238E27FC236}">
                <a16:creationId xmlns:a16="http://schemas.microsoft.com/office/drawing/2014/main" id="{3E076027-5C85-4DEC-AF02-21E94D16C1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48259" y="3280473"/>
            <a:ext cx="8424936" cy="72008"/>
          </a:xfrm>
          <a:prstGeom prst="line">
            <a:avLst/>
          </a:prstGeom>
          <a:ln w="38100">
            <a:solidFill>
              <a:schemeClr val="accent5"/>
            </a:solidFill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9" name="Line 40">
            <a:extLst>
              <a:ext uri="{FF2B5EF4-FFF2-40B4-BE49-F238E27FC236}">
                <a16:creationId xmlns:a16="http://schemas.microsoft.com/office/drawing/2014/main" id="{5FB4071B-DD4E-4973-A9D5-99B470948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723" y="2560393"/>
            <a:ext cx="0" cy="287338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80D15F3-081F-4F52-839D-EC3E9B0B1636}"/>
              </a:ext>
            </a:extLst>
          </p:cNvPr>
          <p:cNvSpPr/>
          <p:nvPr/>
        </p:nvSpPr>
        <p:spPr>
          <a:xfrm>
            <a:off x="4212555" y="2920433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"/>
                <a:ea typeface="MS PGothic" panose="020B0600070205080204" pitchFamily="34" charset="-128"/>
              </a:rPr>
              <a:t>Classificação de Risco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95806366-E71D-473E-B027-861D29F7D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243" y="3424489"/>
            <a:ext cx="19865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"/>
                <a:ea typeface="MS PGothic" panose="020B0600070205080204" pitchFamily="34" charset="-128"/>
              </a:rPr>
              <a:t>EMERGÊNCIA</a:t>
            </a:r>
            <a:r>
              <a:rPr lang="en-US" alt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79EF9F1-EB41-4458-B01D-DA1539866413}"/>
              </a:ext>
            </a:extLst>
          </p:cNvPr>
          <p:cNvSpPr/>
          <p:nvPr/>
        </p:nvSpPr>
        <p:spPr>
          <a:xfrm>
            <a:off x="1548259" y="4072561"/>
            <a:ext cx="1646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ＭＳ Ｐゴシック" charset="0"/>
              </a:rPr>
              <a:t>(VERMELHO)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ucida Grande"/>
              <a:ea typeface="ＭＳ Ｐゴシック" charset="0"/>
              <a:cs typeface="Arial" charset="0"/>
            </a:endParaRP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DA2FB447-2D83-441F-B8F2-B40C4E688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0347" y="3856537"/>
            <a:ext cx="0" cy="2873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                                       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1C731319-5CFF-4DAA-98B6-EDE0368E7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195" y="4792641"/>
            <a:ext cx="28747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1800" b="1" dirty="0">
                <a:solidFill>
                  <a:srgbClr val="FF0000"/>
                </a:solidFill>
                <a:latin typeface="Lucida Grande"/>
              </a:rPr>
              <a:t>SUPORTE </a:t>
            </a:r>
          </a:p>
          <a:p>
            <a:pPr algn="ctr" eaLnBrk="1" hangingPunct="1"/>
            <a:r>
              <a:rPr lang="pt-BR" altLang="pt-BR" sz="1800" b="1" dirty="0">
                <a:solidFill>
                  <a:srgbClr val="FF0000"/>
                </a:solidFill>
                <a:latin typeface="Lucida Grande"/>
              </a:rPr>
              <a:t>BÁSICO DE VIDA</a:t>
            </a:r>
            <a:endParaRPr lang="en-US" altLang="pt-BR" sz="1800" b="1" dirty="0">
              <a:solidFill>
                <a:srgbClr val="FF0000"/>
              </a:solidFill>
              <a:latin typeface="Lucida Grande"/>
            </a:endParaRPr>
          </a:p>
        </p:txBody>
      </p:sp>
      <p:sp>
        <p:nvSpPr>
          <p:cNvPr id="15" name="Line 21">
            <a:extLst>
              <a:ext uri="{FF2B5EF4-FFF2-40B4-BE49-F238E27FC236}">
                <a16:creationId xmlns:a16="http://schemas.microsoft.com/office/drawing/2014/main" id="{B7B7F9A2-43FD-4B62-8D15-2FA8C7445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0347" y="4504609"/>
            <a:ext cx="0" cy="2873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ADF9BF4C-D5BC-4A14-8428-4DCDDB2D9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299" y="5728745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rgbClr val="FF0000"/>
                </a:solidFill>
                <a:latin typeface="Lucida Grande"/>
                <a:ea typeface="ＭＳ Ｐゴシック" charset="0"/>
              </a:rPr>
              <a:t>SAMU</a:t>
            </a:r>
            <a:endParaRPr lang="en-US" sz="1800" b="1" dirty="0">
              <a:solidFill>
                <a:srgbClr val="FF0000"/>
              </a:solidFill>
              <a:latin typeface="Lucida Grande"/>
              <a:ea typeface="ＭＳ Ｐゴシック" charset="0"/>
              <a:cs typeface="Arial" charset="0"/>
            </a:endParaRPr>
          </a:p>
        </p:txBody>
      </p:sp>
      <p:sp>
        <p:nvSpPr>
          <p:cNvPr id="17" name="Line 23">
            <a:extLst>
              <a:ext uri="{FF2B5EF4-FFF2-40B4-BE49-F238E27FC236}">
                <a16:creationId xmlns:a16="http://schemas.microsoft.com/office/drawing/2014/main" id="{B3EE7C1E-1087-42C5-A5DA-31F649DC47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0347" y="5440713"/>
            <a:ext cx="0" cy="2873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36FCC34B-E3D1-441F-BFC2-A30EC70AB00C}"/>
              </a:ext>
            </a:extLst>
          </p:cNvPr>
          <p:cNvSpPr txBox="1">
            <a:spLocks noChangeArrowheads="1"/>
          </p:cNvSpPr>
          <p:nvPr/>
        </p:nvSpPr>
        <p:spPr bwMode="auto">
          <a:xfrm rot="21437615">
            <a:off x="2060708" y="6390465"/>
            <a:ext cx="5867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P.S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0BEFD75-5138-4F2A-937D-432E48E65DF5}"/>
              </a:ext>
            </a:extLst>
          </p:cNvPr>
          <p:cNvSpPr/>
          <p:nvPr/>
        </p:nvSpPr>
        <p:spPr>
          <a:xfrm>
            <a:off x="3060427" y="3424489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"/>
                <a:ea typeface="MS PGothic" panose="020B0600070205080204" pitchFamily="34" charset="-128"/>
              </a:rPr>
              <a:t>URGÊNCIA</a:t>
            </a:r>
            <a:endParaRPr lang="en-US" altLang="pt-BR" b="1" dirty="0">
              <a:solidFill>
                <a:schemeClr val="tx1">
                  <a:lumMod val="65000"/>
                  <a:lumOff val="35000"/>
                </a:schemeClr>
              </a:solidFill>
              <a:latin typeface="Lucida Grande"/>
              <a:ea typeface="MS PGothic" panose="020B0600070205080204" pitchFamily="34" charset="-128"/>
            </a:endParaRPr>
          </a:p>
        </p:txBody>
      </p:sp>
      <p:sp>
        <p:nvSpPr>
          <p:cNvPr id="20" name="Line 26">
            <a:extLst>
              <a:ext uri="{FF2B5EF4-FFF2-40B4-BE49-F238E27FC236}">
                <a16:creationId xmlns:a16="http://schemas.microsoft.com/office/drawing/2014/main" id="{99951486-9B4C-45DA-A5A8-58E2368CF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87" y="3856537"/>
            <a:ext cx="0" cy="287338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1" name="Text Box 30">
            <a:extLst>
              <a:ext uri="{FF2B5EF4-FFF2-40B4-BE49-F238E27FC236}">
                <a16:creationId xmlns:a16="http://schemas.microsoft.com/office/drawing/2014/main" id="{6CC201CE-6911-429A-B2BE-6AFFBE328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443" y="4144569"/>
            <a:ext cx="262096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rgbClr val="FFCC00"/>
                </a:solidFill>
                <a:latin typeface="Lucida Grande"/>
                <a:ea typeface="ＭＳ Ｐゴシック" charset="0"/>
              </a:rPr>
              <a:t>URGÊNCIA </a:t>
            </a:r>
          </a:p>
          <a:p>
            <a:pPr algn="ctr">
              <a:defRPr/>
            </a:pPr>
            <a:r>
              <a:rPr lang="pt-BR" sz="1800" b="1" dirty="0">
                <a:solidFill>
                  <a:srgbClr val="FFCC00"/>
                </a:solidFill>
                <a:latin typeface="Lucida Grande"/>
                <a:ea typeface="ＭＳ Ｐゴシック" charset="0"/>
              </a:rPr>
              <a:t>MAIOR </a:t>
            </a:r>
          </a:p>
          <a:p>
            <a:pPr algn="ctr">
              <a:defRPr/>
            </a:pPr>
            <a:r>
              <a:rPr lang="pt-BR" sz="1800" b="1" dirty="0">
                <a:solidFill>
                  <a:srgbClr val="FFCC00"/>
                </a:solidFill>
                <a:latin typeface="Lucida Grande"/>
                <a:ea typeface="ＭＳ Ｐゴシック" charset="0"/>
              </a:rPr>
              <a:t>(AMARELO)</a:t>
            </a:r>
            <a:endParaRPr lang="en-US" sz="1800" b="1" dirty="0">
              <a:solidFill>
                <a:srgbClr val="FFCC00"/>
              </a:solidFill>
              <a:latin typeface="Lucida Grande"/>
              <a:ea typeface="ＭＳ Ｐゴシック" charset="0"/>
            </a:endParaRPr>
          </a:p>
        </p:txBody>
      </p:sp>
      <p:sp>
        <p:nvSpPr>
          <p:cNvPr id="22" name="Line 31">
            <a:extLst>
              <a:ext uri="{FF2B5EF4-FFF2-40B4-BE49-F238E27FC236}">
                <a16:creationId xmlns:a16="http://schemas.microsoft.com/office/drawing/2014/main" id="{EA63828E-A20F-48C1-9707-713ADEE174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87" y="5080673"/>
            <a:ext cx="0" cy="287337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C30A9A83-9255-4424-93A2-6BBC8E77B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531" y="5368705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rgbClr val="FFCC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SAMU</a:t>
            </a:r>
            <a:endParaRPr lang="en-US" sz="1800" b="1" dirty="0">
              <a:solidFill>
                <a:srgbClr val="FFCC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4" name="Line 34">
            <a:extLst>
              <a:ext uri="{FF2B5EF4-FFF2-40B4-BE49-F238E27FC236}">
                <a16:creationId xmlns:a16="http://schemas.microsoft.com/office/drawing/2014/main" id="{0F4EC536-67FC-42F1-9DEE-5FBC80A87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87" y="5728745"/>
            <a:ext cx="0" cy="287337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00A6171-E475-4954-A8D3-2C91A847A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555" y="6160793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rgbClr val="FFCC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P.A</a:t>
            </a:r>
            <a:endParaRPr lang="en-US" sz="1800" b="1" dirty="0">
              <a:solidFill>
                <a:srgbClr val="FFCC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EF69BC1-C532-46BA-8EA8-48C9B78A0751}"/>
              </a:ext>
            </a:extLst>
          </p:cNvPr>
          <p:cNvSpPr/>
          <p:nvPr/>
        </p:nvSpPr>
        <p:spPr>
          <a:xfrm>
            <a:off x="5220667" y="3352481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"/>
                <a:ea typeface="MS PGothic" panose="020B0600070205080204" pitchFamily="34" charset="-128"/>
              </a:rPr>
              <a:t>URGÊNCIA</a:t>
            </a:r>
            <a:endParaRPr lang="en-US" altLang="pt-BR" b="1" dirty="0">
              <a:solidFill>
                <a:schemeClr val="tx1">
                  <a:lumMod val="65000"/>
                  <a:lumOff val="35000"/>
                </a:schemeClr>
              </a:solidFill>
              <a:latin typeface="Lucida Grande"/>
              <a:ea typeface="MS PGothic" panose="020B0600070205080204" pitchFamily="34" charset="-128"/>
            </a:endParaRPr>
          </a:p>
        </p:txBody>
      </p:sp>
      <p:sp>
        <p:nvSpPr>
          <p:cNvPr id="27" name="Text Box 37">
            <a:extLst>
              <a:ext uri="{FF2B5EF4-FFF2-40B4-BE49-F238E27FC236}">
                <a16:creationId xmlns:a16="http://schemas.microsoft.com/office/drawing/2014/main" id="{E14685B8-A4D7-4875-992D-E83E7D7BC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683" y="4144569"/>
            <a:ext cx="28083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ＭＳ Ｐゴシック" charset="0"/>
              </a:rPr>
              <a:t>URGÊNCIA </a:t>
            </a:r>
          </a:p>
          <a:p>
            <a:pPr algn="ctr">
              <a:defRPr/>
            </a:pPr>
            <a:r>
              <a:rPr lang="pt-BR" sz="1800" b="1" dirty="0">
                <a:solidFill>
                  <a:srgbClr val="009900"/>
                </a:solidFill>
                <a:latin typeface="Lucida Grande"/>
                <a:ea typeface="ＭＳ Ｐゴシック" charset="0"/>
              </a:rPr>
              <a:t>MENOR</a:t>
            </a:r>
            <a:r>
              <a:rPr lang="pt-BR" sz="18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ＭＳ Ｐゴシック" charset="0"/>
              </a:rPr>
              <a:t> </a:t>
            </a:r>
          </a:p>
          <a:p>
            <a:pPr algn="ctr">
              <a:defRPr/>
            </a:pPr>
            <a:r>
              <a:rPr lang="pt-BR" sz="18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ＭＳ Ｐゴシック" charset="0"/>
              </a:rPr>
              <a:t>(VERDE</a:t>
            </a:r>
            <a:r>
              <a:rPr lang="pt-BR" sz="18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)</a:t>
            </a:r>
            <a:endParaRPr lang="en-US" sz="1800" b="1" dirty="0">
              <a:solidFill>
                <a:srgbClr val="0099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2FAA34C3-DC59-4FD9-855C-062180C50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843" y="3856537"/>
            <a:ext cx="0" cy="287338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9" name="Line 36">
            <a:extLst>
              <a:ext uri="{FF2B5EF4-FFF2-40B4-BE49-F238E27FC236}">
                <a16:creationId xmlns:a16="http://schemas.microsoft.com/office/drawing/2014/main" id="{A3FDFFFC-B255-430A-A7D9-E1383662C4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843" y="5152681"/>
            <a:ext cx="0" cy="287337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0" name="Text Box 38">
            <a:extLst>
              <a:ext uri="{FF2B5EF4-FFF2-40B4-BE49-F238E27FC236}">
                <a16:creationId xmlns:a16="http://schemas.microsoft.com/office/drawing/2014/main" id="{819F5D3D-82CC-4A55-9A34-AC89F93E2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763" y="5512721"/>
            <a:ext cx="168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ＭＳ Ｐゴシック" charset="0"/>
              </a:rPr>
              <a:t>PRIORIDADE </a:t>
            </a:r>
          </a:p>
          <a:p>
            <a:pPr algn="ctr">
              <a:defRPr/>
            </a:pPr>
            <a:r>
              <a:rPr lang="pt-BR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ＭＳ Ｐゴシック" charset="0"/>
              </a:rPr>
              <a:t>APS</a:t>
            </a:r>
            <a:endParaRPr lang="en-US" sz="1800" b="1" dirty="0">
              <a:solidFill>
                <a:srgbClr val="0099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ucida Grande"/>
              <a:ea typeface="ＭＳ Ｐゴシック" charset="0"/>
              <a:cs typeface="Arial" charset="0"/>
            </a:endParaRPr>
          </a:p>
        </p:txBody>
      </p:sp>
      <p:sp>
        <p:nvSpPr>
          <p:cNvPr id="31" name="Line 23">
            <a:extLst>
              <a:ext uri="{FF2B5EF4-FFF2-40B4-BE49-F238E27FC236}">
                <a16:creationId xmlns:a16="http://schemas.microsoft.com/office/drawing/2014/main" id="{A39FD625-1763-496E-99EB-53F6D4AE3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0347" y="6088785"/>
            <a:ext cx="0" cy="2873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2" name="Text Box 41">
            <a:extLst>
              <a:ext uri="{FF2B5EF4-FFF2-40B4-BE49-F238E27FC236}">
                <a16:creationId xmlns:a16="http://schemas.microsoft.com/office/drawing/2014/main" id="{002C5D4D-6AA3-4904-979D-FFD37AF7C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8979" y="3352481"/>
            <a:ext cx="2543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rgbClr val="000099"/>
                </a:solidFill>
                <a:latin typeface="Lucida Grande"/>
                <a:ea typeface="ＭＳ Ｐゴシック" charset="0"/>
              </a:rPr>
              <a:t>ELETIVO </a:t>
            </a:r>
          </a:p>
          <a:p>
            <a:pPr algn="ctr">
              <a:defRPr/>
            </a:pPr>
            <a:r>
              <a:rPr lang="pt-BR" sz="1800" b="1" dirty="0">
                <a:solidFill>
                  <a:srgbClr val="000099"/>
                </a:solidFill>
                <a:latin typeface="Lucida Grande"/>
                <a:ea typeface="ＭＳ Ｐゴシック" charset="0"/>
              </a:rPr>
              <a:t>(AZUL)</a:t>
            </a:r>
            <a:endParaRPr lang="en-US" sz="1800" b="1" dirty="0">
              <a:solidFill>
                <a:srgbClr val="000099"/>
              </a:solidFill>
              <a:latin typeface="Lucida Grande"/>
              <a:ea typeface="ＭＳ Ｐゴシック" charset="0"/>
            </a:endParaRPr>
          </a:p>
        </p:txBody>
      </p:sp>
      <p:sp>
        <p:nvSpPr>
          <p:cNvPr id="33" name="Line 42">
            <a:extLst>
              <a:ext uri="{FF2B5EF4-FFF2-40B4-BE49-F238E27FC236}">
                <a16:creationId xmlns:a16="http://schemas.microsoft.com/office/drawing/2014/main" id="{29CC17CD-B8F0-4BEF-94B5-05118C999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7131" y="4072561"/>
            <a:ext cx="0" cy="287338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stealth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4" name="Text Box 43">
            <a:extLst>
              <a:ext uri="{FF2B5EF4-FFF2-40B4-BE49-F238E27FC236}">
                <a16:creationId xmlns:a16="http://schemas.microsoft.com/office/drawing/2014/main" id="{218EE723-35B2-4E30-A089-1595D7D69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019" y="4432601"/>
            <a:ext cx="206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rgbClr val="000099"/>
                </a:solidFill>
                <a:latin typeface="Lucida Grande"/>
                <a:ea typeface="ＭＳ Ｐゴシック" charset="0"/>
              </a:rPr>
              <a:t>AGENDAMENTO </a:t>
            </a:r>
          </a:p>
          <a:p>
            <a:pPr algn="ctr">
              <a:defRPr/>
            </a:pPr>
            <a:r>
              <a:rPr lang="pt-BR" sz="1800" b="1" dirty="0">
                <a:solidFill>
                  <a:srgbClr val="000099"/>
                </a:solidFill>
                <a:latin typeface="Lucida Grande"/>
                <a:ea typeface="ＭＳ Ｐゴシック" charset="0"/>
              </a:rPr>
              <a:t>UAPS</a:t>
            </a:r>
            <a:endParaRPr lang="en-US" sz="1800" b="1" dirty="0">
              <a:solidFill>
                <a:srgbClr val="000099"/>
              </a:solidFill>
              <a:latin typeface="Lucida Grande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72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Conteúdo 14">
            <a:extLst>
              <a:ext uri="{FF2B5EF4-FFF2-40B4-BE49-F238E27FC236}">
                <a16:creationId xmlns:a16="http://schemas.microsoft.com/office/drawing/2014/main" id="{0089835E-0823-4EBF-B30D-1F650D709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3157" y="883390"/>
            <a:ext cx="6780700" cy="53228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692" y="5035754"/>
            <a:ext cx="525900" cy="54612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692" y="5666746"/>
            <a:ext cx="562190" cy="54612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50882" y="5194877"/>
            <a:ext cx="1812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Identificação correta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50882" y="5790739"/>
            <a:ext cx="1626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Comunicação eficaz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016394" y="5581154"/>
            <a:ext cx="1579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Procedimento seguro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949" y="5485796"/>
            <a:ext cx="508548" cy="54150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039638" y="6074374"/>
            <a:ext cx="1692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Higienização das mãos 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8900" y="6034105"/>
            <a:ext cx="540738" cy="5159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948890-329E-4EF9-BC41-1CF38DFF5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706" y="1967265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Acolhimento com Classificação de Risco da Política Nacional de Humanização/ MS CAB 28</a:t>
            </a:r>
          </a:p>
        </p:txBody>
      </p:sp>
    </p:spTree>
    <p:extLst>
      <p:ext uri="{BB962C8B-B14F-4D97-AF65-F5344CB8AC3E}">
        <p14:creationId xmlns:p14="http://schemas.microsoft.com/office/powerpoint/2010/main" val="37847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B3CA4-E951-4DE0-A944-06324784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505" y="2448718"/>
            <a:ext cx="4772990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Fluxograma para atendimento da demanda espontânea na APS (MS/CAB 28)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6852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4C27FC0-74A8-4E54-8563-91A4F35FD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0" t="1965" r="3625" b="51096"/>
          <a:stretch/>
        </p:blipFill>
        <p:spPr>
          <a:xfrm>
            <a:off x="1547359" y="871386"/>
            <a:ext cx="909728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85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08C7F7D-ABC4-46E5-B47E-D9DCC87B2D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872"/>
          <a:stretch/>
        </p:blipFill>
        <p:spPr>
          <a:xfrm>
            <a:off x="1835928" y="980513"/>
            <a:ext cx="8937081" cy="566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38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62" y="647685"/>
            <a:ext cx="5486400" cy="59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52669" y="2163905"/>
            <a:ext cx="5012832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Organização da atenção aos eventos agudos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1538B-92F6-415F-85F9-2A1182DE0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Macroprocesso de atenção aos eventos agudos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01A2FBA-12B9-4086-8B17-907E3AE04ED9}"/>
              </a:ext>
            </a:extLst>
          </p:cNvPr>
          <p:cNvGrpSpPr/>
          <p:nvPr/>
        </p:nvGrpSpPr>
        <p:grpSpPr>
          <a:xfrm>
            <a:off x="8634965" y="2789479"/>
            <a:ext cx="3252360" cy="2996717"/>
            <a:chOff x="0" y="0"/>
            <a:chExt cx="2988000" cy="2569625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844E5686-DDD0-448E-BBC1-E1A618115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309" y="50815"/>
              <a:ext cx="2795382" cy="2467995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24C4AFA9-8CA5-4F7A-A063-E00049D0ED62}"/>
                </a:ext>
              </a:extLst>
            </p:cNvPr>
            <p:cNvSpPr/>
            <p:nvPr/>
          </p:nvSpPr>
          <p:spPr>
            <a:xfrm>
              <a:off x="384341" y="0"/>
              <a:ext cx="2592000" cy="2232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25D595E-670C-4695-B802-45B27DEEBAE1}"/>
                </a:ext>
              </a:extLst>
            </p:cNvPr>
            <p:cNvSpPr/>
            <p:nvPr/>
          </p:nvSpPr>
          <p:spPr>
            <a:xfrm>
              <a:off x="0" y="2232248"/>
              <a:ext cx="2988000" cy="33737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351816C-5BF4-4131-BC8C-FD0AA52665B0}"/>
                </a:ext>
              </a:extLst>
            </p:cNvPr>
            <p:cNvSpPr/>
            <p:nvPr/>
          </p:nvSpPr>
          <p:spPr>
            <a:xfrm>
              <a:off x="24301" y="621971"/>
              <a:ext cx="360040" cy="49402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8A1089E0-CD0F-4A14-9E2C-216502DFEFCE}"/>
              </a:ext>
            </a:extLst>
          </p:cNvPr>
          <p:cNvSpPr txBox="1">
            <a:spLocks/>
          </p:cNvSpPr>
          <p:nvPr/>
        </p:nvSpPr>
        <p:spPr>
          <a:xfrm>
            <a:off x="776396" y="2306076"/>
            <a:ext cx="7398614" cy="3890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3"/>
              </a:buBlip>
              <a:defRPr sz="2200" kern="1200" baseline="0">
                <a:solidFill>
                  <a:srgbClr val="74252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2000" kern="1200" baseline="0">
                <a:solidFill>
                  <a:srgbClr val="74252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800" kern="1200" baseline="0">
                <a:solidFill>
                  <a:srgbClr val="74252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600" kern="1200" baseline="0">
                <a:solidFill>
                  <a:srgbClr val="74252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400" kern="1200" baseline="0">
                <a:solidFill>
                  <a:srgbClr val="74252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pt-BR" dirty="0"/>
              <a:t>Condições agudas e condições crônicas agudizadas:</a:t>
            </a:r>
          </a:p>
          <a:p>
            <a:pPr marL="0" indent="0" algn="just">
              <a:buFontTx/>
              <a:buNone/>
            </a:pPr>
            <a:endParaRPr lang="pt-BR" dirty="0"/>
          </a:p>
          <a:p>
            <a:pPr algn="just"/>
            <a:r>
              <a:rPr lang="pt-BR" dirty="0"/>
              <a:t>Acolhimento</a:t>
            </a:r>
          </a:p>
          <a:p>
            <a:pPr algn="just"/>
            <a:r>
              <a:rPr lang="pt-BR" dirty="0"/>
              <a:t>Classificação de risco</a:t>
            </a:r>
          </a:p>
          <a:p>
            <a:pPr algn="just"/>
            <a:r>
              <a:rPr lang="pt-BR" dirty="0"/>
              <a:t>Atendimento aos eventos agudos de menor gravidade (verde e azul)</a:t>
            </a:r>
          </a:p>
          <a:p>
            <a:pPr algn="just"/>
            <a:r>
              <a:rPr lang="pt-BR" dirty="0"/>
              <a:t>Primeiro atendimento das pessoas com eventos agudos de maior gravidade (amarelo, laranja e vermelho) e encaminhamento, se necessário, para pronto atendimento ou pronto socorro</a:t>
            </a:r>
          </a:p>
        </p:txBody>
      </p:sp>
    </p:spTree>
    <p:extLst>
      <p:ext uri="{BB962C8B-B14F-4D97-AF65-F5344CB8AC3E}">
        <p14:creationId xmlns:p14="http://schemas.microsoft.com/office/powerpoint/2010/main" val="369882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D3E41-4F6C-4201-B490-FFBEC47E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467166"/>
            <a:ext cx="10052222" cy="1325563"/>
          </a:xfrm>
        </p:spPr>
        <p:txBody>
          <a:bodyPr/>
          <a:lstStyle/>
          <a:p>
            <a:r>
              <a:rPr lang="pt-BR" dirty="0"/>
              <a:t>As diferenças entre as condições agudas e crônicas</a:t>
            </a:r>
          </a:p>
        </p:txBody>
      </p:sp>
      <p:graphicFrame>
        <p:nvGraphicFramePr>
          <p:cNvPr id="9" name="Group 4">
            <a:extLst>
              <a:ext uri="{FF2B5EF4-FFF2-40B4-BE49-F238E27FC236}">
                <a16:creationId xmlns:a16="http://schemas.microsoft.com/office/drawing/2014/main" id="{7C311361-F777-4EFB-8117-2024A0D4AF4B}"/>
              </a:ext>
            </a:extLst>
          </p:cNvPr>
          <p:cNvGraphicFramePr>
            <a:graphicFrameLocks noGrp="1"/>
          </p:cNvGraphicFramePr>
          <p:nvPr/>
        </p:nvGraphicFramePr>
        <p:xfrm>
          <a:off x="804979" y="1505942"/>
          <a:ext cx="10312868" cy="5275603"/>
        </p:xfrm>
        <a:graphic>
          <a:graphicData uri="http://schemas.openxmlformats.org/drawingml/2006/table">
            <a:tbl>
              <a:tblPr/>
              <a:tblGrid>
                <a:gridCol w="3668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6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7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77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VARIÁVEL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252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CONDIÇÃO AGUDA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252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CONDIÇÃO CRÔNICA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25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INÍCIO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Rápido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Gradual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CAUSA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Usualmente única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Usualmente múltiplas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DURAÇÃO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Curta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Indefinida longa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DIAGNÓSTICO E PROGNÓSTICO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Comumente acurados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Usualmente incertos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3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TESTES DIAGNÓSTICOS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Frequentemente decisivos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Frequentemente de valor limitado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RESULTADO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Em geral, cura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Em geral, cuidado sem cura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8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PAPEL DOS PROFISSIONAIS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Selecionar e prescrever o tratamento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Educar e fazer parceria com as pessoas usuárias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44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NATUREZA DAS INTERVENÇÕES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Centrada no cuidado profissional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Centrada no cuidado multiprofissional e no autocuidado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93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CONHECIMENTO E AÇÃO CLÍNICA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Concentrados no profissional médico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Compartilhados pela equipe multiprofissional e as pessoas usuárias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24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PAPEL DA PESSOA USUÁRIA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Seguir as prescrições, atuando como paciente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Corresponsabilizar-se</a:t>
                      </a: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por sua saúde em parceria com a equipe de saúde, atuando como agente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86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SISTEMA DE ATENÇÃO À SAÚDE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Reativo e episódico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Proativo e contínuo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82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38490-78EE-4C22-A72E-898D852C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29" y="466982"/>
            <a:ext cx="10052222" cy="1325563"/>
          </a:xfrm>
        </p:spPr>
        <p:txBody>
          <a:bodyPr/>
          <a:lstStyle/>
          <a:p>
            <a:r>
              <a:rPr lang="pt-BR" dirty="0"/>
              <a:t>O modelo de atenção aos eventos agudos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553E051-76BE-4D67-BBEF-D5D5CAADD7EC}"/>
              </a:ext>
            </a:extLst>
          </p:cNvPr>
          <p:cNvGrpSpPr/>
          <p:nvPr/>
        </p:nvGrpSpPr>
        <p:grpSpPr>
          <a:xfrm>
            <a:off x="1171978" y="1584101"/>
            <a:ext cx="9129844" cy="5072742"/>
            <a:chOff x="1303325" y="780885"/>
            <a:chExt cx="9115902" cy="5391532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835198A-75F5-4F7C-AAD6-ED60CDE145CB}"/>
                </a:ext>
              </a:extLst>
            </p:cNvPr>
            <p:cNvSpPr/>
            <p:nvPr/>
          </p:nvSpPr>
          <p:spPr>
            <a:xfrm>
              <a:off x="1957216" y="1043733"/>
              <a:ext cx="4337686" cy="233997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9000">
                  <a:srgbClr val="F0EBD5"/>
                </a:gs>
                <a:gs pos="100000">
                  <a:srgbClr val="D1C39F"/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4760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pt-BR" altLang="pt-B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</a:rPr>
                <a:t>SUBPOPULAÇÃO COM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pt-BR" altLang="pt-B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</a:rPr>
                <a:t>EVENTO AGUDO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4901216D-9B18-452D-B0E3-DBE83F9B7854}"/>
                </a:ext>
              </a:extLst>
            </p:cNvPr>
            <p:cNvSpPr/>
            <p:nvPr/>
          </p:nvSpPr>
          <p:spPr>
            <a:xfrm>
              <a:off x="1303325" y="3581541"/>
              <a:ext cx="4399281" cy="10795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9000">
                  <a:srgbClr val="F0EBD5"/>
                </a:gs>
                <a:gs pos="100000">
                  <a:srgbClr val="D1C39F"/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4760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just" eaLnBrk="1" hangingPunct="1">
                <a:spcBef>
                  <a:spcPts val="600"/>
                </a:spcBef>
              </a:pPr>
              <a:r>
                <a:rPr lang="pt-BR" altLang="pt-B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</a:rPr>
                <a:t>SUBPOPULAÇÃO COM FATORES DE RISCO LIGADOS A COMPORTAMENTOS E</a:t>
              </a:r>
            </a:p>
            <a:p>
              <a:pPr algn="just" eaLnBrk="1" hangingPunct="1"/>
              <a:r>
                <a:rPr lang="pt-BR" altLang="pt-B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</a:rPr>
                <a:t>ESTILOS DE VIDA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7CF2C7B0-DBE3-4ABF-979A-101ED6E2CF1F}"/>
                </a:ext>
              </a:extLst>
            </p:cNvPr>
            <p:cNvSpPr/>
            <p:nvPr/>
          </p:nvSpPr>
          <p:spPr>
            <a:xfrm>
              <a:off x="1762097" y="5074386"/>
              <a:ext cx="4318636" cy="10795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9000">
                  <a:srgbClr val="F0EBD5"/>
                </a:gs>
                <a:gs pos="100000">
                  <a:srgbClr val="D1C39F"/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4760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pt-BR" altLang="pt-B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</a:rPr>
                <a:t>POPULAÇÃO TOTAL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3CCC34BB-527F-4FD8-97FF-59F4BA15FA93}"/>
                </a:ext>
              </a:extLst>
            </p:cNvPr>
            <p:cNvSpPr/>
            <p:nvPr/>
          </p:nvSpPr>
          <p:spPr>
            <a:xfrm>
              <a:off x="5988689" y="994605"/>
              <a:ext cx="4107998" cy="1079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9000">
                  <a:srgbClr val="F0EBD5"/>
                </a:gs>
                <a:gs pos="100000">
                  <a:srgbClr val="D1C39F"/>
                </a:gs>
              </a:gsLst>
              <a:lin ang="108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4413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pt-BR" altLang="pt-B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</a:rPr>
                <a:t>GESTÃO DA CONDIÇÃO DE SAÚDE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pt-BR" altLang="pt-B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</a:rPr>
                <a:t>DIAGNÓSTICO E ATENDIMENTO CONFORME PROTOCOLO CLÍNICO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2B7F39D2-A9F0-47E8-A0C5-91F464091DA7}"/>
                </a:ext>
              </a:extLst>
            </p:cNvPr>
            <p:cNvSpPr/>
            <p:nvPr/>
          </p:nvSpPr>
          <p:spPr>
            <a:xfrm>
              <a:off x="6135129" y="2205473"/>
              <a:ext cx="4107998" cy="108108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9000">
                  <a:srgbClr val="F0EBD5"/>
                </a:gs>
                <a:gs pos="100000">
                  <a:srgbClr val="D1C39F"/>
                </a:gs>
              </a:gsLst>
              <a:lin ang="108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990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pt-BR" altLang="pt-B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</a:rPr>
                <a:t>GESTÃO DA CONDIÇÃO DE SAÚDE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pt-BR" altLang="pt-B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</a:rPr>
                <a:t>CLASSIFICAÇÃO DE RISCO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63690B96-7DFD-481B-B6CF-9791BB742188}"/>
                </a:ext>
              </a:extLst>
            </p:cNvPr>
            <p:cNvSpPr/>
            <p:nvPr/>
          </p:nvSpPr>
          <p:spPr>
            <a:xfrm>
              <a:off x="6294902" y="3579954"/>
              <a:ext cx="4124325" cy="108108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9000">
                  <a:srgbClr val="F0EBD5"/>
                </a:gs>
                <a:gs pos="100000">
                  <a:srgbClr val="D1C39F"/>
                </a:gs>
              </a:gsLst>
              <a:lin ang="108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15240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just" eaLnBrk="1" hangingPunct="1">
                <a:spcBef>
                  <a:spcPts val="600"/>
                </a:spcBef>
              </a:pPr>
              <a:r>
                <a:rPr lang="pt-BR" altLang="pt-B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</a:rPr>
                <a:t>INTERVENÇÕES DE</a:t>
              </a:r>
            </a:p>
            <a:p>
              <a:pPr algn="just" eaLnBrk="1" hangingPunct="1">
                <a:spcBef>
                  <a:spcPts val="600"/>
                </a:spcBef>
              </a:pPr>
              <a:r>
                <a:rPr lang="pt-BR" altLang="pt-B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</a:rPr>
                <a:t>PREVENÇÃO DAS</a:t>
              </a:r>
            </a:p>
            <a:p>
              <a:pPr algn="just" eaLnBrk="1" hangingPunct="1"/>
              <a:r>
                <a:rPr lang="pt-BR" altLang="pt-B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</a:rPr>
                <a:t>CONDIÇÕES DE SAÚDE</a:t>
              </a: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AB85B6D4-8CC7-4099-B0A7-83AEB1857A0E}"/>
                </a:ext>
              </a:extLst>
            </p:cNvPr>
            <p:cNvSpPr/>
            <p:nvPr/>
          </p:nvSpPr>
          <p:spPr>
            <a:xfrm>
              <a:off x="6135129" y="5028531"/>
              <a:ext cx="4124325" cy="10795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9000">
                  <a:srgbClr val="F0EBD5"/>
                </a:gs>
                <a:gs pos="100000">
                  <a:srgbClr val="D1C39F"/>
                </a:gs>
              </a:gsLst>
              <a:lin ang="108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20574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</a:rPr>
                <a:t>INTERVENÇÕES DE</a:t>
              </a:r>
            </a:p>
            <a:p>
              <a:pPr eaLnBrk="1" hangingPunct="1"/>
              <a:r>
                <a:rPr lang="pt-BR" altLang="pt-B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charset="0"/>
                </a:rPr>
                <a:t>PROMOÇÃO DA SAÚDE</a:t>
              </a:r>
            </a:p>
          </p:txBody>
        </p:sp>
        <p:graphicFrame>
          <p:nvGraphicFramePr>
            <p:cNvPr id="19" name="Diagrama 18">
              <a:extLst>
                <a:ext uri="{FF2B5EF4-FFF2-40B4-BE49-F238E27FC236}">
                  <a16:creationId xmlns:a16="http://schemas.microsoft.com/office/drawing/2014/main" id="{3E2229B5-907B-4627-BCA8-698134250592}"/>
                </a:ext>
              </a:extLst>
            </p:cNvPr>
            <p:cNvGraphicFramePr/>
            <p:nvPr/>
          </p:nvGraphicFramePr>
          <p:xfrm>
            <a:off x="3867230" y="780885"/>
            <a:ext cx="4124324" cy="5391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4419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D343F-33C9-4E05-9095-86BA6F53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Urgência e emergência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5266C9-9A30-4C88-80DE-D6BEA0399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Urgência: </a:t>
            </a:r>
            <a:r>
              <a:rPr lang="pt-BR" dirty="0"/>
              <a:t>ocorrência imprevista de agravo à saúde com ou sem risco potencial de vida, cujo portador necessita de assistência médica imediata.</a:t>
            </a:r>
          </a:p>
          <a:p>
            <a:endParaRPr lang="pt-BR" dirty="0"/>
          </a:p>
          <a:p>
            <a:r>
              <a:rPr lang="pt-BR" b="1" dirty="0"/>
              <a:t>Emergência: </a:t>
            </a:r>
            <a:r>
              <a:rPr lang="pt-BR" dirty="0"/>
              <a:t>constatação médica de agravo à saúde que implique em risco iminente de vida , ou sofrimento intenso, exigindo, portanto, o tratamento médico imediato.</a:t>
            </a:r>
          </a:p>
          <a:p>
            <a:endParaRPr lang="pt-BR" dirty="0"/>
          </a:p>
          <a:p>
            <a:pPr marL="0" indent="0" algn="r">
              <a:buNone/>
            </a:pPr>
            <a:r>
              <a:rPr lang="pt-BR" sz="2000" dirty="0"/>
              <a:t>Resolução 1451/95 Conselho Federal de Medicina – CFM</a:t>
            </a:r>
          </a:p>
        </p:txBody>
      </p:sp>
    </p:spTree>
    <p:extLst>
      <p:ext uri="{BB962C8B-B14F-4D97-AF65-F5344CB8AC3E}">
        <p14:creationId xmlns:p14="http://schemas.microsoft.com/office/powerpoint/2010/main" val="21426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8437D-D9AE-4EC5-A478-1750A583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Urgência e emergência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525442-A603-45EC-A040-D558825B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052222" cy="3991871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a organização das formas de acesso</a:t>
            </a:r>
          </a:p>
          <a:p>
            <a:endParaRPr lang="pt-BR" dirty="0"/>
          </a:p>
          <a:p>
            <a:r>
              <a:rPr lang="pt-BR" dirty="0"/>
              <a:t>a identificação dos casos de urgência ou emergência </a:t>
            </a:r>
          </a:p>
          <a:p>
            <a:endParaRPr lang="pt-BR" dirty="0"/>
          </a:p>
          <a:p>
            <a:r>
              <a:rPr lang="pt-BR" dirty="0"/>
              <a:t>a priorização dos casos de emergência e urgência </a:t>
            </a:r>
          </a:p>
          <a:p>
            <a:endParaRPr lang="pt-BR" dirty="0"/>
          </a:p>
          <a:p>
            <a:r>
              <a:rPr lang="pt-BR" dirty="0"/>
              <a:t>a identificação e a definição da competência dos pontos de atenção </a:t>
            </a:r>
          </a:p>
          <a:p>
            <a:endParaRPr lang="pt-BR" dirty="0"/>
          </a:p>
          <a:p>
            <a:r>
              <a:rPr lang="pt-BR" dirty="0"/>
              <a:t>gerenciamento da queixa</a:t>
            </a:r>
          </a:p>
          <a:p>
            <a:endParaRPr lang="pt-BR" dirty="0"/>
          </a:p>
          <a:p>
            <a:r>
              <a:rPr lang="pt-BR" dirty="0"/>
              <a:t>identificação dos sinais de alerta</a:t>
            </a:r>
          </a:p>
        </p:txBody>
      </p:sp>
    </p:spTree>
    <p:extLst>
      <p:ext uri="{BB962C8B-B14F-4D97-AF65-F5344CB8AC3E}">
        <p14:creationId xmlns:p14="http://schemas.microsoft.com/office/powerpoint/2010/main" val="3634181392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1167</Words>
  <Application>Microsoft Office PowerPoint</Application>
  <PresentationFormat>Widescreen</PresentationFormat>
  <Paragraphs>241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Lucida Grande</vt:lpstr>
      <vt:lpstr>Verdana</vt:lpstr>
      <vt:lpstr>Wingdings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Material de Apoio – Parte I</vt:lpstr>
      <vt:lpstr>Apresentação do PowerPoint</vt:lpstr>
      <vt:lpstr>Apresentação do PowerPoint</vt:lpstr>
      <vt:lpstr>Organização da atenção aos eventos agudos</vt:lpstr>
      <vt:lpstr>Macroprocesso de atenção aos eventos agudos</vt:lpstr>
      <vt:lpstr>As diferenças entre as condições agudas e crônicas</vt:lpstr>
      <vt:lpstr>O modelo de atenção aos eventos agudos</vt:lpstr>
      <vt:lpstr>Urgência e emergência</vt:lpstr>
      <vt:lpstr>Urgência e emergência</vt:lpstr>
      <vt:lpstr>Organização dos macroprocessos de atenção aos eventos agudos</vt:lpstr>
      <vt:lpstr>Apresentação do PowerPoint</vt:lpstr>
      <vt:lpstr>Apresentação do PowerPoint</vt:lpstr>
      <vt:lpstr>Material de Apoio – Parte II</vt:lpstr>
      <vt:lpstr>Acolhimento com classificação de risco </vt:lpstr>
      <vt:lpstr>Classificação de risco</vt:lpstr>
      <vt:lpstr>Objetivos da classificação de risco</vt:lpstr>
      <vt:lpstr>Objetivos do acolhimento com classificação de risco</vt:lpstr>
      <vt:lpstr>Acolhimento</vt:lpstr>
      <vt:lpstr>Fórmula do acolhimento</vt:lpstr>
      <vt:lpstr>Organizar as formas de acesso: atenção à demanda programada</vt:lpstr>
      <vt:lpstr>Organizar as formas de acesso: atenção à demanda espontânea</vt:lpstr>
      <vt:lpstr>Algoritmo para a atenção à demanda espontânea</vt:lpstr>
      <vt:lpstr>Acolhimento com Classificação de Risco da Política Nacional de Humanização/ MS CAB 28</vt:lpstr>
      <vt:lpstr>Fluxograma para atendimento da demanda espontânea na APS (MS/CAB 28) 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Karina de Sousa Gadelha</cp:lastModifiedBy>
  <cp:revision>102</cp:revision>
  <dcterms:created xsi:type="dcterms:W3CDTF">2021-05-10T00:56:02Z</dcterms:created>
  <dcterms:modified xsi:type="dcterms:W3CDTF">2022-07-26T17:56:48Z</dcterms:modified>
</cp:coreProperties>
</file>