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  <p:sldMasterId id="2147483660" r:id="rId6"/>
    <p:sldMasterId id="2147483674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56" r:id="rId14"/>
  </p:sldMasterIdLst>
  <p:sldIdLst>
    <p:sldId id="278" r:id="rId15"/>
    <p:sldId id="279" r:id="rId16"/>
    <p:sldId id="304" r:id="rId17"/>
    <p:sldId id="302" r:id="rId18"/>
    <p:sldId id="287" r:id="rId19"/>
    <p:sldId id="309" r:id="rId20"/>
    <p:sldId id="310" r:id="rId21"/>
    <p:sldId id="311" r:id="rId22"/>
    <p:sldId id="312" r:id="rId23"/>
    <p:sldId id="305" r:id="rId24"/>
    <p:sldId id="306" r:id="rId25"/>
    <p:sldId id="313" r:id="rId26"/>
    <p:sldId id="314" r:id="rId27"/>
    <p:sldId id="303" r:id="rId28"/>
    <p:sldId id="307" r:id="rId29"/>
    <p:sldId id="284" r:id="rId30"/>
    <p:sldId id="295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quip" initials="e" lastIdx="1" clrIdx="0">
    <p:extLst>
      <p:ext uri="{19B8F6BF-5375-455C-9EA6-DF929625EA0E}">
        <p15:presenceInfo xmlns:p15="http://schemas.microsoft.com/office/powerpoint/2012/main" userId="4f6ececc25d745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7BB"/>
    <a:srgbClr val="E7E9FF"/>
    <a:srgbClr val="A8B2FE"/>
    <a:srgbClr val="5E71FC"/>
    <a:srgbClr val="0421F6"/>
    <a:srgbClr val="7B8AFD"/>
    <a:srgbClr val="4258FC"/>
    <a:srgbClr val="D2D7FE"/>
    <a:srgbClr val="1934FB"/>
    <a:srgbClr val="C2C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02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54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92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05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29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93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33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60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60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73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97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E277D8F-CA12-495A-918B-04476BB38A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85"/>
            <a:ext cx="12191996" cy="68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9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0A249676-9822-4233-B2D8-EB758EF452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  <p:sp>
        <p:nvSpPr>
          <p:cNvPr id="11" name="Freeform 7">
            <a:extLst>
              <a:ext uri="{FF2B5EF4-FFF2-40B4-BE49-F238E27FC236}">
                <a16:creationId xmlns:a16="http://schemas.microsoft.com/office/drawing/2014/main" id="{D4678A73-1151-4B28-8387-48F53E7C0787}"/>
              </a:ext>
            </a:extLst>
          </p:cNvPr>
          <p:cNvSpPr/>
          <p:nvPr/>
        </p:nvSpPr>
        <p:spPr>
          <a:xfrm>
            <a:off x="9813666" y="5095645"/>
            <a:ext cx="1710631" cy="1469717"/>
          </a:xfrm>
          <a:custGeom>
            <a:avLst/>
            <a:gdLst/>
            <a:ahLst/>
            <a:cxnLst/>
            <a:rect l="l" t="t" r="r" b="b"/>
            <a:pathLst>
              <a:path w="1684835" h="1447554">
                <a:moveTo>
                  <a:pt x="0" y="0"/>
                </a:moveTo>
                <a:lnTo>
                  <a:pt x="1684835" y="0"/>
                </a:lnTo>
                <a:lnTo>
                  <a:pt x="1684835" y="1447555"/>
                </a:lnTo>
                <a:lnTo>
                  <a:pt x="0" y="144755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61B476F-DDC5-4380-8FAA-D4BB7E623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982" y="2205196"/>
            <a:ext cx="1387293" cy="51020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F764D96-E708-40D8-A0EB-DB4B6AE2D3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8991" y="2593579"/>
            <a:ext cx="1297945" cy="1297946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6744E6AF-04BC-47F6-BF91-87561F7B5F1C}"/>
              </a:ext>
            </a:extLst>
          </p:cNvPr>
          <p:cNvSpPr/>
          <p:nvPr/>
        </p:nvSpPr>
        <p:spPr>
          <a:xfrm>
            <a:off x="3151567" y="1089411"/>
            <a:ext cx="3318512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800" b="1" dirty="0">
                <a:solidFill>
                  <a:srgbClr val="FFFFFF"/>
                </a:solidFill>
                <a:latin typeface="+mn-lt"/>
              </a:rPr>
              <a:t>planificasus.com.br</a:t>
            </a:r>
          </a:p>
          <a:p>
            <a:pPr algn="ctr"/>
            <a:endParaRPr lang="pt-BR" sz="1600" b="1" dirty="0">
              <a:solidFill>
                <a:srgbClr val="FFFFFF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F9401AE-661F-4E8C-B34D-57428A3C7DDF}"/>
              </a:ext>
            </a:extLst>
          </p:cNvPr>
          <p:cNvSpPr txBox="1"/>
          <p:nvPr userDrawn="1"/>
        </p:nvSpPr>
        <p:spPr>
          <a:xfrm>
            <a:off x="3042641" y="1910894"/>
            <a:ext cx="35306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+mn-lt"/>
              </a:rPr>
              <a:t>Visite o </a:t>
            </a:r>
            <a:r>
              <a:rPr lang="pt-BR" sz="2000" b="1" dirty="0">
                <a:solidFill>
                  <a:srgbClr val="0317BB"/>
                </a:solidFill>
                <a:latin typeface="+mn-lt"/>
              </a:rPr>
              <a:t>e-Planifica</a:t>
            </a:r>
            <a:r>
              <a:rPr lang="pt-BR" sz="2000" b="1" dirty="0">
                <a:latin typeface="+mn-lt"/>
              </a:rPr>
              <a:t> </a:t>
            </a:r>
            <a:r>
              <a:rPr lang="pt-BR" sz="2000" dirty="0">
                <a:latin typeface="+mn-lt"/>
              </a:rPr>
              <a:t>e acesse </a:t>
            </a:r>
          </a:p>
          <a:p>
            <a:pPr algn="ctr"/>
            <a:r>
              <a:rPr lang="pt-BR" sz="2000" dirty="0">
                <a:latin typeface="+mn-lt"/>
              </a:rPr>
              <a:t>os materiais do </a:t>
            </a:r>
            <a:r>
              <a:rPr lang="pt-BR" sz="2000" dirty="0" err="1">
                <a:latin typeface="+mn-lt"/>
              </a:rPr>
              <a:t>PlanificaSUS</a:t>
            </a:r>
            <a:r>
              <a:rPr lang="pt-BR" sz="2000" dirty="0">
                <a:latin typeface="+mn-lt"/>
              </a:rPr>
              <a:t>: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B9FE7BF0-C1C5-4B53-BD18-B6975ADD2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493" y="317478"/>
            <a:ext cx="2360150" cy="426348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7B0D66C-8904-4D78-9162-21CCFEBA152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3" y="6257130"/>
            <a:ext cx="7397140" cy="45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6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07512F1A-4C46-4FBC-8041-2466AE6C5085}"/>
              </a:ext>
            </a:extLst>
          </p:cNvPr>
          <p:cNvGrpSpPr/>
          <p:nvPr userDrawn="1"/>
        </p:nvGrpSpPr>
        <p:grpSpPr>
          <a:xfrm>
            <a:off x="0" y="-6328"/>
            <a:ext cx="4319926" cy="6864328"/>
            <a:chOff x="0" y="-28575"/>
            <a:chExt cx="1706637" cy="2737908"/>
          </a:xfrm>
          <a:solidFill>
            <a:srgbClr val="0317BB"/>
          </a:solidFill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E5A1BC20-97B4-4F42-9E80-2EDD0CA72078}"/>
                </a:ext>
              </a:extLst>
            </p:cNvPr>
            <p:cNvSpPr/>
            <p:nvPr/>
          </p:nvSpPr>
          <p:spPr>
            <a:xfrm>
              <a:off x="0" y="0"/>
              <a:ext cx="1706637" cy="2709333"/>
            </a:xfrm>
            <a:custGeom>
              <a:avLst/>
              <a:gdLst/>
              <a:ahLst/>
              <a:cxnLst/>
              <a:rect l="l" t="t" r="r" b="b"/>
              <a:pathLst>
                <a:path w="1706637" h="2709333">
                  <a:moveTo>
                    <a:pt x="0" y="0"/>
                  </a:moveTo>
                  <a:lnTo>
                    <a:pt x="1706637" y="0"/>
                  </a:lnTo>
                  <a:lnTo>
                    <a:pt x="170663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4088E922-64D2-4C28-B224-A53605C4C655}"/>
                </a:ext>
              </a:extLst>
            </p:cNvPr>
            <p:cNvSpPr txBox="1"/>
            <p:nvPr/>
          </p:nvSpPr>
          <p:spPr>
            <a:xfrm>
              <a:off x="0" y="-28575"/>
              <a:ext cx="1706637" cy="2737908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 dirty="0"/>
            </a:p>
          </p:txBody>
        </p:sp>
      </p:grpSp>
      <p:grpSp>
        <p:nvGrpSpPr>
          <p:cNvPr id="5" name="Group 32">
            <a:extLst>
              <a:ext uri="{FF2B5EF4-FFF2-40B4-BE49-F238E27FC236}">
                <a16:creationId xmlns:a16="http://schemas.microsoft.com/office/drawing/2014/main" id="{32B1776D-F6C5-4638-B136-07F4A762778C}"/>
              </a:ext>
            </a:extLst>
          </p:cNvPr>
          <p:cNvGrpSpPr/>
          <p:nvPr userDrawn="1"/>
        </p:nvGrpSpPr>
        <p:grpSpPr>
          <a:xfrm>
            <a:off x="650407" y="1799787"/>
            <a:ext cx="3274219" cy="3049942"/>
            <a:chOff x="0" y="0"/>
            <a:chExt cx="6548437" cy="6099883"/>
          </a:xfrm>
        </p:grpSpPr>
        <p:sp>
          <p:nvSpPr>
            <p:cNvPr id="6" name="TextBox 33">
              <a:extLst>
                <a:ext uri="{FF2B5EF4-FFF2-40B4-BE49-F238E27FC236}">
                  <a16:creationId xmlns:a16="http://schemas.microsoft.com/office/drawing/2014/main" id="{9137B7E0-8DB0-472B-8228-83115DFAE56C}"/>
                </a:ext>
              </a:extLst>
            </p:cNvPr>
            <p:cNvSpPr txBox="1"/>
            <p:nvPr/>
          </p:nvSpPr>
          <p:spPr>
            <a:xfrm>
              <a:off x="0" y="0"/>
              <a:ext cx="6548437" cy="2829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00"/>
                </a:lnSpc>
              </a:pPr>
              <a:r>
                <a:rPr lang="en-US" sz="4666" spc="-93" dirty="0" err="1">
                  <a:solidFill>
                    <a:srgbClr val="FFFFFF"/>
                  </a:solidFill>
                </a:rPr>
                <a:t>Página</a:t>
              </a:r>
              <a:r>
                <a:rPr lang="en-US" sz="4666" spc="-93" dirty="0">
                  <a:solidFill>
                    <a:srgbClr val="FFFFFF"/>
                  </a:solidFill>
                </a:rPr>
                <a:t> de </a:t>
              </a:r>
              <a:r>
                <a:rPr lang="en-US" sz="4666" spc="-93" dirty="0" err="1">
                  <a:solidFill>
                    <a:srgbClr val="FFFFFF"/>
                  </a:solidFill>
                </a:rPr>
                <a:t>Recursos</a:t>
              </a:r>
              <a:endParaRPr lang="en-US" sz="4666" spc="-93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4F22BBA8-FFA4-4467-9938-2BA8407FDA1C}"/>
                </a:ext>
              </a:extLst>
            </p:cNvPr>
            <p:cNvSpPr txBox="1"/>
            <p:nvPr/>
          </p:nvSpPr>
          <p:spPr>
            <a:xfrm>
              <a:off x="0" y="3568549"/>
              <a:ext cx="6548437" cy="2531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</a:rPr>
                <a:t>Use estes recursos de design</a:t>
              </a:r>
            </a:p>
            <a:p>
              <a:pPr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</a:rPr>
                <a:t>na sua Apresentação.</a:t>
              </a:r>
            </a:p>
            <a:p>
              <a:pPr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</a:rPr>
                <a:t>Bom design!</a:t>
              </a:r>
            </a:p>
            <a:p>
              <a:pPr>
                <a:lnSpc>
                  <a:spcPts val="1960"/>
                </a:lnSpc>
              </a:pPr>
              <a:endParaRPr lang="en-US" sz="1400">
                <a:solidFill>
                  <a:srgbClr val="FFFFFF"/>
                </a:solidFill>
              </a:endParaRPr>
            </a:p>
            <a:p>
              <a:pPr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</a:rPr>
                <a:t>Exclua esta página antes de apresentar.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390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8D32C477-3FE0-434B-B149-B87AB7DDA6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85"/>
            <a:ext cx="12191996" cy="68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1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ED4466D-1E66-438E-9E7A-E2C74EB31C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8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725D5A6-EC10-4F0A-A95D-90259F1919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17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ED63050-B747-4492-B5EC-63A636BB2E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>
            <a:extLst>
              <a:ext uri="{FF2B5EF4-FFF2-40B4-BE49-F238E27FC236}">
                <a16:creationId xmlns:a16="http://schemas.microsoft.com/office/drawing/2014/main" id="{4747EB64-ACF0-48C0-87E2-7921CFC93B2F}"/>
              </a:ext>
            </a:extLst>
          </p:cNvPr>
          <p:cNvSpPr/>
          <p:nvPr userDrawn="1"/>
        </p:nvSpPr>
        <p:spPr>
          <a:xfrm>
            <a:off x="10479610" y="494918"/>
            <a:ext cx="1303087" cy="1119568"/>
          </a:xfrm>
          <a:custGeom>
            <a:avLst/>
            <a:gdLst/>
            <a:ahLst/>
            <a:cxnLst/>
            <a:rect l="l" t="t" r="r" b="b"/>
            <a:pathLst>
              <a:path w="1954629" h="1679352">
                <a:moveTo>
                  <a:pt x="0" y="0"/>
                </a:moveTo>
                <a:lnTo>
                  <a:pt x="1954629" y="0"/>
                </a:lnTo>
                <a:lnTo>
                  <a:pt x="1954629" y="1679352"/>
                </a:lnTo>
                <a:lnTo>
                  <a:pt x="0" y="167935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A42BA4-7879-4E52-9958-A33D6BAA2B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>
            <a:extLst>
              <a:ext uri="{FF2B5EF4-FFF2-40B4-BE49-F238E27FC236}">
                <a16:creationId xmlns:a16="http://schemas.microsoft.com/office/drawing/2014/main" id="{4747EB64-ACF0-48C0-87E2-7921CFC93B2F}"/>
              </a:ext>
            </a:extLst>
          </p:cNvPr>
          <p:cNvSpPr/>
          <p:nvPr userDrawn="1"/>
        </p:nvSpPr>
        <p:spPr>
          <a:xfrm>
            <a:off x="10479610" y="494918"/>
            <a:ext cx="1303087" cy="1119568"/>
          </a:xfrm>
          <a:custGeom>
            <a:avLst/>
            <a:gdLst/>
            <a:ahLst/>
            <a:cxnLst/>
            <a:rect l="l" t="t" r="r" b="b"/>
            <a:pathLst>
              <a:path w="1954629" h="1679352">
                <a:moveTo>
                  <a:pt x="0" y="0"/>
                </a:moveTo>
                <a:lnTo>
                  <a:pt x="1954629" y="0"/>
                </a:lnTo>
                <a:lnTo>
                  <a:pt x="1954629" y="1679352"/>
                </a:lnTo>
                <a:lnTo>
                  <a:pt x="0" y="167935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9F5B83A-011D-4005-9C33-DC3E08C36F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6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2571748-83D1-4395-86C2-BEF017935A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5"/>
            <a:ext cx="12192000" cy="6856628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48DA255F-B6F3-44FA-8EE6-744C92C2FF24}"/>
              </a:ext>
            </a:extLst>
          </p:cNvPr>
          <p:cNvGrpSpPr/>
          <p:nvPr userDrawn="1"/>
        </p:nvGrpSpPr>
        <p:grpSpPr>
          <a:xfrm>
            <a:off x="3899619" y="679665"/>
            <a:ext cx="5145511" cy="5631206"/>
            <a:chOff x="4153619" y="679665"/>
            <a:chExt cx="5145511" cy="5631206"/>
          </a:xfrm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C057FB93-1B4F-4D2D-8A48-20C29F73B754}"/>
                </a:ext>
              </a:extLst>
            </p:cNvPr>
            <p:cNvSpPr/>
            <p:nvPr/>
          </p:nvSpPr>
          <p:spPr>
            <a:xfrm>
              <a:off x="5823617" y="679665"/>
              <a:ext cx="1549400" cy="1331193"/>
            </a:xfrm>
            <a:custGeom>
              <a:avLst/>
              <a:gdLst/>
              <a:ahLst/>
              <a:cxnLst/>
              <a:rect l="l" t="t" r="r" b="b"/>
              <a:pathLst>
                <a:path w="1684835" h="1447554">
                  <a:moveTo>
                    <a:pt x="0" y="0"/>
                  </a:moveTo>
                  <a:lnTo>
                    <a:pt x="1684835" y="0"/>
                  </a:lnTo>
                  <a:lnTo>
                    <a:pt x="1684835" y="1447555"/>
                  </a:lnTo>
                  <a:lnTo>
                    <a:pt x="0" y="1447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D85F4275-F914-4C85-BF63-BC6A285D9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1103" y="4553295"/>
              <a:ext cx="1757576" cy="1757576"/>
            </a:xfrm>
            <a:prstGeom prst="rect">
              <a:avLst/>
            </a:prstGeom>
          </p:spPr>
        </p:pic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E2DEAAC8-728E-43F0-80FB-290E743F346C}"/>
                </a:ext>
              </a:extLst>
            </p:cNvPr>
            <p:cNvSpPr txBox="1"/>
            <p:nvPr/>
          </p:nvSpPr>
          <p:spPr>
            <a:xfrm>
              <a:off x="4153619" y="2562918"/>
              <a:ext cx="5145511" cy="8925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pt-BR" sz="2900" dirty="0">
                  <a:solidFill>
                    <a:srgbClr val="000000"/>
                  </a:solidFill>
                </a:rPr>
                <a:t>Para saber mais sobre os cursos </a:t>
              </a:r>
              <a:r>
                <a:rPr lang="pt-BR" sz="2900" b="1" dirty="0" err="1">
                  <a:solidFill>
                    <a:srgbClr val="0317BB"/>
                  </a:solidFill>
                </a:rPr>
                <a:t>PlanificaSUS</a:t>
              </a:r>
              <a:r>
                <a:rPr lang="pt-BR" sz="2900" dirty="0">
                  <a:solidFill>
                    <a:srgbClr val="000000"/>
                  </a:solidFill>
                </a:rPr>
                <a:t> acesse o portal </a:t>
              </a:r>
              <a:r>
                <a:rPr lang="pt-BR" sz="2900" dirty="0" err="1">
                  <a:solidFill>
                    <a:srgbClr val="000000"/>
                  </a:solidFill>
                </a:rPr>
                <a:t>EaD</a:t>
              </a:r>
              <a:endParaRPr lang="en-US" sz="2900" dirty="0">
                <a:solidFill>
                  <a:srgbClr val="000000"/>
                </a:solidFill>
              </a:endParaRPr>
            </a:p>
          </p:txBody>
        </p: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55077F68-040F-4873-ACB9-2645265585CA}"/>
                </a:ext>
              </a:extLst>
            </p:cNvPr>
            <p:cNvGrpSpPr/>
            <p:nvPr/>
          </p:nvGrpSpPr>
          <p:grpSpPr>
            <a:xfrm>
              <a:off x="4153619" y="3699124"/>
              <a:ext cx="5145511" cy="779734"/>
              <a:chOff x="4153619" y="3699124"/>
              <a:chExt cx="5145511" cy="779734"/>
            </a:xfrm>
          </p:grpSpPr>
          <p:grpSp>
            <p:nvGrpSpPr>
              <p:cNvPr id="29" name="Agrupar 28">
                <a:extLst>
                  <a:ext uri="{FF2B5EF4-FFF2-40B4-BE49-F238E27FC236}">
                    <a16:creationId xmlns:a16="http://schemas.microsoft.com/office/drawing/2014/main" id="{65D52E15-93DE-4381-87A4-450F04E892FD}"/>
                  </a:ext>
                </a:extLst>
              </p:cNvPr>
              <p:cNvGrpSpPr/>
              <p:nvPr/>
            </p:nvGrpSpPr>
            <p:grpSpPr>
              <a:xfrm>
                <a:off x="4153619" y="3699124"/>
                <a:ext cx="5145511" cy="779734"/>
                <a:chOff x="4153619" y="3851524"/>
                <a:chExt cx="5145511" cy="779734"/>
              </a:xfrm>
            </p:grpSpPr>
            <p:sp>
              <p:nvSpPr>
                <p:cNvPr id="31" name="Triângulo isósceles 30">
                  <a:extLst>
                    <a:ext uri="{FF2B5EF4-FFF2-40B4-BE49-F238E27FC236}">
                      <a16:creationId xmlns:a16="http://schemas.microsoft.com/office/drawing/2014/main" id="{01606DD1-FF49-4044-AB80-0FA16ED6C07C}"/>
                    </a:ext>
                  </a:extLst>
                </p:cNvPr>
                <p:cNvSpPr/>
                <p:nvPr/>
              </p:nvSpPr>
              <p:spPr>
                <a:xfrm rot="10800000">
                  <a:off x="6598318" y="4410470"/>
                  <a:ext cx="256114" cy="220788"/>
                </a:xfrm>
                <a:prstGeom prst="triangle">
                  <a:avLst/>
                </a:prstGeom>
                <a:solidFill>
                  <a:srgbClr val="0317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200"/>
                </a:p>
              </p:txBody>
            </p:sp>
            <p:sp>
              <p:nvSpPr>
                <p:cNvPr id="32" name="AutoShape 10">
                  <a:extLst>
                    <a:ext uri="{FF2B5EF4-FFF2-40B4-BE49-F238E27FC236}">
                      <a16:creationId xmlns:a16="http://schemas.microsoft.com/office/drawing/2014/main" id="{512542FF-F18C-436B-B1D4-79A537FBD0FD}"/>
                    </a:ext>
                  </a:extLst>
                </p:cNvPr>
                <p:cNvSpPr/>
                <p:nvPr/>
              </p:nvSpPr>
              <p:spPr>
                <a:xfrm>
                  <a:off x="4153619" y="3851524"/>
                  <a:ext cx="5145511" cy="589795"/>
                </a:xfrm>
                <a:prstGeom prst="rect">
                  <a:avLst/>
                </a:prstGeom>
                <a:solidFill>
                  <a:srgbClr val="0317BB"/>
                </a:solidFill>
              </p:spPr>
              <p:txBody>
                <a:bodyPr/>
                <a:lstStyle/>
                <a:p>
                  <a:endParaRPr lang="pt-BR" sz="1200" dirty="0"/>
                </a:p>
              </p:txBody>
            </p:sp>
          </p:grpSp>
          <p:sp>
            <p:nvSpPr>
              <p:cNvPr id="30" name="TextBox 6">
                <a:extLst>
                  <a:ext uri="{FF2B5EF4-FFF2-40B4-BE49-F238E27FC236}">
                    <a16:creationId xmlns:a16="http://schemas.microsoft.com/office/drawing/2014/main" id="{A7171FBC-3E4B-43D4-8F7B-0E9572DC2135}"/>
                  </a:ext>
                </a:extLst>
              </p:cNvPr>
              <p:cNvSpPr txBox="1"/>
              <p:nvPr/>
            </p:nvSpPr>
            <p:spPr>
              <a:xfrm>
                <a:off x="4153619" y="3701598"/>
                <a:ext cx="514551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pt-BR" sz="3600" b="1" spc="-93" dirty="0">
                    <a:solidFill>
                      <a:schemeClr val="bg1"/>
                    </a:solidFill>
                  </a:rPr>
                  <a:t>proadi.ensinoeinstein.com</a:t>
                </a:r>
                <a:endParaRPr lang="en-US" sz="3600" b="1" spc="-93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7" name="Imagem 26">
            <a:extLst>
              <a:ext uri="{FF2B5EF4-FFF2-40B4-BE49-F238E27FC236}">
                <a16:creationId xmlns:a16="http://schemas.microsoft.com/office/drawing/2014/main" id="{4EE23B18-F538-4050-83F7-8AD45B7D93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5316" y="679665"/>
            <a:ext cx="6414804" cy="652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1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5">
            <a:extLst>
              <a:ext uri="{FF2B5EF4-FFF2-40B4-BE49-F238E27FC236}">
                <a16:creationId xmlns:a16="http://schemas.microsoft.com/office/drawing/2014/main" id="{B57C3D22-B921-4B61-8933-A7C28D6C5320}"/>
              </a:ext>
            </a:extLst>
          </p:cNvPr>
          <p:cNvSpPr/>
          <p:nvPr userDrawn="1"/>
        </p:nvSpPr>
        <p:spPr>
          <a:xfrm>
            <a:off x="685800" y="429103"/>
            <a:ext cx="1123223" cy="965036"/>
          </a:xfrm>
          <a:custGeom>
            <a:avLst/>
            <a:gdLst/>
            <a:ahLst/>
            <a:cxnLst/>
            <a:rect l="l" t="t" r="r" b="b"/>
            <a:pathLst>
              <a:path w="1684835" h="1447554">
                <a:moveTo>
                  <a:pt x="0" y="0"/>
                </a:moveTo>
                <a:lnTo>
                  <a:pt x="1684835" y="0"/>
                </a:lnTo>
                <a:lnTo>
                  <a:pt x="1684835" y="1447555"/>
                </a:lnTo>
                <a:lnTo>
                  <a:pt x="0" y="144755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59E68EA5-7094-4498-8C58-586E6E0F10BA}"/>
              </a:ext>
            </a:extLst>
          </p:cNvPr>
          <p:cNvSpPr/>
          <p:nvPr/>
        </p:nvSpPr>
        <p:spPr>
          <a:xfrm>
            <a:off x="0" y="6578181"/>
            <a:ext cx="12192000" cy="279819"/>
          </a:xfrm>
          <a:prstGeom prst="rect">
            <a:avLst/>
          </a:prstGeom>
          <a:solidFill>
            <a:srgbClr val="0317BB"/>
          </a:solidFill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17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55221" y="2026603"/>
            <a:ext cx="8187268" cy="3366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00"/>
              </a:lnSpc>
            </a:pPr>
            <a:r>
              <a:rPr lang="pt-BR" sz="3600" b="1" dirty="0">
                <a:solidFill>
                  <a:srgbClr val="0317BB"/>
                </a:solidFill>
              </a:rPr>
              <a:t>Parecer de Realização do 1º Ciclo de Planificação da Atenção à Saúde e Alcance de Objetivos e Metas </a:t>
            </a:r>
            <a:endParaRPr lang="en-US" sz="3600" b="1" dirty="0">
              <a:solidFill>
                <a:srgbClr val="0317BB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>
            <a:extLst>
              <a:ext uri="{FF2B5EF4-FFF2-40B4-BE49-F238E27FC236}">
                <a16:creationId xmlns:a16="http://schemas.microsoft.com/office/drawing/2014/main" id="{5176E7A1-C7E6-4974-A34F-44B51B47EA9E}"/>
              </a:ext>
            </a:extLst>
          </p:cNvPr>
          <p:cNvSpPr txBox="1"/>
          <p:nvPr/>
        </p:nvSpPr>
        <p:spPr>
          <a:xfrm>
            <a:off x="0" y="3524221"/>
            <a:ext cx="12192000" cy="22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0"/>
              </a:lnSpc>
            </a:pPr>
            <a:r>
              <a:rPr lang="en-US" sz="6000" b="1" dirty="0" err="1">
                <a:solidFill>
                  <a:srgbClr val="0317BB"/>
                </a:solidFill>
              </a:rPr>
              <a:t>Avaliação</a:t>
            </a:r>
            <a:r>
              <a:rPr lang="en-US" sz="6000" b="1" dirty="0">
                <a:solidFill>
                  <a:srgbClr val="0317BB"/>
                </a:solidFill>
              </a:rPr>
              <a:t> do </a:t>
            </a:r>
            <a:r>
              <a:rPr lang="en-US" sz="6000" b="1" dirty="0" err="1">
                <a:solidFill>
                  <a:srgbClr val="0317BB"/>
                </a:solidFill>
              </a:rPr>
              <a:t>Alcance</a:t>
            </a:r>
            <a:r>
              <a:rPr lang="en-US" sz="6000" b="1" dirty="0">
                <a:solidFill>
                  <a:srgbClr val="0317BB"/>
                </a:solidFill>
              </a:rPr>
              <a:t> dos </a:t>
            </a:r>
            <a:r>
              <a:rPr lang="en-US" sz="6000" b="1" dirty="0" err="1">
                <a:solidFill>
                  <a:srgbClr val="0317BB"/>
                </a:solidFill>
              </a:rPr>
              <a:t>Objetivos</a:t>
            </a:r>
            <a:r>
              <a:rPr lang="en-US" sz="6000" b="1" dirty="0">
                <a:solidFill>
                  <a:srgbClr val="0317BB"/>
                </a:solidFill>
              </a:rPr>
              <a:t> e Metas</a:t>
            </a:r>
          </a:p>
        </p:txBody>
      </p:sp>
    </p:spTree>
    <p:extLst>
      <p:ext uri="{BB962C8B-B14F-4D97-AF65-F5344CB8AC3E}">
        <p14:creationId xmlns:p14="http://schemas.microsoft.com/office/powerpoint/2010/main" val="3198474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22037"/>
              </p:ext>
            </p:extLst>
          </p:nvPr>
        </p:nvGraphicFramePr>
        <p:xfrm>
          <a:off x="777592" y="2482432"/>
          <a:ext cx="10715908" cy="1605319"/>
        </p:xfrm>
        <a:graphic>
          <a:graphicData uri="http://schemas.openxmlformats.org/drawingml/2006/table">
            <a:tbl>
              <a:tblPr/>
              <a:tblGrid>
                <a:gridCol w="1071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599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Tema Central da APS: </a:t>
                      </a:r>
                      <a:r>
                        <a:rPr lang="pt-BR" sz="1700" dirty="0">
                          <a:solidFill>
                            <a:srgbClr val="2A2E3A"/>
                          </a:solidFill>
                          <a:latin typeface="+mn-lt"/>
                        </a:rPr>
                        <a:t>Inserir tema central considerando Construção Social da APS 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3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Tema Central AAE: </a:t>
                      </a: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Inserir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tema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central </a:t>
                      </a: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considerando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o </a:t>
                      </a: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Modelo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PASA 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777592" y="906314"/>
            <a:ext cx="7603539" cy="762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0"/>
              </a:lnSpc>
            </a:pPr>
            <a:r>
              <a:rPr lang="en-US" sz="3200" b="1" dirty="0" err="1">
                <a:solidFill>
                  <a:srgbClr val="0317BB"/>
                </a:solidFill>
              </a:rPr>
              <a:t>Problema</a:t>
            </a:r>
            <a:r>
              <a:rPr lang="en-US" sz="3200" b="1" dirty="0">
                <a:solidFill>
                  <a:srgbClr val="0317BB"/>
                </a:solidFill>
              </a:rPr>
              <a:t> 01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28590CD-FAA6-EDE9-547A-E644E8F44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31126"/>
              </p:ext>
            </p:extLst>
          </p:nvPr>
        </p:nvGraphicFramePr>
        <p:xfrm>
          <a:off x="2032000" y="4323645"/>
          <a:ext cx="8128000" cy="1943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444">
                  <a:extLst>
                    <a:ext uri="{9D8B030D-6E8A-4147-A177-3AD203B41FA5}">
                      <a16:colId xmlns:a16="http://schemas.microsoft.com/office/drawing/2014/main" val="2284737115"/>
                    </a:ext>
                  </a:extLst>
                </a:gridCol>
                <a:gridCol w="6547556">
                  <a:extLst>
                    <a:ext uri="{9D8B030D-6E8A-4147-A177-3AD203B41FA5}">
                      <a16:colId xmlns:a16="http://schemas.microsoft.com/office/drawing/2014/main" val="1928963807"/>
                    </a:ext>
                  </a:extLst>
                </a:gridCol>
              </a:tblGrid>
              <a:tr h="358987">
                <a:tc>
                  <a:txBody>
                    <a:bodyPr/>
                    <a:lstStyle/>
                    <a:p>
                      <a:r>
                        <a:rPr lang="pt-BR" dirty="0"/>
                        <a:t>Problema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057727"/>
                  </a:ext>
                </a:extLst>
              </a:tr>
              <a:tr h="358987">
                <a:tc>
                  <a:txBody>
                    <a:bodyPr/>
                    <a:lstStyle/>
                    <a:p>
                      <a:r>
                        <a:rPr lang="pt-BR" sz="1700" kern="1200" dirty="0">
                          <a:solidFill>
                            <a:srgbClr val="2A2E3A"/>
                          </a:solidFill>
                          <a:latin typeface="+mn-lt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kern="1200" dirty="0">
                          <a:solidFill>
                            <a:srgbClr val="2A2E3A"/>
                          </a:solidFill>
                          <a:latin typeface="+mn-lt"/>
                          <a:ea typeface="+mn-ea"/>
                          <a:cs typeface="+mn-cs"/>
                        </a:rPr>
                        <a:t>Descrever o objetivo e alcance, fatores que contribuíram para o sucesso ou falha.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503227"/>
                  </a:ext>
                </a:extLst>
              </a:tr>
              <a:tr h="358987">
                <a:tc>
                  <a:txBody>
                    <a:bodyPr/>
                    <a:lstStyle/>
                    <a:p>
                      <a:r>
                        <a:rPr lang="pt-BR" sz="1700" kern="1200" dirty="0">
                          <a:solidFill>
                            <a:srgbClr val="2A2E3A"/>
                          </a:solidFill>
                          <a:latin typeface="+mn-lt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kern="1200" dirty="0">
                          <a:solidFill>
                            <a:srgbClr val="2A2E3A"/>
                          </a:solidFill>
                          <a:latin typeface="+mn-lt"/>
                          <a:ea typeface="+mn-ea"/>
                          <a:cs typeface="+mn-cs"/>
                        </a:rPr>
                        <a:t>Descrever a meta e alcance, fatores que contribuíram para o sucesso ou falha.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06412"/>
                  </a:ext>
                </a:extLst>
              </a:tr>
              <a:tr h="358987">
                <a:tc>
                  <a:txBody>
                    <a:bodyPr/>
                    <a:lstStyle/>
                    <a:p>
                      <a:r>
                        <a:rPr lang="pt-BR" sz="1700" kern="1200" dirty="0">
                          <a:solidFill>
                            <a:srgbClr val="2A2E3A"/>
                          </a:solidFill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kern="1200" dirty="0">
                          <a:solidFill>
                            <a:srgbClr val="2A2E3A"/>
                          </a:solidFill>
                          <a:latin typeface="+mn-lt"/>
                          <a:ea typeface="+mn-ea"/>
                          <a:cs typeface="+mn-cs"/>
                        </a:rPr>
                        <a:t>Apresentação do resultado e análise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928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340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777592" y="2482432"/>
          <a:ext cx="10715908" cy="1605319"/>
        </p:xfrm>
        <a:graphic>
          <a:graphicData uri="http://schemas.openxmlformats.org/drawingml/2006/table">
            <a:tbl>
              <a:tblPr/>
              <a:tblGrid>
                <a:gridCol w="1071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599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Tema Central da APS: </a:t>
                      </a:r>
                      <a:r>
                        <a:rPr lang="pt-BR" sz="1700" dirty="0">
                          <a:solidFill>
                            <a:srgbClr val="2A2E3A"/>
                          </a:solidFill>
                          <a:latin typeface="+mn-lt"/>
                        </a:rPr>
                        <a:t>Inserir tema central considerando Construção Social da APS 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3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Tema Central AAE: </a:t>
                      </a: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Inserir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tema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central </a:t>
                      </a: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considerando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o </a:t>
                      </a: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Modelo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PASA 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777592" y="906314"/>
            <a:ext cx="7603539" cy="762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0"/>
              </a:lnSpc>
            </a:pPr>
            <a:r>
              <a:rPr lang="en-US" sz="3200" b="1" dirty="0" err="1">
                <a:solidFill>
                  <a:srgbClr val="0317BB"/>
                </a:solidFill>
              </a:rPr>
              <a:t>Problema</a:t>
            </a:r>
            <a:r>
              <a:rPr lang="en-US" sz="3200" b="1" dirty="0">
                <a:solidFill>
                  <a:srgbClr val="0317BB"/>
                </a:solidFill>
              </a:rPr>
              <a:t> 02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28590CD-FAA6-EDE9-547A-E644E8F44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05430"/>
              </p:ext>
            </p:extLst>
          </p:nvPr>
        </p:nvGraphicFramePr>
        <p:xfrm>
          <a:off x="2032000" y="4323645"/>
          <a:ext cx="8128000" cy="1943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444">
                  <a:extLst>
                    <a:ext uri="{9D8B030D-6E8A-4147-A177-3AD203B41FA5}">
                      <a16:colId xmlns:a16="http://schemas.microsoft.com/office/drawing/2014/main" val="2284737115"/>
                    </a:ext>
                  </a:extLst>
                </a:gridCol>
                <a:gridCol w="6547556">
                  <a:extLst>
                    <a:ext uri="{9D8B030D-6E8A-4147-A177-3AD203B41FA5}">
                      <a16:colId xmlns:a16="http://schemas.microsoft.com/office/drawing/2014/main" val="1928963807"/>
                    </a:ext>
                  </a:extLst>
                </a:gridCol>
              </a:tblGrid>
              <a:tr h="358987">
                <a:tc>
                  <a:txBody>
                    <a:bodyPr/>
                    <a:lstStyle/>
                    <a:p>
                      <a:r>
                        <a:rPr lang="pt-BR" dirty="0"/>
                        <a:t>Problema 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057727"/>
                  </a:ext>
                </a:extLst>
              </a:tr>
              <a:tr h="358987">
                <a:tc>
                  <a:txBody>
                    <a:bodyPr/>
                    <a:lstStyle/>
                    <a:p>
                      <a:r>
                        <a:rPr lang="pt-BR" sz="1700" kern="1200" dirty="0">
                          <a:solidFill>
                            <a:srgbClr val="2A2E3A"/>
                          </a:solidFill>
                          <a:latin typeface="+mn-lt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kern="1200" dirty="0">
                          <a:solidFill>
                            <a:srgbClr val="2A2E3A"/>
                          </a:solidFill>
                          <a:latin typeface="+mn-lt"/>
                          <a:ea typeface="+mn-ea"/>
                          <a:cs typeface="+mn-cs"/>
                        </a:rPr>
                        <a:t>Descrever o objetivo e alcance, fatores que contribuíram para o sucesso ou falha.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503227"/>
                  </a:ext>
                </a:extLst>
              </a:tr>
              <a:tr h="358987">
                <a:tc>
                  <a:txBody>
                    <a:bodyPr/>
                    <a:lstStyle/>
                    <a:p>
                      <a:r>
                        <a:rPr lang="pt-BR" sz="1700" kern="1200" dirty="0">
                          <a:solidFill>
                            <a:srgbClr val="2A2E3A"/>
                          </a:solidFill>
                          <a:latin typeface="+mn-lt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kern="1200" dirty="0">
                          <a:solidFill>
                            <a:srgbClr val="2A2E3A"/>
                          </a:solidFill>
                          <a:latin typeface="+mn-lt"/>
                          <a:ea typeface="+mn-ea"/>
                          <a:cs typeface="+mn-cs"/>
                        </a:rPr>
                        <a:t>Descrever a meta e alcance, fatores que contribuíram para o sucesso ou falha.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06412"/>
                  </a:ext>
                </a:extLst>
              </a:tr>
              <a:tr h="358987">
                <a:tc>
                  <a:txBody>
                    <a:bodyPr/>
                    <a:lstStyle/>
                    <a:p>
                      <a:r>
                        <a:rPr lang="pt-BR" sz="1700" kern="1200" dirty="0">
                          <a:solidFill>
                            <a:srgbClr val="2A2E3A"/>
                          </a:solidFill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kern="1200" dirty="0">
                          <a:solidFill>
                            <a:srgbClr val="2A2E3A"/>
                          </a:solidFill>
                          <a:latin typeface="+mn-lt"/>
                          <a:ea typeface="+mn-ea"/>
                          <a:cs typeface="+mn-cs"/>
                        </a:rPr>
                        <a:t>Apresentação do resultado e análise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928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53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777592" y="2482432"/>
          <a:ext cx="10715908" cy="1605319"/>
        </p:xfrm>
        <a:graphic>
          <a:graphicData uri="http://schemas.openxmlformats.org/drawingml/2006/table">
            <a:tbl>
              <a:tblPr/>
              <a:tblGrid>
                <a:gridCol w="1071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599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Tema Central da APS: </a:t>
                      </a:r>
                      <a:r>
                        <a:rPr lang="pt-BR" sz="1700" dirty="0">
                          <a:solidFill>
                            <a:srgbClr val="2A2E3A"/>
                          </a:solidFill>
                          <a:latin typeface="+mn-lt"/>
                        </a:rPr>
                        <a:t>Inserir tema central considerando Construção Social da APS 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3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Tema Central AAE: </a:t>
                      </a: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Inserir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tema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central </a:t>
                      </a: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considerando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o </a:t>
                      </a: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Modelo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PASA 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777592" y="906314"/>
            <a:ext cx="7603539" cy="762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0"/>
              </a:lnSpc>
            </a:pPr>
            <a:r>
              <a:rPr lang="en-US" sz="3200" b="1" dirty="0" err="1">
                <a:solidFill>
                  <a:srgbClr val="0317BB"/>
                </a:solidFill>
              </a:rPr>
              <a:t>Problema</a:t>
            </a:r>
            <a:r>
              <a:rPr lang="en-US" sz="3200" b="1" dirty="0">
                <a:solidFill>
                  <a:srgbClr val="0317BB"/>
                </a:solidFill>
              </a:rPr>
              <a:t> 03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28590CD-FAA6-EDE9-547A-E644E8F44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925187"/>
              </p:ext>
            </p:extLst>
          </p:nvPr>
        </p:nvGraphicFramePr>
        <p:xfrm>
          <a:off x="2032000" y="4323645"/>
          <a:ext cx="8128000" cy="1943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444">
                  <a:extLst>
                    <a:ext uri="{9D8B030D-6E8A-4147-A177-3AD203B41FA5}">
                      <a16:colId xmlns:a16="http://schemas.microsoft.com/office/drawing/2014/main" val="2284737115"/>
                    </a:ext>
                  </a:extLst>
                </a:gridCol>
                <a:gridCol w="6547556">
                  <a:extLst>
                    <a:ext uri="{9D8B030D-6E8A-4147-A177-3AD203B41FA5}">
                      <a16:colId xmlns:a16="http://schemas.microsoft.com/office/drawing/2014/main" val="1928963807"/>
                    </a:ext>
                  </a:extLst>
                </a:gridCol>
              </a:tblGrid>
              <a:tr h="358987">
                <a:tc>
                  <a:txBody>
                    <a:bodyPr/>
                    <a:lstStyle/>
                    <a:p>
                      <a:r>
                        <a:rPr lang="pt-BR" dirty="0"/>
                        <a:t>Problema 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057727"/>
                  </a:ext>
                </a:extLst>
              </a:tr>
              <a:tr h="358987">
                <a:tc>
                  <a:txBody>
                    <a:bodyPr/>
                    <a:lstStyle/>
                    <a:p>
                      <a:r>
                        <a:rPr lang="pt-BR" sz="1700" kern="1200" dirty="0">
                          <a:solidFill>
                            <a:srgbClr val="2A2E3A"/>
                          </a:solidFill>
                          <a:latin typeface="+mn-lt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kern="1200" dirty="0">
                          <a:solidFill>
                            <a:srgbClr val="2A2E3A"/>
                          </a:solidFill>
                          <a:latin typeface="+mn-lt"/>
                          <a:ea typeface="+mn-ea"/>
                          <a:cs typeface="+mn-cs"/>
                        </a:rPr>
                        <a:t>Descrever o objetivo e alcance, fatores que contribuíram para o sucesso ou falha.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503227"/>
                  </a:ext>
                </a:extLst>
              </a:tr>
              <a:tr h="358987">
                <a:tc>
                  <a:txBody>
                    <a:bodyPr/>
                    <a:lstStyle/>
                    <a:p>
                      <a:r>
                        <a:rPr lang="pt-BR" sz="1700" kern="1200" dirty="0">
                          <a:solidFill>
                            <a:srgbClr val="2A2E3A"/>
                          </a:solidFill>
                          <a:latin typeface="+mn-lt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kern="1200" dirty="0">
                          <a:solidFill>
                            <a:srgbClr val="2A2E3A"/>
                          </a:solidFill>
                          <a:latin typeface="+mn-lt"/>
                          <a:ea typeface="+mn-ea"/>
                          <a:cs typeface="+mn-cs"/>
                        </a:rPr>
                        <a:t>Descrever a meta e alcance, fatores que contribuíram para o sucesso ou falha.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06412"/>
                  </a:ext>
                </a:extLst>
              </a:tr>
              <a:tr h="358987">
                <a:tc>
                  <a:txBody>
                    <a:bodyPr/>
                    <a:lstStyle/>
                    <a:p>
                      <a:r>
                        <a:rPr lang="pt-BR" sz="1700" kern="1200" dirty="0">
                          <a:solidFill>
                            <a:srgbClr val="2A2E3A"/>
                          </a:solidFill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kern="1200" dirty="0">
                          <a:solidFill>
                            <a:srgbClr val="2A2E3A"/>
                          </a:solidFill>
                          <a:latin typeface="+mn-lt"/>
                          <a:ea typeface="+mn-ea"/>
                          <a:cs typeface="+mn-cs"/>
                        </a:rPr>
                        <a:t>Apresentação do resultado e análise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928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78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>
            <a:extLst>
              <a:ext uri="{FF2B5EF4-FFF2-40B4-BE49-F238E27FC236}">
                <a16:creationId xmlns:a16="http://schemas.microsoft.com/office/drawing/2014/main" id="{5176E7A1-C7E6-4974-A34F-44B51B47EA9E}"/>
              </a:ext>
            </a:extLst>
          </p:cNvPr>
          <p:cNvSpPr txBox="1"/>
          <p:nvPr/>
        </p:nvSpPr>
        <p:spPr>
          <a:xfrm>
            <a:off x="0" y="3524221"/>
            <a:ext cx="12192000" cy="1087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0"/>
              </a:lnSpc>
            </a:pPr>
            <a:r>
              <a:rPr lang="en-US" sz="6000" b="1" dirty="0" err="1">
                <a:solidFill>
                  <a:srgbClr val="0317BB"/>
                </a:solidFill>
              </a:rPr>
              <a:t>Recomendação</a:t>
            </a:r>
            <a:endParaRPr lang="en-US" sz="6000" b="1" dirty="0">
              <a:solidFill>
                <a:srgbClr val="0317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46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384429"/>
              </p:ext>
            </p:extLst>
          </p:nvPr>
        </p:nvGraphicFramePr>
        <p:xfrm>
          <a:off x="777592" y="2482432"/>
          <a:ext cx="10715908" cy="2006024"/>
        </p:xfrm>
        <a:graphic>
          <a:graphicData uri="http://schemas.openxmlformats.org/drawingml/2006/table">
            <a:tbl>
              <a:tblPr/>
              <a:tblGrid>
                <a:gridCol w="1071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599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t-BR" sz="1700" dirty="0">
                          <a:solidFill>
                            <a:srgbClr val="2A2E3A"/>
                          </a:solidFill>
                          <a:latin typeface="+mn-lt"/>
                        </a:rPr>
                        <a:t>Neste parecer, conclui-se que as atividades planejadas foram [</a:t>
                      </a:r>
                      <a:r>
                        <a:rPr lang="pt-BR" sz="1700" dirty="0">
                          <a:solidFill>
                            <a:srgbClr val="FF0000"/>
                          </a:solidFill>
                          <a:latin typeface="+mn-lt"/>
                        </a:rPr>
                        <a:t>realizadas/não realizadas] </a:t>
                      </a:r>
                      <a:r>
                        <a:rPr lang="pt-BR" sz="1700" dirty="0">
                          <a:solidFill>
                            <a:srgbClr val="2A2E3A"/>
                          </a:solidFill>
                          <a:latin typeface="+mn-lt"/>
                        </a:rPr>
                        <a:t>com êxito, </a:t>
                      </a:r>
                      <a:r>
                        <a:rPr lang="pt-BR" sz="1700" dirty="0">
                          <a:solidFill>
                            <a:srgbClr val="FF0000"/>
                          </a:solidFill>
                          <a:latin typeface="+mn-lt"/>
                        </a:rPr>
                        <a:t>[conforme/não conforme] </a:t>
                      </a:r>
                      <a:r>
                        <a:rPr lang="pt-BR" sz="1700" dirty="0">
                          <a:solidFill>
                            <a:srgbClr val="2A2E3A"/>
                          </a:solidFill>
                          <a:latin typeface="+mn-lt"/>
                        </a:rPr>
                        <a:t>cronograma pactuado, alcançando </a:t>
                      </a:r>
                      <a:r>
                        <a:rPr lang="pt-BR" sz="1700" dirty="0">
                          <a:solidFill>
                            <a:srgbClr val="FF0000"/>
                          </a:solidFill>
                          <a:latin typeface="+mn-lt"/>
                        </a:rPr>
                        <a:t>[parcialmente/todos] </a:t>
                      </a:r>
                      <a:r>
                        <a:rPr lang="pt-BR" sz="1700" dirty="0">
                          <a:solidFill>
                            <a:srgbClr val="2A2E3A"/>
                          </a:solidFill>
                          <a:latin typeface="+mn-lt"/>
                        </a:rPr>
                        <a:t>os objetivos e metas estabelecidos. Recomenda-se que o </a:t>
                      </a:r>
                      <a:r>
                        <a:rPr lang="pt-BR" sz="1700" dirty="0">
                          <a:solidFill>
                            <a:srgbClr val="FF0000"/>
                          </a:solidFill>
                          <a:latin typeface="+mn-lt"/>
                        </a:rPr>
                        <a:t>[objetivos e metas] </a:t>
                      </a:r>
                      <a:r>
                        <a:rPr lang="pt-BR" sz="1700" dirty="0">
                          <a:solidFill>
                            <a:srgbClr val="2A2E3A"/>
                          </a:solidFill>
                          <a:latin typeface="+mn-lt"/>
                        </a:rPr>
                        <a:t>permaneçam no 2º Ciclo de Planificação e/ou a institucionalização e implementação do padrão dos </a:t>
                      </a:r>
                      <a:r>
                        <a:rPr lang="pt-BR" sz="1700" dirty="0">
                          <a:solidFill>
                            <a:srgbClr val="FF0000"/>
                          </a:solidFill>
                          <a:latin typeface="+mn-lt"/>
                        </a:rPr>
                        <a:t>[processos] </a:t>
                      </a:r>
                      <a:r>
                        <a:rPr lang="pt-BR" sz="1700" dirty="0">
                          <a:solidFill>
                            <a:srgbClr val="2A2E3A"/>
                          </a:solidFill>
                          <a:latin typeface="+mn-lt"/>
                        </a:rPr>
                        <a:t>na Região de Saúde. 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777592" y="906314"/>
            <a:ext cx="7603539" cy="762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0"/>
              </a:lnSpc>
            </a:pPr>
            <a:r>
              <a:rPr lang="en-US" sz="3200" b="1" dirty="0" err="1">
                <a:solidFill>
                  <a:srgbClr val="0317BB"/>
                </a:solidFill>
              </a:rPr>
              <a:t>Recomendação</a:t>
            </a:r>
            <a:endParaRPr lang="en-US" sz="3200" b="1" dirty="0">
              <a:solidFill>
                <a:srgbClr val="0317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68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970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55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>
            <a:extLst>
              <a:ext uri="{FF2B5EF4-FFF2-40B4-BE49-F238E27FC236}">
                <a16:creationId xmlns:a16="http://schemas.microsoft.com/office/drawing/2014/main" id="{5176E7A1-C7E6-4974-A34F-44B51B47EA9E}"/>
              </a:ext>
            </a:extLst>
          </p:cNvPr>
          <p:cNvSpPr txBox="1"/>
          <p:nvPr/>
        </p:nvSpPr>
        <p:spPr>
          <a:xfrm>
            <a:off x="0" y="3524221"/>
            <a:ext cx="12192000" cy="1087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0"/>
              </a:lnSpc>
            </a:pPr>
            <a:r>
              <a:rPr lang="en-US" sz="6000" b="1" dirty="0" err="1">
                <a:solidFill>
                  <a:srgbClr val="0317BB"/>
                </a:solidFill>
              </a:rPr>
              <a:t>Introdução</a:t>
            </a:r>
            <a:endParaRPr lang="en-US" sz="6000" b="1" dirty="0">
              <a:solidFill>
                <a:srgbClr val="0317B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089677"/>
              </p:ext>
            </p:extLst>
          </p:nvPr>
        </p:nvGraphicFramePr>
        <p:xfrm>
          <a:off x="777592" y="2482432"/>
          <a:ext cx="10715908" cy="1117024"/>
        </p:xfrm>
        <a:graphic>
          <a:graphicData uri="http://schemas.openxmlformats.org/drawingml/2006/table">
            <a:tbl>
              <a:tblPr/>
              <a:tblGrid>
                <a:gridCol w="1071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599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t-BR" sz="1700" dirty="0">
                          <a:solidFill>
                            <a:srgbClr val="2A2E3A"/>
                          </a:solidFill>
                          <a:latin typeface="+mn-lt"/>
                        </a:rPr>
                        <a:t>No presente documento, apresentamos o parecer sobre a realização das atividades do 1º Ciclo de Planificação e o alcance dos objetivos e metas estabelecidas para o período de [julho] a [dezembro] de 2024. 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777592" y="906314"/>
            <a:ext cx="7603539" cy="762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0"/>
              </a:lnSpc>
            </a:pPr>
            <a:r>
              <a:rPr lang="en-US" sz="3200" b="1" dirty="0" err="1">
                <a:solidFill>
                  <a:srgbClr val="0317BB"/>
                </a:solidFill>
              </a:rPr>
              <a:t>Introdução</a:t>
            </a:r>
            <a:endParaRPr lang="en-US" sz="3200" b="1" dirty="0">
              <a:solidFill>
                <a:srgbClr val="0317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3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>
            <a:extLst>
              <a:ext uri="{FF2B5EF4-FFF2-40B4-BE49-F238E27FC236}">
                <a16:creationId xmlns:a16="http://schemas.microsoft.com/office/drawing/2014/main" id="{5176E7A1-C7E6-4974-A34F-44B51B47EA9E}"/>
              </a:ext>
            </a:extLst>
          </p:cNvPr>
          <p:cNvSpPr txBox="1"/>
          <p:nvPr/>
        </p:nvSpPr>
        <p:spPr>
          <a:xfrm>
            <a:off x="0" y="3524221"/>
            <a:ext cx="12192000" cy="1087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0"/>
              </a:lnSpc>
            </a:pPr>
            <a:r>
              <a:rPr lang="en-US" sz="6000" b="1" dirty="0" err="1">
                <a:solidFill>
                  <a:srgbClr val="0317BB"/>
                </a:solidFill>
              </a:rPr>
              <a:t>Descrição</a:t>
            </a:r>
            <a:r>
              <a:rPr lang="en-US" sz="6000" b="1" dirty="0">
                <a:solidFill>
                  <a:srgbClr val="0317BB"/>
                </a:solidFill>
              </a:rPr>
              <a:t> da </a:t>
            </a:r>
            <a:r>
              <a:rPr lang="en-US" sz="6000" b="1" dirty="0" err="1">
                <a:solidFill>
                  <a:srgbClr val="0317BB"/>
                </a:solidFill>
              </a:rPr>
              <a:t>Atividades</a:t>
            </a:r>
            <a:r>
              <a:rPr lang="en-US" sz="6000" b="1" dirty="0">
                <a:solidFill>
                  <a:srgbClr val="0317BB"/>
                </a:solidFill>
              </a:rPr>
              <a:t> </a:t>
            </a:r>
            <a:r>
              <a:rPr lang="en-US" sz="6000" b="1" dirty="0" err="1">
                <a:solidFill>
                  <a:srgbClr val="0317BB"/>
                </a:solidFill>
              </a:rPr>
              <a:t>Realizadas</a:t>
            </a:r>
            <a:endParaRPr lang="en-US" sz="6000" b="1" dirty="0">
              <a:solidFill>
                <a:srgbClr val="0317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0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612329"/>
              </p:ext>
            </p:extLst>
          </p:nvPr>
        </p:nvGraphicFramePr>
        <p:xfrm>
          <a:off x="777592" y="2482432"/>
          <a:ext cx="10715908" cy="4340999"/>
        </p:xfrm>
        <a:graphic>
          <a:graphicData uri="http://schemas.openxmlformats.org/drawingml/2006/table">
            <a:tbl>
              <a:tblPr/>
              <a:tblGrid>
                <a:gridCol w="1071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599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t-BR" sz="1700" dirty="0">
                          <a:solidFill>
                            <a:srgbClr val="2A2E3A"/>
                          </a:solidFill>
                          <a:latin typeface="+mn-lt"/>
                        </a:rPr>
                        <a:t>Descrição breve de como a atividade foi realizada na região, incluindo desafios, sugestões e participação dos municípios. 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3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Tópico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2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3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Tópico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3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3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Tópico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4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99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Tópico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5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777592" y="906314"/>
            <a:ext cx="7603539" cy="762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0"/>
              </a:lnSpc>
            </a:pPr>
            <a:r>
              <a:rPr lang="en-US" sz="3200" b="1" dirty="0" err="1">
                <a:solidFill>
                  <a:srgbClr val="0317BB"/>
                </a:solidFill>
              </a:rPr>
              <a:t>Alinhamento</a:t>
            </a:r>
            <a:r>
              <a:rPr lang="en-US" sz="3200" b="1" dirty="0">
                <a:solidFill>
                  <a:srgbClr val="0317BB"/>
                </a:solidFill>
              </a:rPr>
              <a:t> </a:t>
            </a:r>
            <a:r>
              <a:rPr lang="en-US" sz="3200" b="1" dirty="0" err="1">
                <a:solidFill>
                  <a:srgbClr val="0317BB"/>
                </a:solidFill>
              </a:rPr>
              <a:t>Pré-Tutoria</a:t>
            </a:r>
            <a:endParaRPr lang="en-US" sz="3200" b="1" dirty="0">
              <a:solidFill>
                <a:srgbClr val="0317BB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777592" y="2482432"/>
          <a:ext cx="10715908" cy="4340999"/>
        </p:xfrm>
        <a:graphic>
          <a:graphicData uri="http://schemas.openxmlformats.org/drawingml/2006/table">
            <a:tbl>
              <a:tblPr/>
              <a:tblGrid>
                <a:gridCol w="1071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599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t-BR" sz="1700" dirty="0">
                          <a:solidFill>
                            <a:srgbClr val="2A2E3A"/>
                          </a:solidFill>
                          <a:latin typeface="+mn-lt"/>
                        </a:rPr>
                        <a:t>Descrição breve de como a atividade foi realizada na região, incluindo desafios, sugestões e participação dos municípios. 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3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Tópico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2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3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Tópico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3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3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Tópico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4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99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Tópico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5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777592" y="906314"/>
            <a:ext cx="7603539" cy="762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0"/>
              </a:lnSpc>
            </a:pPr>
            <a:r>
              <a:rPr lang="en-US" sz="3200" b="1" dirty="0">
                <a:solidFill>
                  <a:srgbClr val="0317BB"/>
                </a:solidFill>
              </a:rPr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32159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777592" y="2482432"/>
          <a:ext cx="10715908" cy="4340999"/>
        </p:xfrm>
        <a:graphic>
          <a:graphicData uri="http://schemas.openxmlformats.org/drawingml/2006/table">
            <a:tbl>
              <a:tblPr/>
              <a:tblGrid>
                <a:gridCol w="1071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599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t-BR" sz="1700" dirty="0">
                          <a:solidFill>
                            <a:srgbClr val="2A2E3A"/>
                          </a:solidFill>
                          <a:latin typeface="+mn-lt"/>
                        </a:rPr>
                        <a:t>Descrição breve de como a atividade foi realizada na região, incluindo desafios, sugestões e participação dos municípios. 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3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Tópico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2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3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Tópico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3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3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Tópico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4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99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Tópico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5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777592" y="906314"/>
            <a:ext cx="7603539" cy="762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0"/>
              </a:lnSpc>
            </a:pPr>
            <a:r>
              <a:rPr lang="en-US" sz="3200" b="1" dirty="0" err="1">
                <a:solidFill>
                  <a:srgbClr val="0317BB"/>
                </a:solidFill>
              </a:rPr>
              <a:t>Oficina</a:t>
            </a:r>
            <a:r>
              <a:rPr lang="en-US" sz="3200" b="1" dirty="0">
                <a:solidFill>
                  <a:srgbClr val="0317BB"/>
                </a:solidFill>
              </a:rPr>
              <a:t> Tutorial</a:t>
            </a:r>
          </a:p>
        </p:txBody>
      </p:sp>
    </p:spTree>
    <p:extLst>
      <p:ext uri="{BB962C8B-B14F-4D97-AF65-F5344CB8AC3E}">
        <p14:creationId xmlns:p14="http://schemas.microsoft.com/office/powerpoint/2010/main" val="302339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777592" y="2482432"/>
          <a:ext cx="10715908" cy="4340999"/>
        </p:xfrm>
        <a:graphic>
          <a:graphicData uri="http://schemas.openxmlformats.org/drawingml/2006/table">
            <a:tbl>
              <a:tblPr/>
              <a:tblGrid>
                <a:gridCol w="1071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599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t-BR" sz="1700" dirty="0">
                          <a:solidFill>
                            <a:srgbClr val="2A2E3A"/>
                          </a:solidFill>
                          <a:latin typeface="+mn-lt"/>
                        </a:rPr>
                        <a:t>Descrição breve de como a atividade foi realizada na região, incluindo desafios, sugestões e participação dos municípios. 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3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Tópico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2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3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Tópico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3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3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Tópico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4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99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Tópico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5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777592" y="906314"/>
            <a:ext cx="7603539" cy="762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0"/>
              </a:lnSpc>
            </a:pPr>
            <a:r>
              <a:rPr lang="en-US" sz="3200" b="1" dirty="0" err="1">
                <a:solidFill>
                  <a:srgbClr val="0317BB"/>
                </a:solidFill>
              </a:rPr>
              <a:t>Alinhamento</a:t>
            </a:r>
            <a:r>
              <a:rPr lang="en-US" sz="3200" b="1" dirty="0">
                <a:solidFill>
                  <a:srgbClr val="0317BB"/>
                </a:solidFill>
              </a:rPr>
              <a:t> </a:t>
            </a:r>
            <a:r>
              <a:rPr lang="en-US" sz="3200" b="1" dirty="0" err="1">
                <a:solidFill>
                  <a:srgbClr val="0317BB"/>
                </a:solidFill>
              </a:rPr>
              <a:t>Pós-Tutoria</a:t>
            </a:r>
            <a:endParaRPr lang="en-US" sz="3200" b="1" dirty="0">
              <a:solidFill>
                <a:srgbClr val="0317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0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777592" y="2482432"/>
          <a:ext cx="10715908" cy="4340999"/>
        </p:xfrm>
        <a:graphic>
          <a:graphicData uri="http://schemas.openxmlformats.org/drawingml/2006/table">
            <a:tbl>
              <a:tblPr/>
              <a:tblGrid>
                <a:gridCol w="1071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599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t-BR" sz="1700" dirty="0">
                          <a:solidFill>
                            <a:srgbClr val="2A2E3A"/>
                          </a:solidFill>
                          <a:latin typeface="+mn-lt"/>
                        </a:rPr>
                        <a:t>Descrição breve de como a atividade foi realizada na região, incluindo desafios, sugestões e participação dos municípios. 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3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Tópico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2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3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Tópico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3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3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Tópico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4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99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3499"/>
                        </a:lnSpc>
                        <a:buClr>
                          <a:srgbClr val="0317BB"/>
                        </a:buClr>
                        <a:buSzPct val="11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700" dirty="0" err="1">
                          <a:solidFill>
                            <a:srgbClr val="2A2E3A"/>
                          </a:solidFill>
                          <a:latin typeface="+mn-lt"/>
                        </a:rPr>
                        <a:t>Tópico</a:t>
                      </a:r>
                      <a:r>
                        <a:rPr lang="en-US" sz="1700" dirty="0">
                          <a:solidFill>
                            <a:srgbClr val="2A2E3A"/>
                          </a:solidFill>
                          <a:latin typeface="+mn-lt"/>
                        </a:rPr>
                        <a:t> 5</a:t>
                      </a:r>
                      <a:endParaRPr lang="en-US" sz="700" dirty="0">
                        <a:latin typeface="+mn-lt"/>
                      </a:endParaRPr>
                    </a:p>
                  </a:txBody>
                  <a:tcPr marL="141063" marR="141063" marT="141063" marB="141063" anchor="b">
                    <a:lnL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A2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777592" y="906314"/>
            <a:ext cx="7880986" cy="762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00"/>
              </a:lnSpc>
            </a:pPr>
            <a:r>
              <a:rPr lang="en-US" sz="3200" b="1" dirty="0" err="1">
                <a:solidFill>
                  <a:srgbClr val="0317BB"/>
                </a:solidFill>
              </a:rPr>
              <a:t>Monitoramento</a:t>
            </a:r>
            <a:r>
              <a:rPr lang="en-US" sz="3200" b="1" dirty="0">
                <a:solidFill>
                  <a:srgbClr val="0317BB"/>
                </a:solidFill>
              </a:rPr>
              <a:t> da </a:t>
            </a:r>
            <a:r>
              <a:rPr lang="en-US" sz="3200" b="1" dirty="0" err="1">
                <a:solidFill>
                  <a:srgbClr val="0317BB"/>
                </a:solidFill>
              </a:rPr>
              <a:t>Implantação</a:t>
            </a:r>
            <a:r>
              <a:rPr lang="en-US" sz="3200" b="1" dirty="0">
                <a:solidFill>
                  <a:srgbClr val="0317BB"/>
                </a:solidFill>
              </a:rPr>
              <a:t> dos </a:t>
            </a:r>
            <a:r>
              <a:rPr lang="en-US" sz="3200" b="1" dirty="0" err="1">
                <a:solidFill>
                  <a:srgbClr val="0317BB"/>
                </a:solidFill>
              </a:rPr>
              <a:t>Processos</a:t>
            </a:r>
            <a:endParaRPr lang="en-US" sz="3200" b="1" dirty="0">
              <a:solidFill>
                <a:srgbClr val="0317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77161"/>
      </p:ext>
    </p:extLst>
  </p:cSld>
  <p:clrMapOvr>
    <a:masterClrMapping/>
  </p:clrMapOvr>
</p:sld>
</file>

<file path=ppt/theme/theme1.xml><?xml version="1.0" encoding="utf-8"?>
<a:theme xmlns:a="http://schemas.openxmlformats.org/drawingml/2006/main" name="Apresenta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Página Recurs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ítulo de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ópicos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ópicos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ópicos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riaçã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riação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ortal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Diagram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8F75BD8B7896647B8F5E3A22BF7612B" ma:contentTypeVersion="17" ma:contentTypeDescription="Crie um novo documento." ma:contentTypeScope="" ma:versionID="4ad9c638218032f2228493674a1ed2a1">
  <xsd:schema xmlns:xsd="http://www.w3.org/2001/XMLSchema" xmlns:xs="http://www.w3.org/2001/XMLSchema" xmlns:p="http://schemas.microsoft.com/office/2006/metadata/properties" xmlns:ns1="http://schemas.microsoft.com/sharepoint/v3" xmlns:ns2="03fbfa88-ed59-4b65-9b54-7351dab16f02" xmlns:ns3="b607ee42-f2cc-48bf-9891-93e8630e9e71" targetNamespace="http://schemas.microsoft.com/office/2006/metadata/properties" ma:root="true" ma:fieldsID="5be8ad91f405002a747acd7519396f0d" ns1:_="" ns2:_="" ns3:_="">
    <xsd:import namespace="http://schemas.microsoft.com/sharepoint/v3"/>
    <xsd:import namespace="03fbfa88-ed59-4b65-9b54-7351dab16f02"/>
    <xsd:import namespace="b607ee42-f2cc-48bf-9891-93e8630e9e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fbfa88-ed59-4b65-9b54-7351dab16f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7ba5c7-e7e8-46ad-a5c3-76d2e405b1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7ee42-f2cc-48bf-9891-93e8630e9e7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6ed1211-c61b-4fb7-a6bd-35b0d999bfcd}" ma:internalName="TaxCatchAll" ma:showField="CatchAllData" ma:web="b607ee42-f2cc-48bf-9891-93e8630e9e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03fbfa88-ed59-4b65-9b54-7351dab16f02">
      <Terms xmlns="http://schemas.microsoft.com/office/infopath/2007/PartnerControls"/>
    </lcf76f155ced4ddcb4097134ff3c332f>
    <_ip_UnifiedCompliancePolicyProperties xmlns="http://schemas.microsoft.com/sharepoint/v3" xsi:nil="true"/>
    <TaxCatchAll xmlns="b607ee42-f2cc-48bf-9891-93e8630e9e7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830AF4-E808-4EF0-918F-9CBD21E1E5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fbfa88-ed59-4b65-9b54-7351dab16f02"/>
    <ds:schemaRef ds:uri="b607ee42-f2cc-48bf-9891-93e8630e9e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C11E3A-496C-42ED-B725-C6419445EF5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3fbfa88-ed59-4b65-9b54-7351dab16f02"/>
    <ds:schemaRef ds:uri="b607ee42-f2cc-48bf-9891-93e8630e9e71"/>
  </ds:schemaRefs>
</ds:datastoreItem>
</file>

<file path=customXml/itemProps3.xml><?xml version="1.0" encoding="utf-8"?>
<ds:datastoreItem xmlns:ds="http://schemas.openxmlformats.org/officeDocument/2006/customXml" ds:itemID="{2C4D5741-7EB6-4BBB-B7B3-867C4AB82B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493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Títulos de slides</vt:lpstr>
      </vt:variant>
      <vt:variant>
        <vt:i4>17</vt:i4>
      </vt:variant>
    </vt:vector>
  </HeadingPairs>
  <TitlesOfParts>
    <vt:vector size="28" baseType="lpstr">
      <vt:lpstr>Apresentação</vt:lpstr>
      <vt:lpstr>Título de seção</vt:lpstr>
      <vt:lpstr>Tópicos 1</vt:lpstr>
      <vt:lpstr>Tópicos 2</vt:lpstr>
      <vt:lpstr>Tópicos 3</vt:lpstr>
      <vt:lpstr>Criação 1</vt:lpstr>
      <vt:lpstr>Criação 2</vt:lpstr>
      <vt:lpstr>Portal EAD</vt:lpstr>
      <vt:lpstr>Diagramas</vt:lpstr>
      <vt:lpstr>e-Planifica</vt:lpstr>
      <vt:lpstr>Página Recursos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equip</dc:creator>
  <cp:lastModifiedBy>Valmir Vanderlei Gomes Filho</cp:lastModifiedBy>
  <cp:revision>46</cp:revision>
  <dcterms:created xsi:type="dcterms:W3CDTF">2024-07-11T13:37:06Z</dcterms:created>
  <dcterms:modified xsi:type="dcterms:W3CDTF">2024-11-22T17:13:13Z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0x01010088F75BD8B7896647B8F5E3A22BF7612B</vt:lpwstr>
  </property>
</Properties>
</file>