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  <p:sldMasterId id="2147483695" r:id="rId2"/>
    <p:sldMasterId id="2147483698" r:id="rId3"/>
    <p:sldMasterId id="2147483648" r:id="rId4"/>
    <p:sldMasterId id="2147483701" r:id="rId5"/>
  </p:sldMasterIdLst>
  <p:sldIdLst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8" r:id="rId16"/>
    <p:sldId id="267" r:id="rId17"/>
    <p:sldId id="269" r:id="rId18"/>
    <p:sldId id="270" r:id="rId19"/>
    <p:sldId id="271" r:id="rId20"/>
    <p:sldId id="272" r:id="rId21"/>
    <p:sldId id="273" r:id="rId2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2CAB58-B081-49F7-9715-0D7B301CC966}" v="2032" dt="2021-11-05T15:03:09.276"/>
    <p1510:client id="{706207D5-99AD-25E8-6676-203953ABD5D4}" v="56" dt="2021-11-05T17:18:26.8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05.11.2021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05.11.2021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05.11.2021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09323" y="2640562"/>
            <a:ext cx="7374294" cy="776094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72800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05/11/2021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5735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ítulo 1"/>
          <p:cNvSpPr>
            <a:spLocks noGrp="1"/>
          </p:cNvSpPr>
          <p:nvPr>
            <p:ph type="title"/>
          </p:nvPr>
        </p:nvSpPr>
        <p:spPr>
          <a:xfrm>
            <a:off x="1457130" y="2163905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532213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05/11/2021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941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9712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8387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6770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614173"/>
                </a:solidFill>
              </a:defRPr>
            </a:lvl1pPr>
            <a:lvl2pPr>
              <a:defRPr>
                <a:solidFill>
                  <a:srgbClr val="614173"/>
                </a:solidFill>
              </a:defRPr>
            </a:lvl2pPr>
            <a:lvl3pPr>
              <a:defRPr>
                <a:solidFill>
                  <a:srgbClr val="614173"/>
                </a:solidFill>
              </a:defRPr>
            </a:lvl3pPr>
            <a:lvl4pPr>
              <a:defRPr>
                <a:solidFill>
                  <a:srgbClr val="614173"/>
                </a:solidFill>
              </a:defRPr>
            </a:lvl4pPr>
            <a:lvl5pPr>
              <a:defRPr>
                <a:solidFill>
                  <a:srgbClr val="614173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6770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23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05.11.2021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1595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14426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61000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0745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68801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7121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709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59778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8384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05/11/2021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830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05.11.2021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7315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05.11.2021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05.11.2021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05.11.2021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05.11.2021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05.11.2021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05.11.2021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05.11.2021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Retângulo 7"/>
          <p:cNvSpPr/>
          <p:nvPr userDrawn="1"/>
        </p:nvSpPr>
        <p:spPr>
          <a:xfrm>
            <a:off x="4599214" y="2352502"/>
            <a:ext cx="7592785" cy="1438102"/>
          </a:xfrm>
          <a:prstGeom prst="rect">
            <a:avLst/>
          </a:prstGeom>
          <a:solidFill>
            <a:srgbClr val="61417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99214" y="2638273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40145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35230"/>
          </a:xfrm>
          <a:prstGeom prst="rect">
            <a:avLst/>
          </a:prstGeom>
        </p:spPr>
      </p:pic>
      <p:sp>
        <p:nvSpPr>
          <p:cNvPr id="6" name="Retângulo 5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61417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600073"/>
            <a:ext cx="12192001" cy="255146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457130" y="2163905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35" t="-3466"/>
          <a:stretch/>
        </p:blipFill>
        <p:spPr>
          <a:xfrm>
            <a:off x="8565501" y="2465189"/>
            <a:ext cx="3626498" cy="26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6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614173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65AB9">
            <a:alpha val="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Retângulo 3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61417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rgbClr val="614173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rgbClr val="614173"/>
              </a:solidFill>
              <a:effectLst/>
              <a:latin typeface="+mn-lt"/>
            </a:endParaRPr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2"/>
          <a:stretch/>
        </p:blipFill>
        <p:spPr>
          <a:xfrm>
            <a:off x="10940854" y="3964418"/>
            <a:ext cx="1251146" cy="289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74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13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87" r:id="rId13"/>
    <p:sldLayoutId id="214748369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7"/>
        </a:buBlip>
        <a:defRPr sz="2200" kern="1200" baseline="0">
          <a:solidFill>
            <a:srgbClr val="614173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7"/>
        </a:buBlip>
        <a:defRPr sz="2000" kern="1200" baseline="0">
          <a:solidFill>
            <a:srgbClr val="614173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7"/>
        </a:buBlip>
        <a:defRPr sz="1800" kern="1200" baseline="0">
          <a:solidFill>
            <a:srgbClr val="614173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7"/>
        </a:buBlip>
        <a:defRPr sz="1600" kern="1200" baseline="0">
          <a:solidFill>
            <a:srgbClr val="614173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7"/>
        </a:buBlip>
        <a:defRPr sz="1400" kern="1200" baseline="0">
          <a:solidFill>
            <a:srgbClr val="614173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8" name="Imagem 7"/>
          <p:cNvPicPr/>
          <p:nvPr userDrawn="1"/>
        </p:nvPicPr>
        <p:blipFill rotWithShape="1">
          <a:blip r:embed="rId4"/>
          <a:srcRect l="37967" t="34437" r="37998" b="35296"/>
          <a:stretch/>
        </p:blipFill>
        <p:spPr bwMode="auto">
          <a:xfrm>
            <a:off x="6353146" y="2763399"/>
            <a:ext cx="1510694" cy="14763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tângulo 8"/>
          <p:cNvSpPr/>
          <p:nvPr userDrawn="1"/>
        </p:nvSpPr>
        <p:spPr>
          <a:xfrm>
            <a:off x="5027958" y="899010"/>
            <a:ext cx="398728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614173"/>
                </a:solidFill>
              </a:rPr>
              <a:t>planificasus.com.br</a:t>
            </a:r>
          </a:p>
          <a:p>
            <a:pPr algn="ctr"/>
            <a:endParaRPr lang="pt-BR" sz="2400" b="1" dirty="0">
              <a:solidFill>
                <a:srgbClr val="614173"/>
              </a:solidFill>
            </a:endParaRPr>
          </a:p>
          <a:p>
            <a:pPr algn="ctr"/>
            <a:r>
              <a:rPr lang="pt-BR" dirty="0">
                <a:solidFill>
                  <a:srgbClr val="614173"/>
                </a:solidFill>
              </a:rPr>
              <a:t>Para saber mais sobre os projetos</a:t>
            </a:r>
          </a:p>
          <a:p>
            <a:pPr algn="ctr"/>
            <a:r>
              <a:rPr lang="pt-BR" b="1" dirty="0">
                <a:solidFill>
                  <a:srgbClr val="614173"/>
                </a:solidFill>
              </a:rPr>
              <a:t>PROADI-SUS do Triênio 2021-2023 </a:t>
            </a:r>
          </a:p>
          <a:p>
            <a:pPr algn="ctr"/>
            <a:r>
              <a:rPr lang="pt-BR" dirty="0">
                <a:solidFill>
                  <a:srgbClr val="614173"/>
                </a:solidFill>
              </a:rPr>
              <a:t>Acesse o Portal PROADI-SUS:</a:t>
            </a:r>
          </a:p>
        </p:txBody>
      </p:sp>
    </p:spTree>
    <p:extLst>
      <p:ext uri="{BB962C8B-B14F-4D97-AF65-F5344CB8AC3E}">
        <p14:creationId xmlns:p14="http://schemas.microsoft.com/office/powerpoint/2010/main" val="205842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99214" y="2424701"/>
            <a:ext cx="7442098" cy="1315092"/>
          </a:xfrm>
        </p:spPr>
        <p:txBody>
          <a:bodyPr>
            <a:noAutofit/>
          </a:bodyPr>
          <a:lstStyle/>
          <a:p>
            <a:r>
              <a:rPr lang="pt-BR" sz="3200" dirty="0"/>
              <a:t>Integração e Comunicação entre APS e AAE</a:t>
            </a:r>
            <a:br>
              <a:rPr lang="pt-BR" sz="3200" dirty="0"/>
            </a:br>
            <a:r>
              <a:rPr lang="pt-BR" sz="3200" dirty="0"/>
              <a:t>Oficina Tutorial 5.1 AAE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5CF383A-BBF9-4930-B52F-E8F655029CA5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6141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/>
            <a:r>
              <a:rPr lang="pt-BR" b="1" dirty="0"/>
              <a:t>ORIENTAÇÕES:</a:t>
            </a:r>
          </a:p>
          <a:p>
            <a:pPr algn="ctr"/>
            <a:endParaRPr lang="pt-BR" b="1" dirty="0"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pt-BR" dirty="0">
                <a:ea typeface="+mn-lt"/>
                <a:cs typeface="+mn-lt"/>
              </a:rPr>
              <a:t>Fonte de </a:t>
            </a:r>
            <a:r>
              <a:rPr lang="pt-BR" dirty="0" err="1">
                <a:ea typeface="+mn-lt"/>
                <a:cs typeface="+mn-lt"/>
              </a:rPr>
              <a:t>sub-título</a:t>
            </a:r>
            <a:r>
              <a:rPr lang="pt-BR" dirty="0">
                <a:ea typeface="+mn-lt"/>
                <a:cs typeface="+mn-lt"/>
              </a:rPr>
              <a:t>: </a:t>
            </a:r>
            <a:r>
              <a:rPr lang="pt-BR" dirty="0" err="1">
                <a:ea typeface="+mn-lt"/>
                <a:cs typeface="+mn-lt"/>
              </a:rPr>
              <a:t>calibri</a:t>
            </a:r>
            <a:r>
              <a:rPr lang="pt-BR" dirty="0">
                <a:ea typeface="+mn-lt"/>
                <a:cs typeface="+mn-lt"/>
              </a:rPr>
              <a:t> 28 - cor do marcador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pt-BR" dirty="0">
                <a:ea typeface="+mn-lt"/>
                <a:cs typeface="+mn-lt"/>
              </a:rPr>
              <a:t>Corpo do texto: </a:t>
            </a:r>
            <a:r>
              <a:rPr lang="pt-BR" dirty="0" err="1">
                <a:ea typeface="+mn-lt"/>
                <a:cs typeface="+mn-lt"/>
              </a:rPr>
              <a:t>calibri</a:t>
            </a:r>
            <a:r>
              <a:rPr lang="pt-BR" dirty="0">
                <a:ea typeface="+mn-lt"/>
                <a:cs typeface="+mn-lt"/>
              </a:rPr>
              <a:t> 22 – roxo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pt-BR" dirty="0">
                <a:ea typeface="+mn-lt"/>
                <a:cs typeface="+mn-lt"/>
              </a:rPr>
              <a:t>Manter os marcadores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pt-BR" dirty="0">
                <a:ea typeface="+mn-lt"/>
                <a:cs typeface="+mn-lt"/>
              </a:rPr>
              <a:t>Máximo cinco tópicos por slide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pt-BR" dirty="0">
                <a:ea typeface="+mn-lt"/>
                <a:cs typeface="+mn-lt"/>
              </a:rPr>
              <a:t>Tópicos alinhados à esquerda</a:t>
            </a:r>
            <a:endParaRPr lang="en-US" dirty="0">
              <a:ea typeface="+mn-lt"/>
              <a:cs typeface="+mn-lt"/>
            </a:endParaRPr>
          </a:p>
          <a:p>
            <a:pPr algn="ctr"/>
            <a:endParaRPr lang="pt-BR" dirty="0">
              <a:ea typeface="+mn-lt"/>
              <a:cs typeface="+mn-lt"/>
            </a:endParaRPr>
          </a:p>
          <a:p>
            <a:pPr algn="ctr"/>
            <a:endParaRPr lang="pt-BR" b="1" dirty="0">
              <a:cs typeface="Calibri"/>
            </a:endParaRPr>
          </a:p>
          <a:p>
            <a:pPr algn="ctr"/>
            <a:endParaRPr lang="pt-BR" b="1" dirty="0">
              <a:cs typeface="Calibri"/>
            </a:endParaRPr>
          </a:p>
          <a:p>
            <a:pPr algn="ctr"/>
            <a:endParaRPr lang="pt-BR" b="1" dirty="0">
              <a:cs typeface="Calibri"/>
            </a:endParaRPr>
          </a:p>
          <a:p>
            <a:pPr algn="ctr"/>
            <a:endParaRPr lang="pt-BR" dirty="0"/>
          </a:p>
          <a:p>
            <a:pPr algn="ctr"/>
            <a:endParaRPr lang="pt-BR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36723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"/>
                <a:cs typeface="Calibri"/>
              </a:rPr>
              <a:t>Atenção contínua adaptada ao processo de trabalho local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t-BR" dirty="0">
                <a:latin typeface="Calibri"/>
                <a:cs typeface="Calibri"/>
              </a:rPr>
              <a:t>Próximos passos</a:t>
            </a:r>
            <a:endParaRPr lang="pt-BR" dirty="0">
              <a:solidFill>
                <a:srgbClr val="614173"/>
              </a:solidFill>
              <a:latin typeface="Calibri"/>
              <a:cs typeface="Calibri"/>
            </a:endParaRPr>
          </a:p>
          <a:p>
            <a:endParaRPr lang="pt-BR" dirty="0">
              <a:latin typeface="Calibri"/>
              <a:cs typeface="Calibri"/>
            </a:endParaRPr>
          </a:p>
          <a:p>
            <a:pPr algn="just">
              <a:buFont typeface="Calibri"/>
            </a:pPr>
            <a:r>
              <a:rPr lang="pt-BR" dirty="0">
                <a:latin typeface="Calibri"/>
                <a:cs typeface="Calibri"/>
              </a:rPr>
              <a:t>Teste a customização do</a:t>
            </a:r>
            <a:r>
              <a:rPr lang="pt-BR" b="1" dirty="0">
                <a:latin typeface="Calibri"/>
                <a:cs typeface="Calibri"/>
              </a:rPr>
              <a:t> "Roteiro para organização do ciclo de atenção contínua conforme a linha de cuidado priorizada" </a:t>
            </a:r>
            <a:r>
              <a:rPr lang="pt-BR" dirty="0">
                <a:latin typeface="Calibri"/>
                <a:cs typeface="Calibri"/>
              </a:rPr>
              <a:t>durante as atividades assistenciais de rotina, realizando adequações importantes percebidas quando o ciclo de atenção contínua proposto estiver rodando em situação real.</a:t>
            </a:r>
            <a:endParaRPr lang="pt-BR" dirty="0">
              <a:cs typeface="Calibri" panose="020F0502020204030204" pitchFamily="34" charset="0"/>
            </a:endParaRPr>
          </a:p>
          <a:p>
            <a:pPr algn="just">
              <a:buFont typeface="Calibri"/>
            </a:pPr>
            <a:endParaRPr lang="pt-BR" dirty="0">
              <a:latin typeface="Calibri"/>
              <a:cs typeface="Calibri"/>
            </a:endParaRPr>
          </a:p>
          <a:p>
            <a:pPr marL="0" indent="0" algn="ctr">
              <a:buNone/>
            </a:pPr>
            <a:r>
              <a:rPr lang="pt-BR" b="1" dirty="0">
                <a:latin typeface="Calibri"/>
                <a:cs typeface="Calibri"/>
              </a:rPr>
              <a:t>Teste e ajuste quantas vezes a equipe julgar necessário!</a:t>
            </a:r>
            <a:endParaRPr lang="pt-BR" b="1" dirty="0"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pt-BR" dirty="0">
              <a:latin typeface="Calibri"/>
              <a:cs typeface="Calibri"/>
            </a:endParaRPr>
          </a:p>
          <a:p>
            <a:pPr marL="0" indent="0" algn="just">
              <a:buNone/>
            </a:pPr>
            <a:endParaRPr lang="pt-BR" dirty="0"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pt-BR" dirty="0">
              <a:latin typeface="Calibri"/>
              <a:cs typeface="Calibri"/>
            </a:endParaRPr>
          </a:p>
          <a:p>
            <a:endParaRPr lang="pt-BR" dirty="0">
              <a:solidFill>
                <a:srgbClr val="614173"/>
              </a:solidFill>
              <a:latin typeface="Calibri"/>
              <a:cs typeface="Calibri"/>
            </a:endParaRPr>
          </a:p>
          <a:p>
            <a:pPr>
              <a:buChar char="•"/>
            </a:pPr>
            <a:endParaRPr lang="pt-BR" dirty="0">
              <a:cs typeface="Calibri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C75D3B6-1CB9-4A44-8AC2-6791311EBEBB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6141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/>
            <a:r>
              <a:rPr lang="pt-BR" b="1" dirty="0"/>
              <a:t>ORIENTAÇÕES:</a:t>
            </a:r>
          </a:p>
          <a:p>
            <a:pPr algn="ctr"/>
            <a:endParaRPr lang="pt-BR" dirty="0">
              <a:cs typeface="Calibri"/>
            </a:endParaRPr>
          </a:p>
          <a:p>
            <a:pPr algn="ctr"/>
            <a:endParaRPr lang="pt-BR" b="1" dirty="0">
              <a:ea typeface="+mn-lt"/>
              <a:cs typeface="+mn-lt"/>
            </a:endParaRPr>
          </a:p>
          <a:p>
            <a:pPr algn="ctr"/>
            <a:endParaRPr lang="pt-BR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Corpo do texto: calibri 22 – roxo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Tópicos alinhados à esquerda</a:t>
            </a:r>
          </a:p>
          <a:p>
            <a:pPr algn="ctr"/>
            <a:endParaRPr lang="pt-BR" dirty="0"/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9502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"/>
                <a:cs typeface="Calibri"/>
              </a:rPr>
              <a:t>Atenção contínua adaptada ao processo de trabalho local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42783" y="2288613"/>
            <a:ext cx="10828076" cy="42955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t-BR" dirty="0">
                <a:latin typeface="Calibri"/>
                <a:cs typeface="Calibri"/>
              </a:rPr>
              <a:t>Próximos passos</a:t>
            </a:r>
            <a:endParaRPr lang="pt-BR" dirty="0">
              <a:solidFill>
                <a:srgbClr val="614173"/>
              </a:solidFill>
              <a:latin typeface="Calibri"/>
              <a:cs typeface="Calibri"/>
            </a:endParaRPr>
          </a:p>
          <a:p>
            <a:endParaRPr lang="pt-BR" dirty="0">
              <a:latin typeface="Calibri"/>
              <a:cs typeface="Calibri"/>
            </a:endParaRPr>
          </a:p>
          <a:p>
            <a:pPr algn="just">
              <a:buFont typeface="Calibri"/>
            </a:pPr>
            <a:r>
              <a:rPr lang="pt-BR" dirty="0">
                <a:latin typeface="Calibri"/>
                <a:cs typeface="Calibri"/>
              </a:rPr>
              <a:t>Na Oficina tutorial 5.2 integrada, a equipe da AAE é responsável por apresentar a customização do "Roteiro para organização do ciclo de atenção contínua conforme a linha de cuidado priorizada" para a APS. </a:t>
            </a:r>
            <a:endParaRPr lang="pt-BR"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pt-BR" dirty="0">
              <a:latin typeface="Calibri"/>
              <a:cs typeface="Calibri"/>
            </a:endParaRPr>
          </a:p>
          <a:p>
            <a:pPr marL="0" indent="0" algn="ctr">
              <a:buNone/>
            </a:pPr>
            <a:r>
              <a:rPr lang="pt-BR" b="1" dirty="0">
                <a:latin typeface="Calibri"/>
                <a:cs typeface="Calibri"/>
              </a:rPr>
              <a:t>Esse diálogo integrado possibilitará que a APS entenda qual o percurso do usuário na AAE e com o que pode contar do ponto de vista assistencial, educacional e </a:t>
            </a:r>
            <a:r>
              <a:rPr lang="pt-BR" b="1" dirty="0" err="1">
                <a:latin typeface="Calibri"/>
                <a:cs typeface="Calibri"/>
              </a:rPr>
              <a:t>supervisional</a:t>
            </a:r>
            <a:r>
              <a:rPr lang="pt-BR" b="1" dirty="0">
                <a:latin typeface="Calibri"/>
                <a:cs typeface="Calibri"/>
              </a:rPr>
              <a:t>!</a:t>
            </a:r>
            <a:endParaRPr lang="pt-BR" b="1" dirty="0"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pt-BR" dirty="0">
              <a:latin typeface="Calibri"/>
              <a:cs typeface="Calibri"/>
            </a:endParaRPr>
          </a:p>
          <a:p>
            <a:pPr marL="0" indent="0" algn="ctr">
              <a:buNone/>
            </a:pPr>
            <a:r>
              <a:rPr lang="pt-BR" dirty="0">
                <a:latin typeface="Calibri"/>
                <a:cs typeface="Calibri"/>
              </a:rPr>
              <a:t>Escolham quem irá ser o porta voz da equipe e organizem a apresentação de vocês para a oficina tutorial 5.2</a:t>
            </a:r>
            <a:endParaRPr lang="pt-BR" dirty="0"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pt-BR" dirty="0">
              <a:latin typeface="Calibri"/>
              <a:cs typeface="Calibri"/>
            </a:endParaRPr>
          </a:p>
          <a:p>
            <a:endParaRPr lang="pt-BR" dirty="0">
              <a:solidFill>
                <a:srgbClr val="614173"/>
              </a:solidFill>
              <a:latin typeface="Calibri"/>
              <a:cs typeface="Calibri"/>
            </a:endParaRPr>
          </a:p>
          <a:p>
            <a:pPr>
              <a:buChar char="•"/>
            </a:pPr>
            <a:endParaRPr lang="pt-BR" dirty="0">
              <a:cs typeface="Calibri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C75D3B6-1CB9-4A44-8AC2-6791311EBEBB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6141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/>
            <a:r>
              <a:rPr lang="pt-BR" b="1" dirty="0"/>
              <a:t>ORIENTAÇÕES:</a:t>
            </a:r>
          </a:p>
          <a:p>
            <a:pPr algn="ctr"/>
            <a:endParaRPr lang="pt-BR" dirty="0">
              <a:cs typeface="Calibri"/>
            </a:endParaRPr>
          </a:p>
          <a:p>
            <a:pPr algn="ctr"/>
            <a:endParaRPr lang="pt-BR" b="1" dirty="0">
              <a:ea typeface="+mn-lt"/>
              <a:cs typeface="+mn-lt"/>
            </a:endParaRPr>
          </a:p>
          <a:p>
            <a:pPr algn="ctr"/>
            <a:endParaRPr lang="pt-BR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Corpo do texto: calibri 22 – roxo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Tópicos alinhados à esquerda</a:t>
            </a:r>
          </a:p>
          <a:p>
            <a:pPr algn="ctr"/>
            <a:endParaRPr lang="pt-BR" dirty="0"/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8021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42783" y="814259"/>
            <a:ext cx="10052222" cy="1325563"/>
          </a:xfrm>
        </p:spPr>
        <p:txBody>
          <a:bodyPr/>
          <a:lstStyle/>
          <a:p>
            <a:r>
              <a:rPr lang="pt-BR" dirty="0">
                <a:latin typeface="Calibri"/>
                <a:cs typeface="Calibri"/>
              </a:rPr>
              <a:t>Atenção contínua adaptada ao processo de trabalho local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73510" y="1983813"/>
            <a:ext cx="11437674" cy="487746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pt-BR" dirty="0">
                <a:latin typeface="Calibri"/>
                <a:cs typeface="Calibri"/>
              </a:rPr>
              <a:t>Próximos passos</a:t>
            </a:r>
            <a:endParaRPr lang="pt-BR" dirty="0">
              <a:solidFill>
                <a:srgbClr val="614173"/>
              </a:solidFill>
              <a:latin typeface="Calibri"/>
              <a:cs typeface="Calibri"/>
            </a:endParaRPr>
          </a:p>
          <a:p>
            <a:endParaRPr lang="pt-BR" dirty="0">
              <a:latin typeface="Calibri"/>
              <a:cs typeface="Calibri"/>
            </a:endParaRPr>
          </a:p>
          <a:p>
            <a:pPr algn="just">
              <a:buFont typeface="Calibri"/>
            </a:pPr>
            <a:r>
              <a:rPr lang="pt-BR" dirty="0">
                <a:latin typeface="Calibri"/>
                <a:cs typeface="Calibri"/>
              </a:rPr>
              <a:t>Ainda na Oficina tutorial 5.2 integrada, a equipe da AAE é responsável por apresentar a atenção contínua como tecnologia leve para a APS e descrever com essa tecnologia pode ser organizada como forma de potencializar a construção interdisciplinar e interprofissional do plano de cuidados.</a:t>
            </a:r>
            <a:endParaRPr lang="pt-BR" dirty="0"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pt-BR" dirty="0">
              <a:latin typeface="Calibri"/>
              <a:cs typeface="Calibri"/>
            </a:endParaRPr>
          </a:p>
          <a:p>
            <a:pPr marL="0" indent="0" algn="just">
              <a:buNone/>
            </a:pPr>
            <a:r>
              <a:rPr lang="pt-BR" dirty="0">
                <a:latin typeface="Calibri"/>
                <a:cs typeface="Calibri"/>
              </a:rPr>
              <a:t>Estudem o tema, escolham quem irá ser o porta voz da equipe e organizem a apresentação de vocês para a oficina tutorial 5.2</a:t>
            </a:r>
            <a:endParaRPr lang="pt-BR">
              <a:cs typeface="Calibri"/>
            </a:endParaRPr>
          </a:p>
          <a:p>
            <a:pPr marL="0" indent="0" algn="just">
              <a:buNone/>
            </a:pPr>
            <a:endParaRPr lang="pt-BR" dirty="0">
              <a:latin typeface="Calibri"/>
              <a:cs typeface="Calibri"/>
            </a:endParaRPr>
          </a:p>
          <a:p>
            <a:pPr marL="0" indent="0" algn="ctr">
              <a:buNone/>
            </a:pPr>
            <a:r>
              <a:rPr lang="pt-BR" b="1" dirty="0">
                <a:latin typeface="Calibri"/>
                <a:cs typeface="Calibri"/>
              </a:rPr>
              <a:t>Esse é uma conversa de introdução ao tema, mas com grandes possibilidades de render frutos! </a:t>
            </a:r>
          </a:p>
          <a:p>
            <a:pPr marL="0" indent="0" algn="ctr">
              <a:buNone/>
            </a:pPr>
            <a:r>
              <a:rPr lang="pt-BR" b="1" dirty="0">
                <a:latin typeface="Calibri"/>
                <a:cs typeface="Calibri"/>
              </a:rPr>
              <a:t>Exercendo os macroprocessos educacional e </a:t>
            </a:r>
            <a:r>
              <a:rPr lang="pt-BR" b="1" dirty="0" err="1">
                <a:latin typeface="Calibri"/>
                <a:cs typeface="Calibri"/>
              </a:rPr>
              <a:t>supervisional</a:t>
            </a:r>
            <a:r>
              <a:rPr lang="pt-BR" b="1" dirty="0">
                <a:latin typeface="Calibri"/>
                <a:cs typeface="Calibri"/>
              </a:rPr>
              <a:t>, identifique a mobilização das unidades de APS de sua referência e apoie a organização dessa tecnologia na prática.</a:t>
            </a:r>
            <a:endParaRPr lang="pt-BR" dirty="0"/>
          </a:p>
          <a:p>
            <a:pPr marL="0" indent="0" algn="just">
              <a:buNone/>
            </a:pPr>
            <a:endParaRPr lang="pt-BR" dirty="0">
              <a:cs typeface="Calibri" panose="020F0502020204030204" pitchFamily="34" charset="0"/>
            </a:endParaRPr>
          </a:p>
          <a:p>
            <a:pPr algn="just">
              <a:buFont typeface="Calibri"/>
              <a:buChar char="•"/>
            </a:pPr>
            <a:endParaRPr lang="pt-BR" dirty="0">
              <a:solidFill>
                <a:srgbClr val="614173"/>
              </a:solidFill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pt-BR" dirty="0"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pt-BR" dirty="0"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pt-BR" dirty="0">
              <a:cs typeface="Calibri" panose="020F0502020204030204" pitchFamily="34" charset="0"/>
            </a:endParaRPr>
          </a:p>
          <a:p>
            <a:pPr>
              <a:buChar char="•"/>
            </a:pPr>
            <a:endParaRPr lang="pt-BR" dirty="0">
              <a:cs typeface="Calibri" panose="020F0502020204030204" pitchFamily="34" charset="0"/>
            </a:endParaRPr>
          </a:p>
          <a:p>
            <a:endParaRPr lang="pt-BR" dirty="0">
              <a:cs typeface="Calibri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C75D3B6-1CB9-4A44-8AC2-6791311EBEBB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6141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/>
            <a:r>
              <a:rPr lang="pt-BR" b="1" dirty="0"/>
              <a:t>ORIENTAÇÕES:</a:t>
            </a:r>
          </a:p>
          <a:p>
            <a:pPr algn="ctr"/>
            <a:endParaRPr lang="pt-BR" dirty="0">
              <a:cs typeface="Calibri"/>
            </a:endParaRPr>
          </a:p>
          <a:p>
            <a:pPr algn="ctr"/>
            <a:endParaRPr lang="pt-BR" b="1" dirty="0">
              <a:ea typeface="+mn-lt"/>
              <a:cs typeface="+mn-lt"/>
            </a:endParaRPr>
          </a:p>
          <a:p>
            <a:pPr algn="ctr"/>
            <a:endParaRPr lang="pt-BR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Corpo do texto: calibri 22 – roxo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Tópicos alinhados à esquerda</a:t>
            </a:r>
          </a:p>
          <a:p>
            <a:pPr algn="ctr"/>
            <a:endParaRPr lang="pt-BR" dirty="0"/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60329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8D1F2C-A466-4A63-A80C-DDC75DE81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>
                <a:ea typeface="+mn-lt"/>
                <a:cs typeface="+mn-lt"/>
              </a:rPr>
              <a:t>Compartilhamento/continuidade do cuidado centrado na pessoa</a:t>
            </a:r>
          </a:p>
        </p:txBody>
      </p:sp>
    </p:spTree>
    <p:extLst>
      <p:ext uri="{BB962C8B-B14F-4D97-AF65-F5344CB8AC3E}">
        <p14:creationId xmlns:p14="http://schemas.microsoft.com/office/powerpoint/2010/main" val="631707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87365" y="897386"/>
            <a:ext cx="10052222" cy="1325563"/>
          </a:xfrm>
        </p:spPr>
        <p:txBody>
          <a:bodyPr/>
          <a:lstStyle/>
          <a:p>
            <a:r>
              <a:rPr lang="pt-BR" dirty="0">
                <a:latin typeface="Calibri"/>
                <a:cs typeface="Calibri"/>
              </a:rPr>
              <a:t>Compartilhamento/continuidade do cuidado centrado na pessoa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42783" y="1983813"/>
            <a:ext cx="11077457" cy="460037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just">
              <a:buFont typeface="Calibri"/>
            </a:pPr>
            <a:r>
              <a:rPr lang="pt-BR" dirty="0">
                <a:latin typeface="Calibri"/>
                <a:cs typeface="Calibri"/>
              </a:rPr>
              <a:t>Escolha alguns casos real de compartilhamento entre APS e AAE e reflita em equipe: Ao receber um compartilhamento de caso da APS, a equipe da AAE consegue identificar quais demandas a APS sinalizou que precisa de maior apoio?</a:t>
            </a:r>
            <a:endParaRPr lang="pt-BR" dirty="0"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pt-BR" dirty="0">
              <a:latin typeface="Calibri"/>
              <a:cs typeface="Calibri"/>
            </a:endParaRPr>
          </a:p>
          <a:p>
            <a:pPr marL="0" indent="0" algn="just">
              <a:buNone/>
            </a:pPr>
            <a:r>
              <a:rPr lang="pt-BR" b="1" dirty="0">
                <a:latin typeface="Calibri"/>
                <a:cs typeface="Calibri"/>
              </a:rPr>
              <a:t>Se sim:</a:t>
            </a:r>
            <a:endParaRPr lang="pt-BR" b="1" dirty="0"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pt-BR" dirty="0">
                <a:latin typeface="Calibri"/>
                <a:cs typeface="Calibri"/>
              </a:rPr>
              <a:t>- É possível adaptar o ciclo de atenção contínua para contemplar essas demandas?  </a:t>
            </a:r>
            <a:endParaRPr lang="pt-BR"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pt-BR" dirty="0">
                <a:latin typeface="Calibri"/>
                <a:cs typeface="Calibri"/>
              </a:rPr>
              <a:t>- As necessidades apontadas podem ser trabalhadas através do macroprocesso educacional e </a:t>
            </a:r>
            <a:r>
              <a:rPr lang="pt-BR" dirty="0" err="1">
                <a:latin typeface="Calibri"/>
                <a:cs typeface="Calibri"/>
              </a:rPr>
              <a:t>supervisional</a:t>
            </a:r>
            <a:r>
              <a:rPr lang="pt-BR" dirty="0">
                <a:latin typeface="Calibri"/>
                <a:cs typeface="Calibri"/>
              </a:rPr>
              <a:t> da APS?</a:t>
            </a:r>
            <a:endParaRPr lang="pt-BR" dirty="0"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pt-BR" dirty="0"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pt-BR" b="1" dirty="0">
                <a:latin typeface="Calibri"/>
                <a:cs typeface="Calibri"/>
              </a:rPr>
              <a:t>Se não:</a:t>
            </a:r>
            <a:endParaRPr lang="pt-BR" b="1" dirty="0"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pt-BR" dirty="0">
                <a:latin typeface="Calibri"/>
                <a:cs typeface="Calibri"/>
              </a:rPr>
              <a:t>- Como adaptar as ferramentas de compartilhamento do cuidado (</a:t>
            </a:r>
            <a:r>
              <a:rPr lang="pt-BR" dirty="0" err="1">
                <a:latin typeface="Calibri"/>
                <a:cs typeface="Calibri"/>
              </a:rPr>
              <a:t>ex</a:t>
            </a:r>
            <a:r>
              <a:rPr lang="pt-BR" dirty="0">
                <a:latin typeface="Calibri"/>
                <a:cs typeface="Calibri"/>
              </a:rPr>
              <a:t>: Formulário de compartilhamento de cuidado APS-AAE) para que essas demandas de apoio possam ser sinalizadas pela APS?</a:t>
            </a:r>
            <a:endParaRPr lang="pt-BR" dirty="0"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pt-BR" dirty="0">
              <a:cs typeface="Calibri" panose="020F0502020204030204" pitchFamily="34" charset="0"/>
            </a:endParaRPr>
          </a:p>
          <a:p>
            <a:pPr>
              <a:buChar char="•"/>
            </a:pPr>
            <a:endParaRPr lang="pt-BR" dirty="0">
              <a:cs typeface="Calibri" panose="020F0502020204030204" pitchFamily="34" charset="0"/>
            </a:endParaRPr>
          </a:p>
          <a:p>
            <a:pPr>
              <a:buChar char="•"/>
            </a:pPr>
            <a:endParaRPr lang="pt-BR" dirty="0">
              <a:cs typeface="Calibri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C75D3B6-1CB9-4A44-8AC2-6791311EBEBB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6141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/>
            <a:r>
              <a:rPr lang="pt-BR" b="1" dirty="0"/>
              <a:t>ORIENTAÇÕES:</a:t>
            </a:r>
          </a:p>
          <a:p>
            <a:pPr algn="ctr"/>
            <a:endParaRPr lang="pt-BR" dirty="0">
              <a:cs typeface="Calibri"/>
            </a:endParaRPr>
          </a:p>
          <a:p>
            <a:pPr algn="ctr"/>
            <a:endParaRPr lang="pt-BR" b="1" dirty="0">
              <a:ea typeface="+mn-lt"/>
              <a:cs typeface="+mn-lt"/>
            </a:endParaRPr>
          </a:p>
          <a:p>
            <a:pPr algn="ctr"/>
            <a:endParaRPr lang="pt-BR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Corpo do texto: calibri 22 – roxo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Tópicos alinhados à esquerda</a:t>
            </a:r>
          </a:p>
          <a:p>
            <a:pPr algn="ctr"/>
            <a:endParaRPr lang="pt-BR" dirty="0"/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27533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8CA61F-9A33-4019-A6B7-9765EA529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4297" y="1962364"/>
            <a:ext cx="5729834" cy="1304817"/>
          </a:xfrm>
        </p:spPr>
        <p:txBody>
          <a:bodyPr>
            <a:normAutofit/>
          </a:bodyPr>
          <a:lstStyle/>
          <a:p>
            <a:r>
              <a:rPr lang="pt-BR" sz="3200" dirty="0"/>
              <a:t>Análise</a:t>
            </a:r>
            <a:r>
              <a:rPr lang="pt-BR" sz="3200" dirty="0">
                <a:ea typeface="+mn-lt"/>
                <a:cs typeface="+mn-lt"/>
              </a:rPr>
              <a:t> local e plano de ação 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507918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"/>
                <a:cs typeface="Calibri"/>
              </a:rPr>
              <a:t>Análise local e plano de ação 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pt-BR" b="1" dirty="0">
                <a:solidFill>
                  <a:srgbClr val="614173"/>
                </a:solidFill>
                <a:latin typeface="Calibri"/>
                <a:cs typeface="Calibri"/>
              </a:rPr>
              <a:t>Objetivo da atividade:  </a:t>
            </a:r>
            <a:r>
              <a:rPr lang="pt-BR" dirty="0">
                <a:solidFill>
                  <a:srgbClr val="614173"/>
                </a:solidFill>
                <a:latin typeface="Calibri"/>
                <a:cs typeface="Calibri"/>
              </a:rPr>
              <a:t>Realizar a análise local para identificar, investigar e priorizar problemas e oportunidades de melhorias relacionadas a etapa. Construir plano de ação customizado a realidade local.</a:t>
            </a:r>
            <a:endParaRPr lang="pt-BR" dirty="0">
              <a:solidFill>
                <a:srgbClr val="614173"/>
              </a:solidFill>
              <a:cs typeface="Calibri"/>
            </a:endParaRPr>
          </a:p>
          <a:p>
            <a:pPr lvl="0" algn="just">
              <a:buChar char="•"/>
            </a:pPr>
            <a:endParaRPr lang="pt-BR" dirty="0">
              <a:solidFill>
                <a:srgbClr val="614173"/>
              </a:solidFill>
              <a:cs typeface="Calibri"/>
            </a:endParaRPr>
          </a:p>
          <a:p>
            <a:pPr lvl="1" algn="just">
              <a:buClr>
                <a:schemeClr val="bg1">
                  <a:lumMod val="50000"/>
                </a:schemeClr>
              </a:buClr>
              <a:buFont typeface="Wingdings"/>
              <a:buChar char="ü"/>
            </a:pPr>
            <a:r>
              <a:rPr lang="pt-BR" dirty="0">
                <a:solidFill>
                  <a:srgbClr val="614173"/>
                </a:solidFill>
                <a:latin typeface="Calibri"/>
                <a:cs typeface="Calibri"/>
              </a:rPr>
              <a:t>Situação atual</a:t>
            </a:r>
          </a:p>
          <a:p>
            <a:pPr lvl="1" algn="just">
              <a:buClr>
                <a:schemeClr val="bg1">
                  <a:lumMod val="50000"/>
                </a:schemeClr>
              </a:buClr>
              <a:buFont typeface="Wingdings"/>
              <a:buChar char="ü"/>
            </a:pPr>
            <a:r>
              <a:rPr lang="pt-BR" dirty="0">
                <a:solidFill>
                  <a:srgbClr val="614173"/>
                </a:solidFill>
                <a:latin typeface="Calibri"/>
                <a:cs typeface="Calibri"/>
              </a:rPr>
              <a:t>Análise (causa raiz)</a:t>
            </a:r>
            <a:endParaRPr lang="pt-BR" dirty="0">
              <a:solidFill>
                <a:srgbClr val="614173"/>
              </a:solidFill>
              <a:cs typeface="Calibri"/>
            </a:endParaRPr>
          </a:p>
          <a:p>
            <a:pPr lvl="1" algn="just">
              <a:buClr>
                <a:schemeClr val="bg1">
                  <a:lumMod val="50000"/>
                </a:schemeClr>
              </a:buClr>
              <a:buFont typeface="Wingdings"/>
              <a:buChar char="ü"/>
            </a:pPr>
            <a:r>
              <a:rPr lang="pt-BR" dirty="0">
                <a:solidFill>
                  <a:srgbClr val="614173"/>
                </a:solidFill>
                <a:latin typeface="Calibri"/>
                <a:cs typeface="Calibri"/>
              </a:rPr>
              <a:t>Objetivo</a:t>
            </a:r>
          </a:p>
          <a:p>
            <a:pPr lvl="1" algn="just">
              <a:buClr>
                <a:schemeClr val="bg1">
                  <a:lumMod val="50000"/>
                </a:schemeClr>
              </a:buClr>
              <a:buFont typeface="Wingdings"/>
              <a:buChar char="ü"/>
            </a:pPr>
            <a:r>
              <a:rPr lang="pt-BR" dirty="0">
                <a:solidFill>
                  <a:srgbClr val="614173"/>
                </a:solidFill>
                <a:latin typeface="Calibri"/>
                <a:cs typeface="Calibri"/>
              </a:rPr>
              <a:t>Metas e indicadores</a:t>
            </a:r>
            <a:endParaRPr lang="pt-BR" dirty="0">
              <a:solidFill>
                <a:srgbClr val="614173"/>
              </a:solidFill>
              <a:cs typeface="Calibri"/>
            </a:endParaRPr>
          </a:p>
          <a:p>
            <a:pPr algn="just">
              <a:buChar char="•"/>
            </a:pPr>
            <a:endParaRPr lang="pt-BR" dirty="0">
              <a:solidFill>
                <a:srgbClr val="614173"/>
              </a:solidFill>
              <a:cs typeface="Calibri"/>
            </a:endParaRPr>
          </a:p>
          <a:p>
            <a:pPr marL="0" indent="0" algn="just">
              <a:buNone/>
            </a:pPr>
            <a:endParaRPr lang="pt-BR" dirty="0">
              <a:solidFill>
                <a:srgbClr val="614173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282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8868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Atividades </a:t>
            </a:r>
          </a:p>
        </p:txBody>
      </p:sp>
    </p:spTree>
    <p:extLst>
      <p:ext uri="{BB962C8B-B14F-4D97-AF65-F5344CB8AC3E}">
        <p14:creationId xmlns:p14="http://schemas.microsoft.com/office/powerpoint/2010/main" val="263258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Painel de atividades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552D0F4-2103-4F17-9D6F-A47832C3229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6141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/>
            <a:r>
              <a:rPr lang="pt-BR" b="1" dirty="0"/>
              <a:t>ORIENTAÇÕES:</a:t>
            </a:r>
          </a:p>
          <a:p>
            <a:pPr algn="ctr"/>
            <a:endParaRPr lang="pt-BR" b="1" dirty="0">
              <a:cs typeface="Calibri"/>
            </a:endParaRPr>
          </a:p>
          <a:p>
            <a:pPr algn="ctr"/>
            <a:endParaRPr lang="pt-BR" b="1" dirty="0">
              <a:cs typeface="Calibri"/>
            </a:endParaRPr>
          </a:p>
          <a:p>
            <a:pPr algn="ctr"/>
            <a:endParaRPr lang="pt-BR" b="1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Corpo do texto: calibri 22 – roxo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Tópicos alinhados à esquerda</a:t>
            </a:r>
          </a:p>
          <a:p>
            <a:pPr algn="ctr"/>
            <a:endParaRPr lang="pt-BR" dirty="0"/>
          </a:p>
          <a:p>
            <a:pPr algn="ctr"/>
            <a:endParaRPr lang="pt-BR" dirty="0"/>
          </a:p>
        </p:txBody>
      </p:sp>
      <p:sp>
        <p:nvSpPr>
          <p:cNvPr id="11" name="Espaço Reservado para Conteúdo 10">
            <a:extLst>
              <a:ext uri="{FF2B5EF4-FFF2-40B4-BE49-F238E27FC236}">
                <a16:creationId xmlns:a16="http://schemas.microsoft.com/office/drawing/2014/main" id="{68F638FF-B4AE-49D6-AEF1-DAA0D8CBA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13" name="Tabela 6">
            <a:extLst>
              <a:ext uri="{FF2B5EF4-FFF2-40B4-BE49-F238E27FC236}">
                <a16:creationId xmlns:a16="http://schemas.microsoft.com/office/drawing/2014/main" id="{DDEAD7E9-9159-46F3-8CB6-E36AA7CEE1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5084964"/>
              </p:ext>
            </p:extLst>
          </p:nvPr>
        </p:nvGraphicFramePr>
        <p:xfrm>
          <a:off x="442913" y="2441575"/>
          <a:ext cx="10052047" cy="3240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6927">
                  <a:extLst>
                    <a:ext uri="{9D8B030D-6E8A-4147-A177-3AD203B41FA5}">
                      <a16:colId xmlns:a16="http://schemas.microsoft.com/office/drawing/2014/main" val="1515590233"/>
                    </a:ext>
                  </a:extLst>
                </a:gridCol>
                <a:gridCol w="2425120">
                  <a:extLst>
                    <a:ext uri="{9D8B030D-6E8A-4147-A177-3AD203B41FA5}">
                      <a16:colId xmlns:a16="http://schemas.microsoft.com/office/drawing/2014/main" val="41885171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Atividade</a:t>
                      </a:r>
                    </a:p>
                  </a:txBody>
                  <a:tcPr>
                    <a:solidFill>
                      <a:srgbClr val="61417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Tempo</a:t>
                      </a:r>
                    </a:p>
                  </a:txBody>
                  <a:tcPr>
                    <a:solidFill>
                      <a:srgbClr val="6141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847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Atividade 1: Giro na unidade – Foco etapas anteriores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800" b="0" i="0" u="none" strike="noStrike" noProof="0" dirty="0">
                          <a:latin typeface="Calibri"/>
                        </a:rPr>
                        <a:t>1 hora e 30 minutos</a:t>
                      </a:r>
                      <a:endParaRPr lang="pt-B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51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Atividade 2: Consolidar, padronizar e replanejar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 hora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235962"/>
                  </a:ext>
                </a:extLst>
              </a:tr>
              <a:tr h="375046">
                <a:tc>
                  <a:txBody>
                    <a:bodyPr/>
                    <a:lstStyle/>
                    <a:p>
                      <a:r>
                        <a:rPr lang="pt-BR" dirty="0"/>
                        <a:t>Atividade 3: Giro na unidade – Foco etapa 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 hora e 30 minutos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071503"/>
                  </a:ext>
                </a:extLst>
              </a:tr>
              <a:tr h="370839">
                <a:tc grid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b="1" dirty="0">
                          <a:solidFill>
                            <a:schemeClr val="bg1"/>
                          </a:solidFill>
                        </a:rPr>
                        <a:t>Com toda a equipe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380669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dirty="0"/>
                        <a:t>Atividade 4: Organização da tecnologia da atenção contínua adaptada ao processo de trabalho local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dirty="0"/>
                        <a:t>2 horas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773553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dirty="0"/>
                        <a:t>Atividade 5: Compartilhamento/continuidade do cuidado centrado na pessoa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dirty="0"/>
                        <a:t>30 minutos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234351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dirty="0"/>
                        <a:t>Atividade 6: </a:t>
                      </a:r>
                      <a:r>
                        <a:rPr lang="pt-BR" sz="1800" b="0" i="0" u="none" strike="noStrike" noProof="0" dirty="0">
                          <a:latin typeface="Calibri"/>
                        </a:rPr>
                        <a:t>Análise local e plano de ação</a:t>
                      </a:r>
                      <a:endParaRPr lang="pt-B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800" b="0" i="0" u="none" strike="noStrike" noProof="0" dirty="0">
                          <a:latin typeface="Calibri"/>
                        </a:rPr>
                        <a:t>1 hora e 30 minutos</a:t>
                      </a:r>
                      <a:endParaRPr lang="pt-B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5158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7026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352783" y="1931542"/>
            <a:ext cx="6298058" cy="842068"/>
          </a:xfrm>
        </p:spPr>
        <p:txBody>
          <a:bodyPr>
            <a:normAutofit fontScale="90000"/>
          </a:bodyPr>
          <a:lstStyle/>
          <a:p>
            <a:br>
              <a:rPr lang="pt-BR" dirty="0">
                <a:ea typeface="+mn-lt"/>
                <a:cs typeface="+mn-lt"/>
              </a:rPr>
            </a:br>
            <a:r>
              <a:rPr lang="pt-BR" dirty="0">
                <a:ea typeface="+mn-lt"/>
                <a:cs typeface="+mn-lt"/>
              </a:rPr>
              <a:t>Resumo: Giro na unidade  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5769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"/>
                <a:cs typeface="Calibri"/>
              </a:rPr>
              <a:t>Resumo: Giro na unidade  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>
              <a:solidFill>
                <a:srgbClr val="614173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C75D3B6-1CB9-4A44-8AC2-6791311EBEBB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6141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/>
            <a:r>
              <a:rPr lang="pt-BR" b="1" dirty="0"/>
              <a:t>ORIENTAÇÕES:</a:t>
            </a:r>
          </a:p>
          <a:p>
            <a:pPr algn="ctr"/>
            <a:endParaRPr lang="pt-BR" b="1" dirty="0">
              <a:cs typeface="Calibri"/>
            </a:endParaRPr>
          </a:p>
          <a:p>
            <a:pPr algn="ctr"/>
            <a:endParaRPr lang="pt-BR" dirty="0">
              <a:ea typeface="+mn-lt"/>
              <a:cs typeface="+mn-lt"/>
            </a:endParaRPr>
          </a:p>
          <a:p>
            <a:pPr algn="ctr"/>
            <a:r>
              <a:rPr lang="pt-BR" b="1" dirty="0">
                <a:ea typeface="+mn-lt"/>
                <a:cs typeface="+mn-lt"/>
              </a:rPr>
              <a:t>Tutor da unidade: Customizar slides com achados importantes das atividades 1,2 e 3 para contextualizar a equipe</a:t>
            </a:r>
            <a:endParaRPr lang="pt-BR" dirty="0">
              <a:ea typeface="+mn-lt"/>
              <a:cs typeface="+mn-lt"/>
            </a:endParaRPr>
          </a:p>
          <a:p>
            <a:pPr algn="ctr"/>
            <a:endParaRPr lang="pt-BR" b="1" dirty="0">
              <a:cs typeface="Calibri"/>
            </a:endParaRPr>
          </a:p>
          <a:p>
            <a:pPr algn="ctr"/>
            <a:endParaRPr lang="pt-BR" dirty="0">
              <a:cs typeface="Calibri"/>
            </a:endParaRPr>
          </a:p>
          <a:p>
            <a:pPr algn="ctr"/>
            <a:endParaRPr lang="pt-BR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5662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8D1F2C-A466-4A63-A80C-DDC75DE81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>
                <a:ea typeface="+mn-lt"/>
                <a:cs typeface="+mn-lt"/>
              </a:rPr>
              <a:t>Organização da tecnologia da atenção contínua adaptada ao processo de trabalho local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08314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"/>
                <a:cs typeface="Calibri"/>
              </a:rPr>
              <a:t>Relembrar é viver!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pt-BR" dirty="0">
                <a:latin typeface="Calibri"/>
                <a:cs typeface="Calibri"/>
              </a:rPr>
              <a:t>Resuma em equipe quais os principais elementos que envolvem a tecnologia leve da atenção contínua.</a:t>
            </a:r>
            <a:endParaRPr lang="pt-BR" dirty="0">
              <a:solidFill>
                <a:srgbClr val="614173"/>
              </a:solidFill>
              <a:cs typeface="Calibri"/>
            </a:endParaRPr>
          </a:p>
          <a:p>
            <a:pPr algn="just">
              <a:buChar char="•"/>
            </a:pPr>
            <a:endParaRPr lang="pt-BR" dirty="0">
              <a:solidFill>
                <a:srgbClr val="614173"/>
              </a:solidFill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pt-BR" b="1" dirty="0">
                <a:latin typeface="Calibri"/>
                <a:cs typeface="Calibri"/>
              </a:rPr>
              <a:t>Tenha em mãos a Matriz de gerenciamento da atenção contínua da AAE de acordo com a linha de cuidado priorizada no seu ambulatório! </a:t>
            </a:r>
            <a:endParaRPr lang="pt-BR" b="1" dirty="0"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pt-BR" b="1" dirty="0">
              <a:latin typeface="Calibri"/>
              <a:cs typeface="Calibri"/>
            </a:endParaRPr>
          </a:p>
          <a:p>
            <a:pPr marL="0" indent="0" algn="ctr">
              <a:buNone/>
            </a:pPr>
            <a:r>
              <a:rPr lang="pt-BR" dirty="0">
                <a:latin typeface="Calibri"/>
                <a:cs typeface="Calibri"/>
              </a:rPr>
              <a:t>Ela será muito utilizada para adaptação do processo de trabalho local.</a:t>
            </a:r>
            <a:endParaRPr lang="pt-BR" dirty="0"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pt-BR" dirty="0">
              <a:cs typeface="Calibri" panose="020F050202020403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70B8AB6-38F0-4AD8-BDAF-36418EDC7708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6141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/>
            <a:r>
              <a:rPr lang="pt-BR" b="1" dirty="0"/>
              <a:t>ORIENTAÇÕES:</a:t>
            </a:r>
          </a:p>
          <a:p>
            <a:pPr algn="ctr"/>
            <a:endParaRPr lang="pt-BR" b="1" dirty="0">
              <a:cs typeface="Calibri"/>
            </a:endParaRPr>
          </a:p>
          <a:p>
            <a:pPr algn="ctr"/>
            <a:endParaRPr lang="pt-BR" b="1" dirty="0">
              <a:cs typeface="Calibri"/>
            </a:endParaRPr>
          </a:p>
          <a:p>
            <a:pPr algn="ctr"/>
            <a:r>
              <a:rPr lang="pt-BR" b="1" dirty="0">
                <a:cs typeface="Calibri"/>
              </a:rPr>
              <a:t>Caso</a:t>
            </a:r>
            <a:r>
              <a:rPr lang="pt-BR" b="1" dirty="0"/>
              <a:t> o tutor identifique a necessidade de recapitular o alinhamento teórico-conceitual da atenção contínua, utilizar os material disponíveis na Etapa 4 via e-Planifica</a:t>
            </a:r>
            <a:endParaRPr lang="pt-BR" b="1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71020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"/>
                <a:cs typeface="Calibri"/>
              </a:rPr>
              <a:t>Atenção contínua adaptada ao processo de trabalho local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42783" y="2441013"/>
            <a:ext cx="11049749" cy="364441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pt-BR" dirty="0">
                <a:latin typeface="Calibri"/>
                <a:cs typeface="Calibri"/>
              </a:rPr>
              <a:t>Discuta em equipe a atenção contínua adaptada ao processo de trabalho local, utilizando:</a:t>
            </a:r>
            <a:endParaRPr lang="pt-BR" dirty="0">
              <a:solidFill>
                <a:srgbClr val="614173"/>
              </a:solidFill>
              <a:cs typeface="Calibri" panose="020F0502020204030204" pitchFamily="34" charset="0"/>
            </a:endParaRPr>
          </a:p>
          <a:p>
            <a:pPr lvl="1" algn="just"/>
            <a:r>
              <a:rPr lang="pt-BR" dirty="0">
                <a:latin typeface="Calibri"/>
                <a:cs typeface="Calibri"/>
              </a:rPr>
              <a:t>Carteira de serviços atualizada do ambulatório 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(estrutura, recursos humanos e exames/procedimentos disponíveis na sua unidade)</a:t>
            </a:r>
          </a:p>
          <a:p>
            <a:pPr lvl="1" algn="just"/>
            <a:r>
              <a:rPr lang="pt-BR" dirty="0">
                <a:latin typeface="Calibri"/>
                <a:cs typeface="Calibri"/>
              </a:rPr>
              <a:t>Matriz de gerenciamento da atenção contínua da AAE da linha de cuidado priorizada</a:t>
            </a:r>
            <a:endParaRPr lang="pt-BR">
              <a:solidFill>
                <a:schemeClr val="tx1">
                  <a:lumMod val="50000"/>
                  <a:lumOff val="50000"/>
                </a:schemeClr>
              </a:solidFill>
              <a:cs typeface="Calibri"/>
            </a:endParaRPr>
          </a:p>
          <a:p>
            <a:pPr lvl="1" algn="just"/>
            <a:r>
              <a:rPr lang="pt-BR" dirty="0">
                <a:latin typeface="Calibri"/>
                <a:cs typeface="Calibri"/>
              </a:rPr>
              <a:t>Roteiro para organização do ciclo de atenção contínua conforme a linha de cuidado priorizada</a:t>
            </a:r>
            <a:endParaRPr lang="pt-BR">
              <a:cs typeface="Calibri"/>
            </a:endParaRPr>
          </a:p>
          <a:p>
            <a:pPr lvl="1" algn="just"/>
            <a:endParaRPr lang="pt-BR" dirty="0">
              <a:latin typeface="Calibri"/>
              <a:cs typeface="Calibri"/>
            </a:endParaRPr>
          </a:p>
          <a:p>
            <a:pPr marL="457200" lvl="1" indent="0" algn="just">
              <a:buNone/>
            </a:pPr>
            <a:endParaRPr lang="pt-BR" dirty="0">
              <a:cs typeface="Calibri"/>
            </a:endParaRPr>
          </a:p>
          <a:p>
            <a:pPr marL="0" algn="just">
              <a:buNone/>
            </a:pPr>
            <a:r>
              <a:rPr lang="pt-BR" b="1" dirty="0">
                <a:latin typeface="Calibri"/>
                <a:cs typeface="Calibri"/>
              </a:rPr>
              <a:t>Reflita: o que precisa ser adaptado no modelo de atenção contínua proposto de acordo com a realidade do seu ambulatório?</a:t>
            </a:r>
          </a:p>
          <a:p>
            <a:pPr>
              <a:buChar char="•"/>
            </a:pPr>
            <a:endParaRPr lang="pt-BR" sz="1800" dirty="0">
              <a:solidFill>
                <a:srgbClr val="7F7F7F"/>
              </a:solidFill>
              <a:cs typeface="Calibri"/>
            </a:endParaRPr>
          </a:p>
          <a:p>
            <a:endParaRPr lang="pt-BR" dirty="0">
              <a:cs typeface="Calibri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C75D3B6-1CB9-4A44-8AC2-6791311EBEBB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6141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/>
            <a:r>
              <a:rPr lang="pt-BR" b="1" dirty="0"/>
              <a:t>ORIENTAÇÕES:</a:t>
            </a:r>
          </a:p>
          <a:p>
            <a:pPr algn="ctr"/>
            <a:endParaRPr lang="pt-BR" dirty="0">
              <a:cs typeface="Calibri"/>
            </a:endParaRPr>
          </a:p>
          <a:p>
            <a:pPr algn="ctr"/>
            <a:endParaRPr lang="pt-BR" b="1" dirty="0">
              <a:ea typeface="+mn-lt"/>
              <a:cs typeface="+mn-lt"/>
            </a:endParaRPr>
          </a:p>
          <a:p>
            <a:pPr algn="ctr"/>
            <a:endParaRPr lang="pt-BR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Corpo do texto: calibri 22 – roxo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Tópicos alinhados à esquerda</a:t>
            </a:r>
          </a:p>
          <a:p>
            <a:pPr algn="ctr"/>
            <a:endParaRPr lang="pt-BR" dirty="0"/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1691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"/>
                <a:cs typeface="Calibri"/>
              </a:rPr>
              <a:t>Atenção contínua adaptada ao processo de trabalho local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42783" y="2441013"/>
            <a:ext cx="11423821" cy="364441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endParaRPr lang="pt-BR" dirty="0">
              <a:latin typeface="Calibri"/>
              <a:cs typeface="Calibri"/>
            </a:endParaRPr>
          </a:p>
          <a:p>
            <a:pPr marL="0" indent="0" algn="ctr">
              <a:buNone/>
            </a:pPr>
            <a:r>
              <a:rPr lang="pt-BR" dirty="0">
                <a:latin typeface="Calibri"/>
                <a:cs typeface="Calibri"/>
              </a:rPr>
              <a:t>Consolide e registre a discussão criando um novo</a:t>
            </a:r>
            <a:r>
              <a:rPr lang="pt-BR" b="1" dirty="0">
                <a:latin typeface="Calibri"/>
                <a:cs typeface="Calibri"/>
              </a:rPr>
              <a:t> "Roteiro para organização do ciclo de atenção contínua conforme a linha de cuidado priorizada", </a:t>
            </a:r>
            <a:r>
              <a:rPr lang="pt-BR" dirty="0">
                <a:latin typeface="Calibri"/>
                <a:cs typeface="Calibri"/>
              </a:rPr>
              <a:t>agora customizado de acordo com a realidade do seu ambulatório. Adeque tempos e momentos conforme as possibilidades locais.</a:t>
            </a:r>
            <a:endParaRPr lang="pt-BR" dirty="0">
              <a:cs typeface="Calibri"/>
            </a:endParaRPr>
          </a:p>
          <a:p>
            <a:pPr marL="0" indent="0" algn="ctr">
              <a:buNone/>
            </a:pPr>
            <a:endParaRPr lang="pt-BR" dirty="0">
              <a:latin typeface="Calibri"/>
              <a:cs typeface="Calibri"/>
            </a:endParaRPr>
          </a:p>
          <a:p>
            <a:pPr marL="0" indent="0" algn="just">
              <a:buNone/>
            </a:pPr>
            <a:r>
              <a:rPr lang="pt-BR" b="1" dirty="0">
                <a:latin typeface="Calibri"/>
                <a:cs typeface="Calibri"/>
              </a:rPr>
              <a:t>Importante:</a:t>
            </a:r>
            <a:r>
              <a:rPr lang="pt-BR" dirty="0">
                <a:latin typeface="Calibri"/>
                <a:cs typeface="Calibri"/>
              </a:rPr>
              <a:t> Identifique quais passos são importantes para chegar nesse novo roteiro do ponto de vista da equipe, gerência e coordenação da AAE. Vamos colocar esse passo a passo de forma bem </a:t>
            </a:r>
            <a:r>
              <a:rPr lang="pt-BR">
                <a:latin typeface="Calibri"/>
                <a:cs typeface="Calibri"/>
              </a:rPr>
              <a:t>descrita no plano de ação da unidade.</a:t>
            </a:r>
            <a:endParaRPr lang="pt-BR" dirty="0">
              <a:cs typeface="Calibri"/>
            </a:endParaRPr>
          </a:p>
          <a:p>
            <a:pPr lvl="1" algn="just">
              <a:buChar char="•"/>
            </a:pPr>
            <a:endParaRPr lang="pt-BR" dirty="0">
              <a:cs typeface="Calibri"/>
            </a:endParaRPr>
          </a:p>
          <a:p>
            <a:pPr marL="457200" lvl="1" indent="0" algn="just">
              <a:buNone/>
            </a:pPr>
            <a:endParaRPr lang="pt-BR" dirty="0">
              <a:cs typeface="Calibri"/>
            </a:endParaRPr>
          </a:p>
          <a:p>
            <a:pPr>
              <a:buChar char="•"/>
            </a:pPr>
            <a:endParaRPr lang="pt-BR" sz="1800" dirty="0">
              <a:solidFill>
                <a:srgbClr val="7F7F7F"/>
              </a:solidFill>
              <a:cs typeface="Calibri"/>
            </a:endParaRPr>
          </a:p>
          <a:p>
            <a:pPr>
              <a:buChar char="•"/>
            </a:pPr>
            <a:endParaRPr lang="pt-BR" dirty="0">
              <a:cs typeface="Calibri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C75D3B6-1CB9-4A44-8AC2-6791311EBEBB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6141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/>
            <a:r>
              <a:rPr lang="pt-BR" b="1" dirty="0"/>
              <a:t>ORIENTAÇÕES:</a:t>
            </a:r>
          </a:p>
          <a:p>
            <a:pPr algn="ctr"/>
            <a:endParaRPr lang="pt-BR" dirty="0">
              <a:cs typeface="Calibri"/>
            </a:endParaRPr>
          </a:p>
          <a:p>
            <a:pPr algn="ctr"/>
            <a:endParaRPr lang="pt-BR" b="1" dirty="0">
              <a:ea typeface="+mn-lt"/>
              <a:cs typeface="+mn-lt"/>
            </a:endParaRPr>
          </a:p>
          <a:p>
            <a:pPr algn="ctr"/>
            <a:endParaRPr lang="pt-BR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Corpo do texto: calibri 22 – roxo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Tópicos alinhados à esquerda</a:t>
            </a:r>
          </a:p>
          <a:p>
            <a:pPr algn="ctr"/>
            <a:endParaRPr lang="pt-BR" dirty="0"/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74997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pa Iníci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apa Seçã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údo 1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apa Fin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Títulos de slides</vt:lpstr>
      </vt:variant>
      <vt:variant>
        <vt:i4>17</vt:i4>
      </vt:variant>
    </vt:vector>
  </HeadingPairs>
  <TitlesOfParts>
    <vt:vector size="22" baseType="lpstr">
      <vt:lpstr>Tema do Office</vt:lpstr>
      <vt:lpstr>Capa Início</vt:lpstr>
      <vt:lpstr>Capa Seção</vt:lpstr>
      <vt:lpstr>Conteúdo 1</vt:lpstr>
      <vt:lpstr>Capa Final</vt:lpstr>
      <vt:lpstr>Integração e Comunicação entre APS e AAE Oficina Tutorial 5.1 AAE</vt:lpstr>
      <vt:lpstr>Atividades </vt:lpstr>
      <vt:lpstr>Painel de atividades</vt:lpstr>
      <vt:lpstr> Resumo: Giro na unidade  </vt:lpstr>
      <vt:lpstr>Resumo: Giro na unidade  </vt:lpstr>
      <vt:lpstr>Organização da tecnologia da atenção contínua adaptada ao processo de trabalho local</vt:lpstr>
      <vt:lpstr>Relembrar é viver!</vt:lpstr>
      <vt:lpstr>Atenção contínua adaptada ao processo de trabalho local</vt:lpstr>
      <vt:lpstr>Atenção contínua adaptada ao processo de trabalho local</vt:lpstr>
      <vt:lpstr>Atenção contínua adaptada ao processo de trabalho local</vt:lpstr>
      <vt:lpstr>Atenção contínua adaptada ao processo de trabalho local</vt:lpstr>
      <vt:lpstr>Atenção contínua adaptada ao processo de trabalho local</vt:lpstr>
      <vt:lpstr>Compartilhamento/continuidade do cuidado centrado na pessoa</vt:lpstr>
      <vt:lpstr>Compartilhamento/continuidade do cuidado centrado na pessoa</vt:lpstr>
      <vt:lpstr>Análise local e plano de ação </vt:lpstr>
      <vt:lpstr>Análise local e plano de ação 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/>
  <cp:lastModifiedBy/>
  <cp:revision>310</cp:revision>
  <dcterms:created xsi:type="dcterms:W3CDTF">2021-11-05T12:35:38Z</dcterms:created>
  <dcterms:modified xsi:type="dcterms:W3CDTF">2021-11-05T17:19:21Z</dcterms:modified>
</cp:coreProperties>
</file>