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41"/>
  </p:notesMasterIdLst>
  <p:handoutMasterIdLst>
    <p:handoutMasterId r:id="rId42"/>
  </p:handoutMasterIdLst>
  <p:sldIdLst>
    <p:sldId id="263" r:id="rId9"/>
    <p:sldId id="271" r:id="rId10"/>
    <p:sldId id="270" r:id="rId11"/>
    <p:sldId id="265" r:id="rId12"/>
    <p:sldId id="298" r:id="rId13"/>
    <p:sldId id="300" r:id="rId14"/>
    <p:sldId id="306" r:id="rId15"/>
    <p:sldId id="302" r:id="rId16"/>
    <p:sldId id="310" r:id="rId17"/>
    <p:sldId id="311" r:id="rId18"/>
    <p:sldId id="309" r:id="rId19"/>
    <p:sldId id="312" r:id="rId20"/>
    <p:sldId id="303" r:id="rId21"/>
    <p:sldId id="304" r:id="rId22"/>
    <p:sldId id="305" r:id="rId23"/>
    <p:sldId id="295" r:id="rId24"/>
    <p:sldId id="294" r:id="rId25"/>
    <p:sldId id="296" r:id="rId26"/>
    <p:sldId id="313" r:id="rId27"/>
    <p:sldId id="321" r:id="rId28"/>
    <p:sldId id="314" r:id="rId29"/>
    <p:sldId id="315" r:id="rId30"/>
    <p:sldId id="316" r:id="rId31"/>
    <p:sldId id="322" r:id="rId32"/>
    <p:sldId id="323" r:id="rId33"/>
    <p:sldId id="307" r:id="rId34"/>
    <p:sldId id="308" r:id="rId35"/>
    <p:sldId id="318" r:id="rId36"/>
    <p:sldId id="287" r:id="rId37"/>
    <p:sldId id="319" r:id="rId38"/>
    <p:sldId id="320" r:id="rId39"/>
    <p:sldId id="26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521"/>
    <a:srgbClr val="C45748"/>
    <a:srgbClr val="BE6311"/>
    <a:srgbClr val="F3BF85"/>
    <a:srgbClr val="A75E19"/>
    <a:srgbClr val="ED9D41"/>
    <a:srgbClr val="BE6312"/>
    <a:srgbClr val="C76B18"/>
    <a:srgbClr val="006F7B"/>
    <a:srgbClr val="006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24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35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2521"/>
                </a:solidFill>
              </a:defRPr>
            </a:lvl1pPr>
            <a:lvl2pPr>
              <a:defRPr>
                <a:solidFill>
                  <a:srgbClr val="742521"/>
                </a:solidFill>
              </a:defRPr>
            </a:lvl2pPr>
            <a:lvl3pPr>
              <a:defRPr>
                <a:solidFill>
                  <a:srgbClr val="742521"/>
                </a:solidFill>
              </a:defRPr>
            </a:lvl3pPr>
            <a:lvl4pPr>
              <a:defRPr>
                <a:solidFill>
                  <a:srgbClr val="742521"/>
                </a:solidFill>
              </a:defRPr>
            </a:lvl4pPr>
            <a:lvl5pPr>
              <a:defRPr>
                <a:solidFill>
                  <a:srgbClr val="74252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566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2521"/>
                </a:solidFill>
              </a:defRPr>
            </a:lvl1pPr>
            <a:lvl2pPr>
              <a:defRPr>
                <a:solidFill>
                  <a:srgbClr val="742521"/>
                </a:solidFill>
              </a:defRPr>
            </a:lvl2pPr>
            <a:lvl3pPr>
              <a:defRPr>
                <a:solidFill>
                  <a:srgbClr val="742521"/>
                </a:solidFill>
              </a:defRPr>
            </a:lvl3pPr>
            <a:lvl4pPr>
              <a:defRPr>
                <a:solidFill>
                  <a:srgbClr val="742521"/>
                </a:solidFill>
              </a:defRPr>
            </a:lvl4pPr>
            <a:lvl5pPr>
              <a:defRPr>
                <a:solidFill>
                  <a:srgbClr val="74252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4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7920"/>
          <a:stretch/>
        </p:blipFill>
        <p:spPr>
          <a:xfrm>
            <a:off x="8567350" y="2446639"/>
            <a:ext cx="3624647" cy="280506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4252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/>
          <a:stretch/>
        </p:blipFill>
        <p:spPr>
          <a:xfrm>
            <a:off x="10942366" y="3956181"/>
            <a:ext cx="1249634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74252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74252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6"/>
          <a:stretch/>
        </p:blipFill>
        <p:spPr>
          <a:xfrm>
            <a:off x="10957314" y="3956181"/>
            <a:ext cx="124292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C4574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74252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74252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/>
          <a:stretch/>
        </p:blipFill>
        <p:spPr>
          <a:xfrm>
            <a:off x="10942366" y="3956181"/>
            <a:ext cx="1249634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74252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742521"/>
              </a:solidFill>
            </a:endParaRPr>
          </a:p>
          <a:p>
            <a:pPr algn="ctr"/>
            <a:r>
              <a:rPr lang="pt-BR" sz="2000" dirty="0">
                <a:solidFill>
                  <a:srgbClr val="742521"/>
                </a:solidFill>
              </a:rPr>
              <a:t>Visite o </a:t>
            </a:r>
            <a:r>
              <a:rPr lang="pt-BR" sz="2000" b="1" dirty="0">
                <a:solidFill>
                  <a:srgbClr val="742521"/>
                </a:solidFill>
              </a:rPr>
              <a:t>e-Planifica </a:t>
            </a:r>
            <a:r>
              <a:rPr lang="pt-BR" sz="2000" dirty="0">
                <a:solidFill>
                  <a:srgbClr val="742521"/>
                </a:solidFill>
              </a:rPr>
              <a:t>e acesse os materiais do </a:t>
            </a:r>
            <a:r>
              <a:rPr lang="pt-BR" sz="2000" dirty="0" err="1">
                <a:solidFill>
                  <a:srgbClr val="742521"/>
                </a:solidFill>
              </a:rPr>
              <a:t>PlanificaSUS</a:t>
            </a:r>
            <a:r>
              <a:rPr lang="pt-BR" sz="2000" dirty="0">
                <a:solidFill>
                  <a:srgbClr val="74252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70" y="2208525"/>
            <a:ext cx="6954592" cy="38576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01953" y="1721136"/>
            <a:ext cx="354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42521"/>
                </a:solidFill>
              </a:rPr>
              <a:t>As Tecnologias de gestão da clínica</a:t>
            </a:r>
          </a:p>
        </p:txBody>
      </p:sp>
    </p:spTree>
    <p:extLst>
      <p:ext uri="{BB962C8B-B14F-4D97-AF65-F5344CB8AC3E}">
        <p14:creationId xmlns:p14="http://schemas.microsoft.com/office/powerpoint/2010/main" val="225801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21086" cy="3864253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estratificação de risco da população com condições crônicas diferencia as pessoas usuárias por riscos, possibilitando a atenção mais assertiva e coerente com a situação de saúde, em vez de uma atenção única para todas as pessoas usuárias, independentemente da situação apresentada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Ela é importante para a ordenação dos fluxos na RAS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programação está relacionada com a gestão de base populacional, o que implica ser feita a partir da população efetivamente cadastrada em cada equipe de saúde da família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Os parâmetros, para se adequarem ao MACC, são definidos por meio dos estratos de riscos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23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4" y="1671235"/>
            <a:ext cx="9543245" cy="48291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14669" y="1211751"/>
            <a:ext cx="450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42521"/>
                </a:solidFill>
              </a:rPr>
              <a:t>Modelo de Atenção às  Condições Crônicas</a:t>
            </a:r>
          </a:p>
        </p:txBody>
      </p:sp>
    </p:spTree>
    <p:extLst>
      <p:ext uri="{BB962C8B-B14F-4D97-AF65-F5344CB8AC3E}">
        <p14:creationId xmlns:p14="http://schemas.microsoft.com/office/powerpoint/2010/main" val="419355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AAE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639199" cy="3644410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Usuários de condições de alto e muito alto riscos terão seu compartilhamento do cuidado entre as equipes da APS e da AAE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Macroprocessos Assistencial, Supervisional e Educacional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Modelo PASA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305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Esperados </a:t>
            </a: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7330" y="2391293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C4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732" y="2260528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301790" y="2545575"/>
            <a:ext cx="3211554" cy="400110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1321248" y="4109125"/>
            <a:ext cx="2826251" cy="707886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ETAPA 4: GESTÃO DO CUIDADO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388033" y="4841749"/>
            <a:ext cx="2187262" cy="830997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DA GESTÃO DO CUIDADO NA AAE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848478" y="2525268"/>
            <a:ext cx="5119471" cy="400110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515010" y="318518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355139" y="4256974"/>
            <a:ext cx="2096986" cy="830997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DA GESTÃO DO CUIDADO NA APS 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4477373" y="414685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179727" y="313187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6442892" y="839729"/>
            <a:ext cx="3930639" cy="707886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CUIDADO AO USUÁRIO COM QUALIDADE E SEGURANÇA 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148515" y="163984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7038" y="3887712"/>
            <a:ext cx="2462349" cy="24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3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Inserir aqui o cronograma para operacionalização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204380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E9708-8EDF-4E2F-BA81-6C760B0C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126784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21AA9-A38F-4ECE-ADF7-77673BB6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25" y="2163905"/>
            <a:ext cx="4488176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Gestão do cuidado na APS</a:t>
            </a:r>
          </a:p>
        </p:txBody>
      </p:sp>
    </p:spTree>
    <p:extLst>
      <p:ext uri="{BB962C8B-B14F-4D97-AF65-F5344CB8AC3E}">
        <p14:creationId xmlns:p14="http://schemas.microsoft.com/office/powerpoint/2010/main" val="334192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Epidemiológico da Região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Inserir aqui os dados atualizados do perfil epidemiológico da região de saúde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4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Inserir os dados relacionadas às internações por condições sensíveis na APS e específicas de acordo com as Linhas de Cuidado priorizadas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09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6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6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6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3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59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Inserir dados dos indicadores do Previne Brasil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584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 Clínica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Possui uma diretriz definida, de acordo com a linha de cuidado priorizada?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Contempla todos os pontos de atenção da RAS no município?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Contempla o perfil epidemiológico do município?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Para cumprimento da diretriz em todos os pontos de atenção, foram pactuadas questões logísticas, SADT, conforme capacidade operacional do município/ região?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Está atualizada?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888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Oficina de Estratificação de Risco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Cronograma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Público-alvo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Formato da oficina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Facilitadores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722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das unidades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Como está a estrutura e ambiência das unidades? Contempla os requisitos para atendimento, como sala de pré-atendimento, sala de classificação de risco, consultórios, sala de observação e sala de procedimentos para os atendimentos dos eventos agudos ? 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Possui equipamentos, materiais e insumos para atendimento conforme perfil epidemiológico e demanda da unidade?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Como está o dimensionamento de profissionais? Está adequado para atendimento da capacidade operacional da unidade? </a:t>
            </a:r>
          </a:p>
        </p:txBody>
      </p:sp>
    </p:spTree>
    <p:extLst>
      <p:ext uri="{BB962C8B-B14F-4D97-AF65-F5344CB8AC3E}">
        <p14:creationId xmlns:p14="http://schemas.microsoft.com/office/powerpoint/2010/main" val="280608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609C5-396F-4197-B814-5AB96EE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do cuidado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F3DF72-1C3C-432D-B943-7EFD14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070930" cy="36444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Já foram definidos os parâmetros para programação do cuidado?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Estão de acordo com as diretrizes clinicas definidas?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programação do cuidado é realizada para quais Linhas de Cuidado?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 o tempo de programação? (semestral, anual)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Quais as estratégias utilizadas para a organização da programação de exames e atendimento de usuários compartilhados entre APS e AAE?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24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AFB52-CD6B-4F19-BE1B-94EE41DE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Instrumentos de apoio à gestão para a programação do cuidado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048A1C-4914-4B53-8646-50A12070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/>
              <a:t>Planilha de programação do cuidado: </a:t>
            </a:r>
            <a:r>
              <a:rPr lang="pt-BR" dirty="0"/>
              <a:t>instrumento que visa dimensionar a necessidade de saúde da população, definir metas assistenciais e calcular número de exames, atendimentos e procedimentos devem ser organizados nas unidades de APS e AAE, bem como o impacto na carga horária de trabalho dos profissionais (foco no serviço)</a:t>
            </a:r>
          </a:p>
          <a:p>
            <a:pPr algn="just"/>
            <a:r>
              <a:rPr lang="pt-BR" b="1" dirty="0"/>
              <a:t>Consolidado da demanda de exames por linha de cuidado: </a:t>
            </a:r>
            <a:r>
              <a:rPr lang="pt-BR" dirty="0"/>
              <a:t>"De maneira mais concreta visa dimensionar a necessidade de exames laboratoriais e de imagem para apoio diagnóstico ao cuidado da população cadastrada e acompanhada nas equipes de APS, segundo a lógica do Modelo de atenção às Condições Crônicas (MACC)” (Mendes, 2012). (foco na gestão)</a:t>
            </a:r>
          </a:p>
          <a:p>
            <a:pPr algn="just"/>
            <a:r>
              <a:rPr lang="pt-BR" b="1" dirty="0"/>
              <a:t>Consolidado da demanda para compartilhamento APS-AAE: </a:t>
            </a:r>
            <a:r>
              <a:rPr lang="pt-BR" dirty="0"/>
              <a:t>tem o objetivo de consolidar os resultados das programações de cada equipe de saúde, apresentando o número total de usuários a serem compartilhados pela UBS, para cada subpopulação de risco. </a:t>
            </a:r>
            <a:r>
              <a:rPr lang="pt-BR"/>
              <a:t>(foco na gestão)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20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E9708-8EDF-4E2F-BA81-6C760B0C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III</a:t>
            </a:r>
          </a:p>
        </p:txBody>
      </p:sp>
    </p:spTree>
    <p:extLst>
      <p:ext uri="{BB962C8B-B14F-4D97-AF65-F5344CB8AC3E}">
        <p14:creationId xmlns:p14="http://schemas.microsoft.com/office/powerpoint/2010/main" val="410398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21AA9-A38F-4ECE-ADF7-77673BB6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25" y="2163905"/>
            <a:ext cx="4488176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Gestão do cuidado na AAE</a:t>
            </a:r>
          </a:p>
        </p:txBody>
      </p:sp>
    </p:spTree>
    <p:extLst>
      <p:ext uri="{BB962C8B-B14F-4D97-AF65-F5344CB8AC3E}">
        <p14:creationId xmlns:p14="http://schemas.microsoft.com/office/powerpoint/2010/main" val="651168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e Capacidade Operacional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pt-BR" dirty="0"/>
              <a:t>O dimensionamento e a capacidade operacional do ambulatório foram realizadas? Estão atualizados baseado no território regional?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/>
              <a:t>Foi pactuado em CIR e CIB a operacionalização do ambulatório?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r>
              <a:rPr lang="pt-BR" dirty="0"/>
              <a:t>Foi realizada a contratualização dos profissionais para atuação no ambulatório?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marL="0" lvl="0" indent="0" algn="just">
              <a:spcBef>
                <a:spcPts val="0"/>
              </a:spcBef>
              <a:buNone/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  <a:p>
            <a:pPr lvl="0" algn="just">
              <a:spcBef>
                <a:spcPts val="0"/>
              </a:spcBef>
            </a:pPr>
            <a:endParaRPr lang="pt-BR" dirty="0"/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67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C53A-F0B9-4802-B3F3-A4DA70C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Estratificação de risco das condições crônicas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D7BA0-6E65-4F2B-9CC1-15DE786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74716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diretriz clinica definida, contempla a atenção ambulatorial especializada?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Foram pactuadas questões logísticas, SADT, conforme capacidade operacional do ambulatório para atendimento?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36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C53A-F0B9-4802-B3F3-A4DA70C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Treinamentos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D7BA0-6E65-4F2B-9CC1-15DE786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74716" cy="364441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dirty="0"/>
              <a:t>Planejar o treinamento dos multiplicadores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BR" dirty="0"/>
          </a:p>
          <a:p>
            <a:pPr algn="just">
              <a:spcAft>
                <a:spcPts val="600"/>
              </a:spcAft>
            </a:pPr>
            <a:r>
              <a:rPr lang="pt-BR" dirty="0"/>
              <a:t>Planejar o treinamento da equipe do ambulatório </a:t>
            </a:r>
          </a:p>
        </p:txBody>
      </p:sp>
    </p:spTree>
    <p:extLst>
      <p:ext uri="{BB962C8B-B14F-4D97-AF65-F5344CB8AC3E}">
        <p14:creationId xmlns:p14="http://schemas.microsoft.com/office/powerpoint/2010/main" val="370729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C53A-F0B9-4802-B3F3-A4DA70CE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assistencial, supervisional e educacional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D7BA0-6E65-4F2B-9CC1-15DE786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74716" cy="3644410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O ambulatório possui a carteira de serviços de acordo com a linha de cuidado priorizada?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Qual carteira de serviços o ambulatório possui? </a:t>
            </a:r>
          </a:p>
          <a:p>
            <a:pPr algn="just">
              <a:spcAft>
                <a:spcPts val="600"/>
              </a:spcAft>
            </a:pPr>
            <a:endParaRPr lang="pt-BR" dirty="0"/>
          </a:p>
          <a:p>
            <a:pPr algn="just">
              <a:spcAft>
                <a:spcPts val="600"/>
              </a:spcAft>
            </a:pPr>
            <a:r>
              <a:rPr lang="pt-BR" dirty="0"/>
              <a:t>Está adequada com relação a estrutura física, equipe, equipamentos e procedimentos a serem realizados? </a:t>
            </a:r>
          </a:p>
          <a:p>
            <a:pPr algn="just">
              <a:spcAft>
                <a:spcPts val="600"/>
              </a:spcAft>
            </a:pPr>
            <a:endParaRPr lang="pt-BR" dirty="0"/>
          </a:p>
          <a:p>
            <a:pPr algn="just">
              <a:spcAft>
                <a:spcPts val="600"/>
              </a:spcAft>
            </a:pPr>
            <a:r>
              <a:rPr lang="pt-BR" dirty="0"/>
              <a:t>Foi contemplado na carga horaria protegida para a equipe, momentos para realização dos macroprocessos supervisional e educacional? </a:t>
            </a:r>
          </a:p>
        </p:txBody>
      </p:sp>
    </p:spTree>
    <p:extLst>
      <p:ext uri="{BB962C8B-B14F-4D97-AF65-F5344CB8AC3E}">
        <p14:creationId xmlns:p14="http://schemas.microsoft.com/office/powerpoint/2010/main" val="2795758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52669" y="2163905"/>
            <a:ext cx="5012832" cy="866559"/>
          </a:xfrm>
        </p:spPr>
        <p:txBody>
          <a:bodyPr>
            <a:normAutofit/>
          </a:bodyPr>
          <a:lstStyle/>
          <a:p>
            <a:r>
              <a:rPr lang="pt-BR" dirty="0"/>
              <a:t>Apresentação da Etapa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da Etapa 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736079" cy="3644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A temática da Etapa 4 do PlanificaSUS é: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b="1" dirty="0"/>
              <a:t>“Gestão do Cuidado”</a:t>
            </a:r>
          </a:p>
        </p:txBody>
      </p:sp>
    </p:spTree>
    <p:extLst>
      <p:ext uri="{BB962C8B-B14F-4D97-AF65-F5344CB8AC3E}">
        <p14:creationId xmlns:p14="http://schemas.microsoft.com/office/powerpoint/2010/main" val="3981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/>
              <a:t>Instrumentalizar os profissionais da APS e AAE para a operacionalização da gestão do cuidado em saúde</a:t>
            </a:r>
          </a:p>
          <a:p>
            <a:pPr marL="0" lvl="0" indent="0" algn="just">
              <a:buNone/>
            </a:pPr>
            <a:endParaRPr lang="pt-BR" dirty="0"/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2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/>
              <a:t>Compreender os conceitos de condição de saúde, estratificação de risco e gestão da condição de saúde</a:t>
            </a:r>
          </a:p>
          <a:p>
            <a:pPr lvl="0" algn="just"/>
            <a:r>
              <a:rPr lang="pt-BR" dirty="0"/>
              <a:t>Discutir os conceitos do MACC</a:t>
            </a:r>
          </a:p>
          <a:p>
            <a:pPr lvl="0" algn="just"/>
            <a:r>
              <a:rPr lang="pt-BR" dirty="0"/>
              <a:t>Organizar o macroprocesso de atenção às condições crônicas não agudizadas, enfermidades e pessoas hiperutilizadoras</a:t>
            </a:r>
          </a:p>
          <a:p>
            <a:pPr lvl="0" algn="just"/>
            <a:r>
              <a:rPr lang="pt-BR" dirty="0"/>
              <a:t>Organizar o macroprocesso de atenção aos eventos agudos</a:t>
            </a:r>
          </a:p>
          <a:p>
            <a:pPr lvl="0" algn="just"/>
            <a:r>
              <a:rPr lang="pt-BR" dirty="0"/>
              <a:t>Organizar os macroprocessos da AAE</a:t>
            </a:r>
          </a:p>
          <a:p>
            <a:pPr lvl="0" algn="just"/>
            <a:r>
              <a:rPr lang="pt-BR" dirty="0"/>
              <a:t>Instrumentar os profissionais de saúde para utilização das ferramentas de gestão do cuidado</a:t>
            </a:r>
          </a:p>
          <a:p>
            <a:pPr lvl="0" algn="just"/>
            <a:r>
              <a:rPr lang="pt-BR" dirty="0"/>
              <a:t>Iniciar o funcionamento do ambulatório a partir do modelo do PASA</a:t>
            </a:r>
          </a:p>
          <a:p>
            <a:pPr marL="0" lvl="0" indent="0" algn="just">
              <a:buNone/>
            </a:pPr>
            <a:endParaRPr lang="pt-BR" dirty="0"/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4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Gestão do Cuidado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21086" cy="3864253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As condições de saúde são as circunstâncias na saúde das pessoas que se apresentam de formas mais ou menos persistentes e que exigem respostas sociais reativas ou proativas, eventuais ou contínuas e fragmentadas ou integradas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condições de saúde podem ser divididas em condições agudas, em condições crônicas e em eventos agudo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273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30"/>
          <a:stretch/>
        </p:blipFill>
        <p:spPr>
          <a:xfrm>
            <a:off x="428962" y="1854558"/>
            <a:ext cx="5838825" cy="41977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60"/>
          <a:stretch/>
        </p:blipFill>
        <p:spPr>
          <a:xfrm>
            <a:off x="6083117" y="2368169"/>
            <a:ext cx="5400675" cy="317054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900930" y="2194437"/>
            <a:ext cx="1030309" cy="224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77151" y="1485226"/>
            <a:ext cx="31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42521"/>
                </a:solidFill>
              </a:rPr>
              <a:t>Modelo às Condições Crônicas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12233" y="1515074"/>
            <a:ext cx="314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742521"/>
                </a:solidFill>
              </a:rPr>
              <a:t>Modelo da Pirâmide de Riscos</a:t>
            </a:r>
          </a:p>
        </p:txBody>
      </p:sp>
    </p:spTree>
    <p:extLst>
      <p:ext uri="{BB962C8B-B14F-4D97-AF65-F5344CB8AC3E}">
        <p14:creationId xmlns:p14="http://schemas.microsoft.com/office/powerpoint/2010/main" val="290877326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1198</Words>
  <Application>Microsoft Office PowerPoint</Application>
  <PresentationFormat>Widescreen</PresentationFormat>
  <Paragraphs>149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Poppins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Material de Apoio – Parte I</vt:lpstr>
      <vt:lpstr>Apresentação do PowerPoint</vt:lpstr>
      <vt:lpstr>Apresentação do PowerPoint</vt:lpstr>
      <vt:lpstr>Apresentação da Etapa </vt:lpstr>
      <vt:lpstr>Tema da Etapa </vt:lpstr>
      <vt:lpstr>Objetivo Geral </vt:lpstr>
      <vt:lpstr>Objetivos Específicos </vt:lpstr>
      <vt:lpstr>A Gestão do Cuidado</vt:lpstr>
      <vt:lpstr>Apresentação do PowerPoint</vt:lpstr>
      <vt:lpstr>Apresentação do PowerPoint</vt:lpstr>
      <vt:lpstr>Aplicação na APS</vt:lpstr>
      <vt:lpstr>Apresentação do PowerPoint</vt:lpstr>
      <vt:lpstr>Aplicação na AAE </vt:lpstr>
      <vt:lpstr>Resultados Esperados </vt:lpstr>
      <vt:lpstr>Cronograma e Operacionalização da Etapa</vt:lpstr>
      <vt:lpstr>Material de Apoio – Parte II</vt:lpstr>
      <vt:lpstr>Gestão do cuidado na APS</vt:lpstr>
      <vt:lpstr>Perfil Epidemiológico da Região </vt:lpstr>
      <vt:lpstr>Indicadores </vt:lpstr>
      <vt:lpstr>Indicadores </vt:lpstr>
      <vt:lpstr>Diretriz Clínica </vt:lpstr>
      <vt:lpstr>Oficina de Estratificação de Risco </vt:lpstr>
      <vt:lpstr>Análise das unidades </vt:lpstr>
      <vt:lpstr>Programação do cuidado</vt:lpstr>
      <vt:lpstr>Instrumentos de apoio à gestão para a programação do cuidado</vt:lpstr>
      <vt:lpstr>Material de Apoio – Parte III</vt:lpstr>
      <vt:lpstr>Gestão do cuidado na AAE</vt:lpstr>
      <vt:lpstr>Dimensionamento e Capacidade Operacional </vt:lpstr>
      <vt:lpstr>Estratificação de risco das condições crônicas  </vt:lpstr>
      <vt:lpstr>Treinamentos </vt:lpstr>
      <vt:lpstr>Macroprocessos assistencial, supervisional e educacional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124</cp:revision>
  <dcterms:created xsi:type="dcterms:W3CDTF">2021-05-10T00:56:02Z</dcterms:created>
  <dcterms:modified xsi:type="dcterms:W3CDTF">2022-08-04T17:50:11Z</dcterms:modified>
</cp:coreProperties>
</file>