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30"/>
  </p:notesMasterIdLst>
  <p:handoutMasterIdLst>
    <p:handoutMasterId r:id="rId31"/>
  </p:handoutMasterIdLst>
  <p:sldIdLst>
    <p:sldId id="263" r:id="rId8"/>
    <p:sldId id="265" r:id="rId9"/>
    <p:sldId id="276" r:id="rId10"/>
    <p:sldId id="269" r:id="rId11"/>
    <p:sldId id="273" r:id="rId12"/>
    <p:sldId id="274" r:id="rId13"/>
    <p:sldId id="275" r:id="rId14"/>
    <p:sldId id="278" r:id="rId15"/>
    <p:sldId id="279" r:id="rId16"/>
    <p:sldId id="277" r:id="rId17"/>
    <p:sldId id="270" r:id="rId18"/>
    <p:sldId id="271" r:id="rId19"/>
    <p:sldId id="272" r:id="rId20"/>
    <p:sldId id="28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B53"/>
    <a:srgbClr val="9C4884"/>
    <a:srgbClr val="429859"/>
    <a:srgbClr val="59913A"/>
    <a:srgbClr val="35743D"/>
    <a:srgbClr val="006B65"/>
    <a:srgbClr val="1D7D5B"/>
    <a:srgbClr val="114834"/>
    <a:srgbClr val="345292"/>
    <a:srgbClr val="009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751AF-60AD-461E-97E1-02CEC781812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74F7F4-4140-4C8C-8688-BD15316D9F17}">
      <dgm:prSet phldrT="[Texto]"/>
      <dgm:spPr>
        <a:solidFill>
          <a:schemeClr val="bg1"/>
        </a:solidFill>
      </dgm:spPr>
      <dgm:t>
        <a:bodyPr/>
        <a:lstStyle/>
        <a:p>
          <a:r>
            <a:rPr lang="pt-BR" b="1" dirty="0"/>
            <a:t>Matriz FOFA</a:t>
          </a:r>
        </a:p>
      </dgm:t>
    </dgm:pt>
    <dgm:pt modelId="{6DD06435-4E4D-44FF-86E1-1FB76AE88BBB}" type="parTrans" cxnId="{5CBDE716-22AB-401E-B12D-4F541B8F9415}">
      <dgm:prSet/>
      <dgm:spPr/>
      <dgm:t>
        <a:bodyPr/>
        <a:lstStyle/>
        <a:p>
          <a:endParaRPr lang="pt-BR"/>
        </a:p>
      </dgm:t>
    </dgm:pt>
    <dgm:pt modelId="{066872A3-2CB8-4396-AC36-FF0FE2AA4AF0}" type="sibTrans" cxnId="{5CBDE716-22AB-401E-B12D-4F541B8F9415}">
      <dgm:prSet/>
      <dgm:spPr/>
      <dgm:t>
        <a:bodyPr/>
        <a:lstStyle/>
        <a:p>
          <a:endParaRPr lang="pt-BR"/>
        </a:p>
      </dgm:t>
    </dgm:pt>
    <dgm:pt modelId="{F30C20C2-4AB6-495F-8256-3F66EBF56731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Forças</a:t>
          </a:r>
        </a:p>
      </dgm:t>
    </dgm:pt>
    <dgm:pt modelId="{5D753D40-55B4-42FB-B78A-B33F1F642B8E}" type="parTrans" cxnId="{A7D6EA61-1F82-4307-96FE-FE709F78EA9A}">
      <dgm:prSet/>
      <dgm:spPr/>
      <dgm:t>
        <a:bodyPr/>
        <a:lstStyle/>
        <a:p>
          <a:endParaRPr lang="pt-BR"/>
        </a:p>
      </dgm:t>
    </dgm:pt>
    <dgm:pt modelId="{4D497817-CD09-4E39-8ECC-8A68EA8DEB52}" type="sibTrans" cxnId="{A7D6EA61-1F82-4307-96FE-FE709F78EA9A}">
      <dgm:prSet/>
      <dgm:spPr/>
      <dgm:t>
        <a:bodyPr/>
        <a:lstStyle/>
        <a:p>
          <a:endParaRPr lang="pt-BR"/>
        </a:p>
      </dgm:t>
    </dgm:pt>
    <dgm:pt modelId="{265624EB-EC11-4AA0-81FF-893BC8E6D5AD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Oportunidades</a:t>
          </a:r>
        </a:p>
      </dgm:t>
    </dgm:pt>
    <dgm:pt modelId="{398205B8-9AD1-4201-9E18-BB0D8D479BB2}" type="parTrans" cxnId="{619C495D-DFA2-4A7F-8B2A-D3E32548924D}">
      <dgm:prSet/>
      <dgm:spPr/>
      <dgm:t>
        <a:bodyPr/>
        <a:lstStyle/>
        <a:p>
          <a:endParaRPr lang="pt-BR"/>
        </a:p>
      </dgm:t>
    </dgm:pt>
    <dgm:pt modelId="{6FA742EA-D7F3-45DE-B8BF-3874F3ABB28C}" type="sibTrans" cxnId="{619C495D-DFA2-4A7F-8B2A-D3E32548924D}">
      <dgm:prSet/>
      <dgm:spPr/>
      <dgm:t>
        <a:bodyPr/>
        <a:lstStyle/>
        <a:p>
          <a:endParaRPr lang="pt-BR"/>
        </a:p>
      </dgm:t>
    </dgm:pt>
    <dgm:pt modelId="{586003CF-B75A-438A-882B-3E0B2E828048}">
      <dgm:prSet phldrT="[Texto]"/>
      <dgm:spPr>
        <a:solidFill>
          <a:srgbClr val="9C4884"/>
        </a:solidFill>
      </dgm:spPr>
      <dgm:t>
        <a:bodyPr/>
        <a:lstStyle/>
        <a:p>
          <a:pPr algn="r"/>
          <a:r>
            <a:rPr lang="pt-BR" sz="4300" dirty="0"/>
            <a:t>Fraquezas</a:t>
          </a:r>
        </a:p>
      </dgm:t>
    </dgm:pt>
    <dgm:pt modelId="{EBB8AE2B-F799-4498-A019-0A6410A824E1}" type="parTrans" cxnId="{C2FABABA-47C3-43F8-8EC4-0C53AA06DCB5}">
      <dgm:prSet/>
      <dgm:spPr/>
      <dgm:t>
        <a:bodyPr/>
        <a:lstStyle/>
        <a:p>
          <a:endParaRPr lang="pt-BR"/>
        </a:p>
      </dgm:t>
    </dgm:pt>
    <dgm:pt modelId="{B4A6A0D1-7B1B-4D71-B193-AB6D881F99B8}" type="sibTrans" cxnId="{C2FABABA-47C3-43F8-8EC4-0C53AA06DCB5}">
      <dgm:prSet/>
      <dgm:spPr/>
      <dgm:t>
        <a:bodyPr/>
        <a:lstStyle/>
        <a:p>
          <a:endParaRPr lang="pt-BR"/>
        </a:p>
      </dgm:t>
    </dgm:pt>
    <dgm:pt modelId="{06B2A629-732D-4408-ABF2-D2D0D81E049C}">
      <dgm:prSet phldrT="[Texto]"/>
      <dgm:spPr>
        <a:solidFill>
          <a:srgbClr val="681B53"/>
        </a:solidFill>
      </dgm:spPr>
      <dgm:t>
        <a:bodyPr/>
        <a:lstStyle/>
        <a:p>
          <a:r>
            <a:rPr lang="pt-BR" sz="4300" dirty="0"/>
            <a:t>Ameaças</a:t>
          </a:r>
        </a:p>
      </dgm:t>
    </dgm:pt>
    <dgm:pt modelId="{D7E438B3-591F-4AD5-9294-1B394AAA3E09}" type="parTrans" cxnId="{BBCA92ED-B6C2-4552-8A90-1653D34DCF0B}">
      <dgm:prSet/>
      <dgm:spPr/>
      <dgm:t>
        <a:bodyPr/>
        <a:lstStyle/>
        <a:p>
          <a:endParaRPr lang="pt-BR"/>
        </a:p>
      </dgm:t>
    </dgm:pt>
    <dgm:pt modelId="{C7606DFA-ABE3-478A-A024-E446F9AC4A04}" type="sibTrans" cxnId="{BBCA92ED-B6C2-4552-8A90-1653D34DCF0B}">
      <dgm:prSet/>
      <dgm:spPr/>
      <dgm:t>
        <a:bodyPr/>
        <a:lstStyle/>
        <a:p>
          <a:endParaRPr lang="pt-BR"/>
        </a:p>
      </dgm:t>
    </dgm:pt>
    <dgm:pt modelId="{AE9278C5-8635-4D0F-8E33-D34C0890645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0FCF5E26-7477-4CCB-9E90-495DE4CC35D9}" type="parTrans" cxnId="{693948C7-1BBA-416C-8D3E-95D36A39CCAF}">
      <dgm:prSet/>
      <dgm:spPr/>
      <dgm:t>
        <a:bodyPr/>
        <a:lstStyle/>
        <a:p>
          <a:endParaRPr lang="pt-BR"/>
        </a:p>
      </dgm:t>
    </dgm:pt>
    <dgm:pt modelId="{902BAD70-F47E-4FE8-82C6-2AEAF88F13E6}" type="sibTrans" cxnId="{693948C7-1BBA-416C-8D3E-95D36A39CCAF}">
      <dgm:prSet/>
      <dgm:spPr/>
      <dgm:t>
        <a:bodyPr/>
        <a:lstStyle/>
        <a:p>
          <a:endParaRPr lang="pt-BR"/>
        </a:p>
      </dgm:t>
    </dgm:pt>
    <dgm:pt modelId="{C4771E15-6CE6-4B96-84DE-4FF1019779AA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E708CE22-0D0E-429D-AA04-191A830FA4AC}" type="parTrans" cxnId="{997B66DF-6160-4AFB-81D0-5A54572F5B5D}">
      <dgm:prSet/>
      <dgm:spPr/>
      <dgm:t>
        <a:bodyPr/>
        <a:lstStyle/>
        <a:p>
          <a:endParaRPr lang="pt-BR"/>
        </a:p>
      </dgm:t>
    </dgm:pt>
    <dgm:pt modelId="{21A682C0-E1C5-49E8-B454-DC976F466F31}" type="sibTrans" cxnId="{997B66DF-6160-4AFB-81D0-5A54572F5B5D}">
      <dgm:prSet/>
      <dgm:spPr/>
      <dgm:t>
        <a:bodyPr/>
        <a:lstStyle/>
        <a:p>
          <a:endParaRPr lang="pt-BR"/>
        </a:p>
      </dgm:t>
    </dgm:pt>
    <dgm:pt modelId="{1227EED5-AE0C-48C2-BB95-3A95CFC8FB4C}">
      <dgm:prSet phldrT="[Texto]" custT="1"/>
      <dgm:spPr>
        <a:solidFill>
          <a:srgbClr val="9C4884"/>
        </a:solidFill>
      </dgm:spPr>
      <dgm:t>
        <a:bodyPr/>
        <a:lstStyle/>
        <a:p>
          <a:pPr algn="r"/>
          <a:r>
            <a:rPr lang="pt-BR" sz="2400" dirty="0"/>
            <a:t>Escreva aqui </a:t>
          </a:r>
        </a:p>
      </dgm:t>
    </dgm:pt>
    <dgm:pt modelId="{693D51E8-2121-4E70-875A-92B737329689}" type="parTrans" cxnId="{DB4F6827-F7A6-4ABF-BC15-8C0C980A55C7}">
      <dgm:prSet/>
      <dgm:spPr/>
      <dgm:t>
        <a:bodyPr/>
        <a:lstStyle/>
        <a:p>
          <a:endParaRPr lang="pt-BR"/>
        </a:p>
      </dgm:t>
    </dgm:pt>
    <dgm:pt modelId="{43D73662-4A97-4340-B759-86C559E4A6C7}" type="sibTrans" cxnId="{DB4F6827-F7A6-4ABF-BC15-8C0C980A55C7}">
      <dgm:prSet/>
      <dgm:spPr/>
      <dgm:t>
        <a:bodyPr/>
        <a:lstStyle/>
        <a:p>
          <a:endParaRPr lang="pt-BR"/>
        </a:p>
      </dgm:t>
    </dgm:pt>
    <dgm:pt modelId="{2D61D06C-EDD0-490F-8079-82B8BE832661}">
      <dgm:prSet phldrT="[Texto]" custT="1"/>
      <dgm:spPr>
        <a:solidFill>
          <a:srgbClr val="681B53"/>
        </a:solidFill>
      </dgm:spPr>
      <dgm:t>
        <a:bodyPr/>
        <a:lstStyle/>
        <a:p>
          <a:r>
            <a:rPr lang="pt-BR" sz="2400" dirty="0"/>
            <a:t>Escreva aqui </a:t>
          </a:r>
        </a:p>
      </dgm:t>
    </dgm:pt>
    <dgm:pt modelId="{4DA2A395-4403-4296-8F3F-80A4736C48DA}" type="parTrans" cxnId="{A13EA858-A593-4B2E-80FE-47E6C4385700}">
      <dgm:prSet/>
      <dgm:spPr/>
      <dgm:t>
        <a:bodyPr/>
        <a:lstStyle/>
        <a:p>
          <a:endParaRPr lang="pt-BR"/>
        </a:p>
      </dgm:t>
    </dgm:pt>
    <dgm:pt modelId="{234A41D4-BCB6-4B8D-AD3A-B60C2E4C58FA}" type="sibTrans" cxnId="{A13EA858-A593-4B2E-80FE-47E6C4385700}">
      <dgm:prSet/>
      <dgm:spPr/>
      <dgm:t>
        <a:bodyPr/>
        <a:lstStyle/>
        <a:p>
          <a:endParaRPr lang="pt-BR"/>
        </a:p>
      </dgm:t>
    </dgm:pt>
    <dgm:pt modelId="{355F8F0D-EC4C-4182-B133-64B3050D5ED5}" type="pres">
      <dgm:prSet presAssocID="{B3C751AF-60AD-461E-97E1-02CEC781812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1C9643-A628-45DF-912A-AC7C53F89165}" type="pres">
      <dgm:prSet presAssocID="{B3C751AF-60AD-461E-97E1-02CEC781812D}" presName="matrix" presStyleCnt="0"/>
      <dgm:spPr/>
    </dgm:pt>
    <dgm:pt modelId="{E042FABA-F140-4CD5-B3CE-EE53DEB2A7DC}" type="pres">
      <dgm:prSet presAssocID="{B3C751AF-60AD-461E-97E1-02CEC781812D}" presName="tile1" presStyleLbl="node1" presStyleIdx="0" presStyleCnt="4"/>
      <dgm:spPr/>
    </dgm:pt>
    <dgm:pt modelId="{7AABBA31-099E-40F2-8757-52010E992539}" type="pres">
      <dgm:prSet presAssocID="{B3C751AF-60AD-461E-97E1-02CEC781812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E7B2867-2EB4-49A7-8B28-501A79D91B50}" type="pres">
      <dgm:prSet presAssocID="{B3C751AF-60AD-461E-97E1-02CEC781812D}" presName="tile2" presStyleLbl="node1" presStyleIdx="1" presStyleCnt="4" custLinFactNeighborX="1"/>
      <dgm:spPr/>
    </dgm:pt>
    <dgm:pt modelId="{E92266F1-A9D0-4421-8914-7DD80093FD63}" type="pres">
      <dgm:prSet presAssocID="{B3C751AF-60AD-461E-97E1-02CEC781812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79CEA8A-ADA8-4271-AF6B-51EE8297B95D}" type="pres">
      <dgm:prSet presAssocID="{B3C751AF-60AD-461E-97E1-02CEC781812D}" presName="tile3" presStyleLbl="node1" presStyleIdx="2" presStyleCnt="4"/>
      <dgm:spPr/>
    </dgm:pt>
    <dgm:pt modelId="{CB1A6FD0-42F2-410D-8966-E973204359EC}" type="pres">
      <dgm:prSet presAssocID="{B3C751AF-60AD-461E-97E1-02CEC781812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477FF48-A6E3-4A6B-A562-6770FD72774E}" type="pres">
      <dgm:prSet presAssocID="{B3C751AF-60AD-461E-97E1-02CEC781812D}" presName="tile4" presStyleLbl="node1" presStyleIdx="3" presStyleCnt="4"/>
      <dgm:spPr/>
    </dgm:pt>
    <dgm:pt modelId="{E697F98F-2736-4F86-BCAC-E6ADBBA2A3BF}" type="pres">
      <dgm:prSet presAssocID="{B3C751AF-60AD-461E-97E1-02CEC781812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9547C24-A6AB-47CE-9B80-3B64944FC985}" type="pres">
      <dgm:prSet presAssocID="{B3C751AF-60AD-461E-97E1-02CEC781812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A2C2516-6963-4BAF-BCAD-8AF6BBA5FFEE}" type="presOf" srcId="{265624EB-EC11-4AA0-81FF-893BC8E6D5AD}" destId="{4E7B2867-2EB4-49A7-8B28-501A79D91B50}" srcOrd="0" destOrd="0" presId="urn:microsoft.com/office/officeart/2005/8/layout/matrix1"/>
    <dgm:cxn modelId="{5CBDE716-22AB-401E-B12D-4F541B8F9415}" srcId="{B3C751AF-60AD-461E-97E1-02CEC781812D}" destId="{5574F7F4-4140-4C8C-8688-BD15316D9F17}" srcOrd="0" destOrd="0" parTransId="{6DD06435-4E4D-44FF-86E1-1FB76AE88BBB}" sibTransId="{066872A3-2CB8-4396-AC36-FF0FE2AA4AF0}"/>
    <dgm:cxn modelId="{44D62720-DFBC-4536-8E56-12E0F5A72EDE}" type="presOf" srcId="{2D61D06C-EDD0-490F-8079-82B8BE832661}" destId="{7477FF48-A6E3-4A6B-A562-6770FD72774E}" srcOrd="0" destOrd="1" presId="urn:microsoft.com/office/officeart/2005/8/layout/matrix1"/>
    <dgm:cxn modelId="{A280D125-A686-4DE8-897E-5D496666AFF1}" type="presOf" srcId="{265624EB-EC11-4AA0-81FF-893BC8E6D5AD}" destId="{E92266F1-A9D0-4421-8914-7DD80093FD63}" srcOrd="1" destOrd="0" presId="urn:microsoft.com/office/officeart/2005/8/layout/matrix1"/>
    <dgm:cxn modelId="{DB4F6827-F7A6-4ABF-BC15-8C0C980A55C7}" srcId="{586003CF-B75A-438A-882B-3E0B2E828048}" destId="{1227EED5-AE0C-48C2-BB95-3A95CFC8FB4C}" srcOrd="0" destOrd="0" parTransId="{693D51E8-2121-4E70-875A-92B737329689}" sibTransId="{43D73662-4A97-4340-B759-86C559E4A6C7}"/>
    <dgm:cxn modelId="{70DB9940-B162-4822-9280-A2FA8F81034B}" type="presOf" srcId="{2D61D06C-EDD0-490F-8079-82B8BE832661}" destId="{E697F98F-2736-4F86-BCAC-E6ADBBA2A3BF}" srcOrd="1" destOrd="1" presId="urn:microsoft.com/office/officeart/2005/8/layout/matrix1"/>
    <dgm:cxn modelId="{619C495D-DFA2-4A7F-8B2A-D3E32548924D}" srcId="{5574F7F4-4140-4C8C-8688-BD15316D9F17}" destId="{265624EB-EC11-4AA0-81FF-893BC8E6D5AD}" srcOrd="1" destOrd="0" parTransId="{398205B8-9AD1-4201-9E18-BB0D8D479BB2}" sibTransId="{6FA742EA-D7F3-45DE-B8BF-3874F3ABB28C}"/>
    <dgm:cxn modelId="{A7D6EA61-1F82-4307-96FE-FE709F78EA9A}" srcId="{5574F7F4-4140-4C8C-8688-BD15316D9F17}" destId="{F30C20C2-4AB6-495F-8256-3F66EBF56731}" srcOrd="0" destOrd="0" parTransId="{5D753D40-55B4-42FB-B78A-B33F1F642B8E}" sibTransId="{4D497817-CD09-4E39-8ECC-8A68EA8DEB52}"/>
    <dgm:cxn modelId="{32E85D6A-EC95-47E8-90FE-D1C1084F6951}" type="presOf" srcId="{06B2A629-732D-4408-ABF2-D2D0D81E049C}" destId="{7477FF48-A6E3-4A6B-A562-6770FD72774E}" srcOrd="0" destOrd="0" presId="urn:microsoft.com/office/officeart/2005/8/layout/matrix1"/>
    <dgm:cxn modelId="{12190973-943D-425B-9CB4-EBFDC4BB658A}" type="presOf" srcId="{586003CF-B75A-438A-882B-3E0B2E828048}" destId="{CB1A6FD0-42F2-410D-8966-E973204359EC}" srcOrd="1" destOrd="0" presId="urn:microsoft.com/office/officeart/2005/8/layout/matrix1"/>
    <dgm:cxn modelId="{A13EA858-A593-4B2E-80FE-47E6C4385700}" srcId="{06B2A629-732D-4408-ABF2-D2D0D81E049C}" destId="{2D61D06C-EDD0-490F-8079-82B8BE832661}" srcOrd="0" destOrd="0" parTransId="{4DA2A395-4403-4296-8F3F-80A4736C48DA}" sibTransId="{234A41D4-BCB6-4B8D-AD3A-B60C2E4C58FA}"/>
    <dgm:cxn modelId="{E9A5D281-4C4D-4F3D-8B5B-2789811772F6}" type="presOf" srcId="{C4771E15-6CE6-4B96-84DE-4FF1019779AA}" destId="{4E7B2867-2EB4-49A7-8B28-501A79D91B50}" srcOrd="0" destOrd="1" presId="urn:microsoft.com/office/officeart/2005/8/layout/matrix1"/>
    <dgm:cxn modelId="{BFBF4E92-D9AF-4B6C-8CC0-6E353AF14D63}" type="presOf" srcId="{586003CF-B75A-438A-882B-3E0B2E828048}" destId="{479CEA8A-ADA8-4271-AF6B-51EE8297B95D}" srcOrd="0" destOrd="0" presId="urn:microsoft.com/office/officeart/2005/8/layout/matrix1"/>
    <dgm:cxn modelId="{068AB5A4-7C3E-4539-B659-04D42605FD59}" type="presOf" srcId="{AE9278C5-8635-4D0F-8E33-D34C0890645C}" destId="{7AABBA31-099E-40F2-8757-52010E992539}" srcOrd="1" destOrd="1" presId="urn:microsoft.com/office/officeart/2005/8/layout/matrix1"/>
    <dgm:cxn modelId="{A56EC2A4-1256-48F8-8B93-942F1BDDB3CA}" type="presOf" srcId="{5574F7F4-4140-4C8C-8688-BD15316D9F17}" destId="{19547C24-A6AB-47CE-9B80-3B64944FC985}" srcOrd="0" destOrd="0" presId="urn:microsoft.com/office/officeart/2005/8/layout/matrix1"/>
    <dgm:cxn modelId="{D60260B0-AC06-4B22-8D36-C0E44C45A34D}" type="presOf" srcId="{1227EED5-AE0C-48C2-BB95-3A95CFC8FB4C}" destId="{CB1A6FD0-42F2-410D-8966-E973204359EC}" srcOrd="1" destOrd="1" presId="urn:microsoft.com/office/officeart/2005/8/layout/matrix1"/>
    <dgm:cxn modelId="{9460C4B0-8B5A-4566-BAA1-9CE5A7DBDF7D}" type="presOf" srcId="{F30C20C2-4AB6-495F-8256-3F66EBF56731}" destId="{7AABBA31-099E-40F2-8757-52010E992539}" srcOrd="1" destOrd="0" presId="urn:microsoft.com/office/officeart/2005/8/layout/matrix1"/>
    <dgm:cxn modelId="{C2FABABA-47C3-43F8-8EC4-0C53AA06DCB5}" srcId="{5574F7F4-4140-4C8C-8688-BD15316D9F17}" destId="{586003CF-B75A-438A-882B-3E0B2E828048}" srcOrd="2" destOrd="0" parTransId="{EBB8AE2B-F799-4498-A019-0A6410A824E1}" sibTransId="{B4A6A0D1-7B1B-4D71-B193-AB6D881F99B8}"/>
    <dgm:cxn modelId="{99AB36BF-7159-415C-9632-010B509B9FBC}" type="presOf" srcId="{1227EED5-AE0C-48C2-BB95-3A95CFC8FB4C}" destId="{479CEA8A-ADA8-4271-AF6B-51EE8297B95D}" srcOrd="0" destOrd="1" presId="urn:microsoft.com/office/officeart/2005/8/layout/matrix1"/>
    <dgm:cxn modelId="{693948C7-1BBA-416C-8D3E-95D36A39CCAF}" srcId="{F30C20C2-4AB6-495F-8256-3F66EBF56731}" destId="{AE9278C5-8635-4D0F-8E33-D34C0890645C}" srcOrd="0" destOrd="0" parTransId="{0FCF5E26-7477-4CCB-9E90-495DE4CC35D9}" sibTransId="{902BAD70-F47E-4FE8-82C6-2AEAF88F13E6}"/>
    <dgm:cxn modelId="{0DC886CA-5CA0-44E9-95F9-4BDF7DD49D13}" type="presOf" srcId="{AE9278C5-8635-4D0F-8E33-D34C0890645C}" destId="{E042FABA-F140-4CD5-B3CE-EE53DEB2A7DC}" srcOrd="0" destOrd="1" presId="urn:microsoft.com/office/officeart/2005/8/layout/matrix1"/>
    <dgm:cxn modelId="{1AEA6EDC-2874-448E-B221-1E89BBA16902}" type="presOf" srcId="{B3C751AF-60AD-461E-97E1-02CEC781812D}" destId="{355F8F0D-EC4C-4182-B133-64B3050D5ED5}" srcOrd="0" destOrd="0" presId="urn:microsoft.com/office/officeart/2005/8/layout/matrix1"/>
    <dgm:cxn modelId="{04748FDC-32C7-4965-9E0E-8308C0C7A9D5}" type="presOf" srcId="{06B2A629-732D-4408-ABF2-D2D0D81E049C}" destId="{E697F98F-2736-4F86-BCAC-E6ADBBA2A3BF}" srcOrd="1" destOrd="0" presId="urn:microsoft.com/office/officeart/2005/8/layout/matrix1"/>
    <dgm:cxn modelId="{997B66DF-6160-4AFB-81D0-5A54572F5B5D}" srcId="{265624EB-EC11-4AA0-81FF-893BC8E6D5AD}" destId="{C4771E15-6CE6-4B96-84DE-4FF1019779AA}" srcOrd="0" destOrd="0" parTransId="{E708CE22-0D0E-429D-AA04-191A830FA4AC}" sibTransId="{21A682C0-E1C5-49E8-B454-DC976F466F31}"/>
    <dgm:cxn modelId="{07A8A6E1-5320-4E01-9234-144F899B5B9F}" type="presOf" srcId="{C4771E15-6CE6-4B96-84DE-4FF1019779AA}" destId="{E92266F1-A9D0-4421-8914-7DD80093FD63}" srcOrd="1" destOrd="1" presId="urn:microsoft.com/office/officeart/2005/8/layout/matrix1"/>
    <dgm:cxn modelId="{5A10F8E8-B4DB-4DE0-A9B5-89AA8DF4B4D5}" type="presOf" srcId="{F30C20C2-4AB6-495F-8256-3F66EBF56731}" destId="{E042FABA-F140-4CD5-B3CE-EE53DEB2A7DC}" srcOrd="0" destOrd="0" presId="urn:microsoft.com/office/officeart/2005/8/layout/matrix1"/>
    <dgm:cxn modelId="{BBCA92ED-B6C2-4552-8A90-1653D34DCF0B}" srcId="{5574F7F4-4140-4C8C-8688-BD15316D9F17}" destId="{06B2A629-732D-4408-ABF2-D2D0D81E049C}" srcOrd="3" destOrd="0" parTransId="{D7E438B3-591F-4AD5-9294-1B394AAA3E09}" sibTransId="{C7606DFA-ABE3-478A-A024-E446F9AC4A04}"/>
    <dgm:cxn modelId="{1190493A-852E-44DA-95EC-51A01893C2CD}" type="presParOf" srcId="{355F8F0D-EC4C-4182-B133-64B3050D5ED5}" destId="{EC1C9643-A628-45DF-912A-AC7C53F89165}" srcOrd="0" destOrd="0" presId="urn:microsoft.com/office/officeart/2005/8/layout/matrix1"/>
    <dgm:cxn modelId="{D2E1C564-6B3C-4776-8270-D8AC279D1D2D}" type="presParOf" srcId="{EC1C9643-A628-45DF-912A-AC7C53F89165}" destId="{E042FABA-F140-4CD5-B3CE-EE53DEB2A7DC}" srcOrd="0" destOrd="0" presId="urn:microsoft.com/office/officeart/2005/8/layout/matrix1"/>
    <dgm:cxn modelId="{9D875618-E259-4CF0-B100-15AF67A67C7F}" type="presParOf" srcId="{EC1C9643-A628-45DF-912A-AC7C53F89165}" destId="{7AABBA31-099E-40F2-8757-52010E992539}" srcOrd="1" destOrd="0" presId="urn:microsoft.com/office/officeart/2005/8/layout/matrix1"/>
    <dgm:cxn modelId="{953CEC1E-2602-4E4B-AEF9-E968CBBDAE19}" type="presParOf" srcId="{EC1C9643-A628-45DF-912A-AC7C53F89165}" destId="{4E7B2867-2EB4-49A7-8B28-501A79D91B50}" srcOrd="2" destOrd="0" presId="urn:microsoft.com/office/officeart/2005/8/layout/matrix1"/>
    <dgm:cxn modelId="{D59F1500-84A0-499A-A8F7-A0876D91B7D5}" type="presParOf" srcId="{EC1C9643-A628-45DF-912A-AC7C53F89165}" destId="{E92266F1-A9D0-4421-8914-7DD80093FD63}" srcOrd="3" destOrd="0" presId="urn:microsoft.com/office/officeart/2005/8/layout/matrix1"/>
    <dgm:cxn modelId="{91AF12BE-CAD4-4513-8E77-E1C724B4D255}" type="presParOf" srcId="{EC1C9643-A628-45DF-912A-AC7C53F89165}" destId="{479CEA8A-ADA8-4271-AF6B-51EE8297B95D}" srcOrd="4" destOrd="0" presId="urn:microsoft.com/office/officeart/2005/8/layout/matrix1"/>
    <dgm:cxn modelId="{0070A88B-858E-42D7-91F0-C6D8BDA23E28}" type="presParOf" srcId="{EC1C9643-A628-45DF-912A-AC7C53F89165}" destId="{CB1A6FD0-42F2-410D-8966-E973204359EC}" srcOrd="5" destOrd="0" presId="urn:microsoft.com/office/officeart/2005/8/layout/matrix1"/>
    <dgm:cxn modelId="{EE978616-A0DB-41AF-9083-87E2C6E4DD5C}" type="presParOf" srcId="{EC1C9643-A628-45DF-912A-AC7C53F89165}" destId="{7477FF48-A6E3-4A6B-A562-6770FD72774E}" srcOrd="6" destOrd="0" presId="urn:microsoft.com/office/officeart/2005/8/layout/matrix1"/>
    <dgm:cxn modelId="{72BFB24F-F604-4995-B134-9D86B08F0677}" type="presParOf" srcId="{EC1C9643-A628-45DF-912A-AC7C53F89165}" destId="{E697F98F-2736-4F86-BCAC-E6ADBBA2A3BF}" srcOrd="7" destOrd="0" presId="urn:microsoft.com/office/officeart/2005/8/layout/matrix1"/>
    <dgm:cxn modelId="{5B75DC06-E379-4483-8AB1-B823E61C65A9}" type="presParOf" srcId="{355F8F0D-EC4C-4182-B133-64B3050D5ED5}" destId="{19547C24-A6AB-47CE-9B80-3B64944FC98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2FABA-F140-4CD5-B3CE-EE53DEB2A7DC}">
      <dsp:nvSpPr>
        <dsp:cNvPr id="0" name=""/>
        <dsp:cNvSpPr/>
      </dsp:nvSpPr>
      <dsp:spPr>
        <a:xfrm rot="16200000">
          <a:off x="1283532" y="-1283532"/>
          <a:ext cx="2844383" cy="5411448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Forças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5400000">
        <a:off x="0" y="0"/>
        <a:ext cx="5411448" cy="2133287"/>
      </dsp:txXfrm>
    </dsp:sp>
    <dsp:sp modelId="{4E7B2867-2EB4-49A7-8B28-501A79D91B50}">
      <dsp:nvSpPr>
        <dsp:cNvPr id="0" name=""/>
        <dsp:cNvSpPr/>
      </dsp:nvSpPr>
      <dsp:spPr>
        <a:xfrm>
          <a:off x="5411448" y="0"/>
          <a:ext cx="5411448" cy="2844383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Oportunidades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>
        <a:off x="5411448" y="0"/>
        <a:ext cx="5411448" cy="2133287"/>
      </dsp:txXfrm>
    </dsp:sp>
    <dsp:sp modelId="{479CEA8A-ADA8-4271-AF6B-51EE8297B95D}">
      <dsp:nvSpPr>
        <dsp:cNvPr id="0" name=""/>
        <dsp:cNvSpPr/>
      </dsp:nvSpPr>
      <dsp:spPr>
        <a:xfrm rot="10800000">
          <a:off x="0" y="2844383"/>
          <a:ext cx="5411448" cy="2844383"/>
        </a:xfrm>
        <a:prstGeom prst="round1Rect">
          <a:avLst/>
        </a:prstGeom>
        <a:solidFill>
          <a:srgbClr val="9C48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Fraquezas</a:t>
          </a:r>
        </a:p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10800000">
        <a:off x="0" y="3555479"/>
        <a:ext cx="5411448" cy="2133287"/>
      </dsp:txXfrm>
    </dsp:sp>
    <dsp:sp modelId="{7477FF48-A6E3-4A6B-A562-6770FD72774E}">
      <dsp:nvSpPr>
        <dsp:cNvPr id="0" name=""/>
        <dsp:cNvSpPr/>
      </dsp:nvSpPr>
      <dsp:spPr>
        <a:xfrm rot="5400000">
          <a:off x="6694981" y="1560851"/>
          <a:ext cx="2844383" cy="5411448"/>
        </a:xfrm>
        <a:prstGeom prst="round1Rect">
          <a:avLst/>
        </a:prstGeom>
        <a:solidFill>
          <a:srgbClr val="681B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kern="1200" dirty="0"/>
            <a:t>Ameaças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Escreva aqui </a:t>
          </a:r>
        </a:p>
      </dsp:txBody>
      <dsp:txXfrm rot="-5400000">
        <a:off x="5411448" y="3555478"/>
        <a:ext cx="5411448" cy="2133287"/>
      </dsp:txXfrm>
    </dsp:sp>
    <dsp:sp modelId="{19547C24-A6AB-47CE-9B80-3B64944FC985}">
      <dsp:nvSpPr>
        <dsp:cNvPr id="0" name=""/>
        <dsp:cNvSpPr/>
      </dsp:nvSpPr>
      <dsp:spPr>
        <a:xfrm>
          <a:off x="3788013" y="2133287"/>
          <a:ext cx="3246869" cy="142219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300" b="1" kern="1200" dirty="0"/>
            <a:t>Matriz FOFA</a:t>
          </a:r>
        </a:p>
      </dsp:txBody>
      <dsp:txXfrm>
        <a:off x="3857439" y="2202713"/>
        <a:ext cx="3108017" cy="1283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17/01/2023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17/01/2023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6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439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17/01/2023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681B5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81B5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681B5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4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5B974-CB0A-427D-BD92-627248B9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4F3174A-3CF7-46DF-87E2-E0CB30671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953307"/>
              </p:ext>
            </p:extLst>
          </p:nvPr>
        </p:nvGraphicFramePr>
        <p:xfrm>
          <a:off x="179882" y="996845"/>
          <a:ext cx="10822897" cy="568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224B678-3288-48F0-87D6-3B76CFA1598B}"/>
              </a:ext>
            </a:extLst>
          </p:cNvPr>
          <p:cNvSpPr txBox="1"/>
          <p:nvPr/>
        </p:nvSpPr>
        <p:spPr>
          <a:xfrm>
            <a:off x="337851" y="1821305"/>
            <a:ext cx="677108" cy="4056182"/>
          </a:xfrm>
          <a:prstGeom prst="rect">
            <a:avLst/>
          </a:prstGeom>
          <a:solidFill>
            <a:srgbClr val="681B53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internos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E09D475-FF57-42F1-82B9-4F1391B45949}"/>
              </a:ext>
            </a:extLst>
          </p:cNvPr>
          <p:cNvSpPr txBox="1"/>
          <p:nvPr/>
        </p:nvSpPr>
        <p:spPr>
          <a:xfrm rot="10800000">
            <a:off x="10156451" y="1821305"/>
            <a:ext cx="677108" cy="4056182"/>
          </a:xfrm>
          <a:prstGeom prst="rect">
            <a:avLst/>
          </a:prstGeom>
          <a:solidFill>
            <a:srgbClr val="9C4884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Fatores externos</a:t>
            </a:r>
          </a:p>
        </p:txBody>
      </p:sp>
    </p:spTree>
    <p:extLst>
      <p:ext uri="{BB962C8B-B14F-4D97-AF65-F5344CB8AC3E}">
        <p14:creationId xmlns:p14="http://schemas.microsoft.com/office/powerpoint/2010/main" val="297693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84A3D-BAFB-4CF9-B92B-ABA4C84B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</p:spTree>
    <p:extLst>
      <p:ext uri="{BB962C8B-B14F-4D97-AF65-F5344CB8AC3E}">
        <p14:creationId xmlns:p14="http://schemas.microsoft.com/office/powerpoint/2010/main" val="294848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83F56-278B-4CF1-A63A-3C118DB0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Direcionadores para organização de grupos na APS</a:t>
            </a:r>
          </a:p>
        </p:txBody>
      </p:sp>
    </p:spTree>
    <p:extLst>
      <p:ext uri="{BB962C8B-B14F-4D97-AF65-F5344CB8AC3E}">
        <p14:creationId xmlns:p14="http://schemas.microsoft.com/office/powerpoint/2010/main" val="423361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4A307-029B-491D-A7FA-A2988C7D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1. Conhecer as necessidades de cuidado da população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50C0D8-DFCC-4BD5-BFC9-9F705AE8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4972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681B53"/>
                </a:solidFill>
              </a:rPr>
              <a:t>Levantar as principais demandas e necessidades dos usuários deste território.</a:t>
            </a:r>
          </a:p>
          <a:p>
            <a:endParaRPr lang="pt-BR" dirty="0">
              <a:solidFill>
                <a:srgbClr val="681B53"/>
              </a:solidFill>
            </a:endParaRPr>
          </a:p>
          <a:p>
            <a:r>
              <a:rPr lang="pt-BR" dirty="0">
                <a:solidFill>
                  <a:srgbClr val="681B53"/>
                </a:solidFill>
              </a:rPr>
              <a:t>Verificar os riscos e vulnerabilidades observados.</a:t>
            </a:r>
          </a:p>
          <a:p>
            <a:endParaRPr lang="pt-BR" dirty="0">
              <a:solidFill>
                <a:srgbClr val="681B53"/>
              </a:solidFill>
            </a:endParaRPr>
          </a:p>
          <a:p>
            <a:r>
              <a:rPr lang="pt-BR" dirty="0">
                <a:solidFill>
                  <a:srgbClr val="681B53"/>
                </a:solidFill>
              </a:rPr>
              <a:t>Analisar os indicadores de saúde da comunidade.</a:t>
            </a:r>
          </a:p>
        </p:txBody>
      </p:sp>
    </p:spTree>
    <p:extLst>
      <p:ext uri="{BB962C8B-B14F-4D97-AF65-F5344CB8AC3E}">
        <p14:creationId xmlns:p14="http://schemas.microsoft.com/office/powerpoint/2010/main" val="3477073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C5CAD-E06A-439D-A4C1-CA82393A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2. Estabelecer a população-alvo do grupo que será ofertado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4EFC1B-AD16-4CAE-B3A6-23E5C7CBD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681B53"/>
                </a:solidFill>
              </a:rPr>
              <a:t>Identificar quem são as pessoas e grupos com necessidades de saúde mais frequentes e semelhantes.</a:t>
            </a:r>
          </a:p>
          <a:p>
            <a:endParaRPr lang="pt-BR" dirty="0">
              <a:solidFill>
                <a:srgbClr val="681B53"/>
              </a:solidFill>
            </a:endParaRPr>
          </a:p>
          <a:p>
            <a:r>
              <a:rPr lang="pt-BR" dirty="0">
                <a:solidFill>
                  <a:srgbClr val="681B53"/>
                </a:solidFill>
              </a:rPr>
              <a:t>Analisar o público-alvo prioritário naquele território.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77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94BCC-8FD8-457A-8BA9-4EE50F3D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3. Estabelecer claramente qual seu 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9B1831-2CBD-4374-A1FB-F20C9F98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109689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681B53"/>
                </a:solidFill>
              </a:rPr>
              <a:t>Os objetivos do grupo devem ser construídos de forma participativa, sendo sempre desejável que os usuários participem desta decisão nas reuniões iniciais do grupo.</a:t>
            </a:r>
          </a:p>
          <a:p>
            <a:endParaRPr lang="pt-BR" dirty="0">
              <a:solidFill>
                <a:srgbClr val="681B53"/>
              </a:solidFill>
            </a:endParaRPr>
          </a:p>
          <a:p>
            <a:r>
              <a:rPr lang="pt-BR" dirty="0">
                <a:solidFill>
                  <a:srgbClr val="681B53"/>
                </a:solidFill>
              </a:rPr>
              <a:t>Exemplos: </a:t>
            </a:r>
          </a:p>
          <a:p>
            <a:pPr lvl="1"/>
            <a:r>
              <a:rPr lang="pt-BR" dirty="0">
                <a:solidFill>
                  <a:srgbClr val="681B53"/>
                </a:solidFill>
              </a:rPr>
              <a:t>oferecer suporte para um tratamento ou para enfrentamento de situações de vida.</a:t>
            </a:r>
          </a:p>
          <a:p>
            <a:pPr lvl="1"/>
            <a:r>
              <a:rPr lang="pt-BR" dirty="0">
                <a:solidFill>
                  <a:srgbClr val="681B53"/>
                </a:solidFill>
              </a:rPr>
              <a:t>realizar tarefas para socialização ou aprendizagens.</a:t>
            </a:r>
          </a:p>
          <a:p>
            <a:pPr lvl="1"/>
            <a:r>
              <a:rPr lang="pt-BR" dirty="0">
                <a:solidFill>
                  <a:srgbClr val="681B53"/>
                </a:solidFill>
              </a:rPr>
              <a:t>estimular autocuidado.</a:t>
            </a:r>
          </a:p>
          <a:p>
            <a:pPr lvl="1"/>
            <a:r>
              <a:rPr lang="pt-BR" dirty="0">
                <a:solidFill>
                  <a:srgbClr val="681B53"/>
                </a:solidFill>
              </a:rPr>
              <a:t>oferecer técnicas de controle de estresse.</a:t>
            </a:r>
          </a:p>
          <a:p>
            <a:pPr lvl="1"/>
            <a:r>
              <a:rPr lang="pt-BR" dirty="0">
                <a:solidFill>
                  <a:srgbClr val="681B53"/>
                </a:solidFill>
              </a:rPr>
              <a:t>estimular o crescimento pessoal.</a:t>
            </a:r>
          </a:p>
          <a:p>
            <a:pPr lvl="1"/>
            <a:r>
              <a:rPr lang="pt-BR" dirty="0">
                <a:solidFill>
                  <a:srgbClr val="681B53"/>
                </a:solidFill>
              </a:rPr>
              <a:t>promover maior adesão ao tratamento e ampliar a consciência sobre sua patologia.</a:t>
            </a:r>
          </a:p>
          <a:p>
            <a:pPr lvl="1"/>
            <a:r>
              <a:rPr lang="pt-BR" dirty="0">
                <a:solidFill>
                  <a:srgbClr val="681B53"/>
                </a:solidFill>
              </a:rPr>
              <a:t>estimular a solidariedade e favorecer que cada usuário possa atuar, na comunidade, de maneira informal, como um agente de saúde.</a:t>
            </a:r>
          </a:p>
        </p:txBody>
      </p:sp>
    </p:spTree>
    <p:extLst>
      <p:ext uri="{BB962C8B-B14F-4D97-AF65-F5344CB8AC3E}">
        <p14:creationId xmlns:p14="http://schemas.microsoft.com/office/powerpoint/2010/main" val="158628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C1E8A-6DFD-431C-BAED-FA256A22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4. Definir o tipo de grupo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9EBA9A-2FD2-4F08-BFE8-323807E82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306076"/>
            <a:ext cx="10305165" cy="4349557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>
                <a:solidFill>
                  <a:srgbClr val="681B53"/>
                </a:solidFill>
              </a:rPr>
              <a:t>Grupo aberto: pode receber novos participantes durante o processo. Esse tipo de grupo é útil quando o objetivo do grupo não implica em uma exposição mais íntima dos usuários.</a:t>
            </a:r>
          </a:p>
          <a:p>
            <a:endParaRPr lang="pt-BR" sz="2400" dirty="0">
              <a:solidFill>
                <a:srgbClr val="681B53"/>
              </a:solidFill>
            </a:endParaRPr>
          </a:p>
          <a:p>
            <a:r>
              <a:rPr lang="pt-BR" sz="2400" dirty="0">
                <a:solidFill>
                  <a:srgbClr val="681B53"/>
                </a:solidFill>
              </a:rPr>
              <a:t>Grupo fechado: segue com os mesmos participantes até o seu término. Esse tipo de grupo é útil quando o estabelecimento do vínculo e a necessidade de garantir a confidencialidade é primordial para se alcançar os objetivos estabelecidos do grupo.</a:t>
            </a:r>
          </a:p>
          <a:p>
            <a:endParaRPr lang="pt-BR" sz="2400" dirty="0">
              <a:solidFill>
                <a:srgbClr val="681B53"/>
              </a:solidFill>
            </a:endParaRPr>
          </a:p>
          <a:p>
            <a:r>
              <a:rPr lang="pt-BR" sz="2400" dirty="0">
                <a:solidFill>
                  <a:srgbClr val="681B53"/>
                </a:solidFill>
              </a:rPr>
              <a:t>Grupo semiaberto: novos participantes podem ser admitidos quando houver vaga. Ainda que o objetivo desses grupos semiabertos direcione para uma necessidade de privacidade, a temática do grupo pode permitir a entrada de novos usuários, seja porque a experiência com o tema do grupo de participantes mais antigos auxiliem no aprendizado de novos membros, ou porque a demanda do território para aquele grupo seja muito grande.</a:t>
            </a:r>
          </a:p>
        </p:txBody>
      </p:sp>
    </p:spTree>
    <p:extLst>
      <p:ext uri="{BB962C8B-B14F-4D97-AF65-F5344CB8AC3E}">
        <p14:creationId xmlns:p14="http://schemas.microsoft.com/office/powerpoint/2010/main" val="301593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325CF-4090-48A9-A7B7-D4640FB1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5. Definir o número de participantes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4C9A83-69C7-4D22-BAE2-EB9F78491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681B53"/>
                </a:solidFill>
              </a:rPr>
              <a:t>O trabalho com pequenos grupos permite maior espaço para as verbalizações dos usuários e uma condução e manejo das situações grupais de forma mais segura.</a:t>
            </a:r>
          </a:p>
          <a:p>
            <a:endParaRPr lang="pt-BR" dirty="0">
              <a:solidFill>
                <a:srgbClr val="681B53"/>
              </a:solidFill>
            </a:endParaRPr>
          </a:p>
          <a:p>
            <a:r>
              <a:rPr lang="pt-BR" dirty="0">
                <a:solidFill>
                  <a:srgbClr val="681B53"/>
                </a:solidFill>
              </a:rPr>
              <a:t>O número máximo de pessoas é aquele que permite que todos se vejam e se ouçam, sem necessidade de fazer movimentos corporais ou usar artifícios auditivos.</a:t>
            </a:r>
          </a:p>
          <a:p>
            <a:endParaRPr lang="pt-BR" dirty="0">
              <a:solidFill>
                <a:srgbClr val="681B53"/>
              </a:solidFill>
            </a:endParaRPr>
          </a:p>
          <a:p>
            <a:r>
              <a:rPr lang="pt-BR" dirty="0">
                <a:solidFill>
                  <a:srgbClr val="681B53"/>
                </a:solidFill>
              </a:rPr>
              <a:t>Organizar os critérios de seleção dos participantes: quais os usuários que podem se beneficiar do grupo de acordo com o diagnóstico do território? </a:t>
            </a:r>
          </a:p>
        </p:txBody>
      </p:sp>
    </p:spTree>
    <p:extLst>
      <p:ext uri="{BB962C8B-B14F-4D97-AF65-F5344CB8AC3E}">
        <p14:creationId xmlns:p14="http://schemas.microsoft.com/office/powerpoint/2010/main" val="207534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4162B-7EE5-4C6F-8F63-FBE4E92D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6. Eleger os profissionais que irão coordenar o grupo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F6173-FB32-48BA-8997-9ABAE96A8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143594"/>
            <a:ext cx="10485047" cy="4422098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>
                <a:solidFill>
                  <a:srgbClr val="681B53"/>
                </a:solidFill>
              </a:rPr>
              <a:t>É importante que a equipe decida por pelo menos dois profissionais fixos que possam acompanhar o grupo em todos os seus encontros. 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Desta forma, é possível evitar a interrupção e facilita manejar situações desafiadoras sem precisar interromper o grupo. 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Um dos facilitadores pode cuidar de alguma necessidade individual enquanto o outro dar seguimento ao grupo.  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A coordenação conjunta e multidisciplinar integra as diferentes abordagens de cuidado e uma descentralização da coordenação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Promover a alternância de papel de coordenador que permite haver corresponsabilização de todos os envolvidos.</a:t>
            </a:r>
          </a:p>
        </p:txBody>
      </p:sp>
    </p:spTree>
    <p:extLst>
      <p:ext uri="{BB962C8B-B14F-4D97-AF65-F5344CB8AC3E}">
        <p14:creationId xmlns:p14="http://schemas.microsoft.com/office/powerpoint/2010/main" val="121779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2ADF2-CB8E-4B3D-8DD0-324ABCB2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7. Tempo dos encontros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A9F57A-EADE-4D3D-8FCA-34AE059E2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681B53"/>
                </a:solidFill>
              </a:rPr>
              <a:t>A OMS recomenda não realizar intervenções em grupo na APS onde a duração de tempo não esteja definida, ou ainda, que seja muito longa.</a:t>
            </a:r>
          </a:p>
          <a:p>
            <a:endParaRPr lang="pt-BR" dirty="0">
              <a:solidFill>
                <a:srgbClr val="681B53"/>
              </a:solidFill>
            </a:endParaRPr>
          </a:p>
          <a:p>
            <a:r>
              <a:rPr lang="pt-BR" dirty="0">
                <a:solidFill>
                  <a:srgbClr val="681B53"/>
                </a:solidFill>
              </a:rPr>
              <a:t>São recomendadas Intervenções Psicossociais Breves, que utilizem uma metodologia que tenha um com começo, um meio e um fim, tanto em relação a cada encontro quanto em relação ao total de encontros. </a:t>
            </a:r>
          </a:p>
        </p:txBody>
      </p:sp>
    </p:spTree>
    <p:extLst>
      <p:ext uri="{BB962C8B-B14F-4D97-AF65-F5344CB8AC3E}">
        <p14:creationId xmlns:p14="http://schemas.microsoft.com/office/powerpoint/2010/main" val="161196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Intervenções psicossociais na APS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7C8E3-025C-4ABA-B056-086B4E04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2" y="980513"/>
            <a:ext cx="10470055" cy="1325563"/>
          </a:xfrm>
        </p:spPr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8. Avaliar espaço físico e recursos necessários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B98C14-91CE-4BF4-95FE-FC61C61F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470056" cy="4349557"/>
          </a:xfrm>
        </p:spPr>
        <p:txBody>
          <a:bodyPr>
            <a:normAutofit lnSpcReduction="10000"/>
          </a:bodyPr>
          <a:lstStyle/>
          <a:p>
            <a:r>
              <a:rPr lang="pt-BR" sz="2000" dirty="0">
                <a:solidFill>
                  <a:srgbClr val="681B53"/>
                </a:solidFill>
              </a:rPr>
              <a:t>Articulação dos profissionais de saúde da APS com demais serviços e locais da RAPS. 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Pactuar no local onde o público-alvo do grupo já se encontra, para realização das rodas preliminares para convidá-los e para planejar junto com eles a data e horário da realização dos encontros.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Garantir que o local seja protegido de ruído e interferências, para que todos possam se ouvir e não sejam interrompidos.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Verificar o conforto térmico.</a:t>
            </a:r>
          </a:p>
          <a:p>
            <a:endParaRPr lang="pt-BR" sz="2000" dirty="0">
              <a:solidFill>
                <a:srgbClr val="681B53"/>
              </a:solidFill>
            </a:endParaRPr>
          </a:p>
          <a:p>
            <a:r>
              <a:rPr lang="pt-BR" sz="2000" dirty="0">
                <a:solidFill>
                  <a:srgbClr val="681B53"/>
                </a:solidFill>
              </a:rPr>
              <a:t>Verificar se o local que comporte todos os participantes sentados e, que tenha cadeiras móveis que possam ser rearrumadas a depender da atividade proposta é fundamental.</a:t>
            </a:r>
          </a:p>
        </p:txBody>
      </p:sp>
    </p:spTree>
    <p:extLst>
      <p:ext uri="{BB962C8B-B14F-4D97-AF65-F5344CB8AC3E}">
        <p14:creationId xmlns:p14="http://schemas.microsoft.com/office/powerpoint/2010/main" val="215213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DADDB-1102-43A5-8B69-065A29F9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681B53"/>
                </a:solidFill>
              </a:rPr>
              <a:t>9. Divulgação para a população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05A544-5EB6-4F65-8635-1C19F457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4972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pt-BR" dirty="0">
                <a:solidFill>
                  <a:srgbClr val="681B53"/>
                </a:solidFill>
              </a:rPr>
              <a:t>Divulgar durante suas atividades rotineiras da UBS, como nas consultas, nas visitas domiciliar.</a:t>
            </a: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rgbClr val="681B53"/>
                </a:solidFill>
              </a:rPr>
              <a:t>Verificar em avaliação individual os critérios de elegibilidade, o desejo do usuário em participar e trabalhar sua motivação. </a:t>
            </a: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rgbClr val="681B53"/>
                </a:solidFill>
              </a:rPr>
              <a:t>Todos os profissionais devem conhecer os grupos que a unidade oferta, tendo clareza de seu público-alvo e critérios de elegibilidade, objetivos dos grupos e conheçam o fluxo para o entrada no grupo, para orientar de forma objetiva a população.</a:t>
            </a: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rgbClr val="681B53"/>
                </a:solidFill>
              </a:rPr>
              <a:t>Realizar salas de espera, que também podem ser espaços potentes para divulgação, em especial para grupos abertos.</a:t>
            </a: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rgbClr val="681B53"/>
                </a:solidFill>
              </a:rPr>
              <a:t>Divulgação durante as ações intersetoriais, que são parcerias valiosas que enriquecem todo o processo do grupo e abrem os caminhos para que os usuários circulem nos serviços da Rede, como protagonistas do cuidado.</a:t>
            </a:r>
          </a:p>
        </p:txBody>
      </p:sp>
    </p:spTree>
    <p:extLst>
      <p:ext uri="{BB962C8B-B14F-4D97-AF65-F5344CB8AC3E}">
        <p14:creationId xmlns:p14="http://schemas.microsoft.com/office/powerpoint/2010/main" val="172257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A59929-C6FF-40FF-A969-8DE638881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032" y="1214818"/>
            <a:ext cx="7307454" cy="614313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C926056-F302-4B0D-A3A6-E7EED5F1947E}"/>
              </a:ext>
            </a:extLst>
          </p:cNvPr>
          <p:cNvSpPr txBox="1"/>
          <p:nvPr/>
        </p:nvSpPr>
        <p:spPr>
          <a:xfrm>
            <a:off x="4542021" y="2084351"/>
            <a:ext cx="59211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Será que a oferta de intervenções psicossociais na APS assegura o acesso ao cuidado de qualidade em saúde mental? 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O benefício de realizar as intervenções em grupo é apenas resultado da quantidade de pessoas atendidas simultaneamente?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99C9129-955F-45E9-9329-1756CACD3AED}"/>
              </a:ext>
            </a:extLst>
          </p:cNvPr>
          <p:cNvSpPr/>
          <p:nvPr/>
        </p:nvSpPr>
        <p:spPr>
          <a:xfrm>
            <a:off x="4542020" y="1873770"/>
            <a:ext cx="5921114" cy="3769412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70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as intervenções psicossociais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4139670"/>
          </a:xfrm>
        </p:spPr>
        <p:txBody>
          <a:bodyPr>
            <a:normAutofit/>
          </a:bodyPr>
          <a:lstStyle/>
          <a:p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Podem ser realizadas pela própria equipe da atenção primária. </a:t>
            </a:r>
          </a:p>
          <a:p>
            <a:endParaRPr lang="pt-BR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t-BR" dirty="0">
                <a:solidFill>
                  <a:srgbClr val="666666"/>
                </a:solidFill>
                <a:latin typeface="Open Sans" panose="020B0606030504020204" pitchFamily="34" charset="0"/>
              </a:rPr>
              <a:t>E</a:t>
            </a:r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stão relacionadas a espaços de escuta e apoio.</a:t>
            </a:r>
          </a:p>
          <a:p>
            <a:endParaRPr lang="pt-BR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t-BR" dirty="0">
                <a:solidFill>
                  <a:srgbClr val="666666"/>
                </a:solidFill>
                <a:latin typeface="Open Sans" panose="020B0606030504020204" pitchFamily="34" charset="0"/>
              </a:rPr>
              <a:t>P</a:t>
            </a:r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ermitem reflexão e elaboração para superação do sofrimento trazido pelos problemas da vida, seja individualmente ou em grupo.</a:t>
            </a:r>
          </a:p>
          <a:p>
            <a:endParaRPr lang="pt-BR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 acolhimento e a escuta, o apoio das equipes e dos grupos são, em grande parte dos casos, suficientes para a pessoa se reestruturar, buscando soluções para seus problemas.</a:t>
            </a:r>
          </a:p>
          <a:p>
            <a:endParaRPr lang="pt-BR" dirty="0">
              <a:solidFill>
                <a:srgbClr val="666666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81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C7A1F-3282-4EF3-868E-0FD08DDF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benefícios das intervenções psicossociais em grupo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FFD1D3-2A4A-4876-BAE6-5D4228D1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2"/>
            <a:ext cx="10052222" cy="3779905"/>
          </a:xfrm>
        </p:spPr>
        <p:txBody>
          <a:bodyPr>
            <a:normAutofit/>
          </a:bodyPr>
          <a:lstStyle/>
          <a:p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Quando o usuário sente que o esforço para carregar a sua dor, é grande, o grupo abre uma possibilidade de distribuir essa carga aliviando o peso individual e fortalecendo a possibilidade de sucesso para lidar com ele.</a:t>
            </a:r>
          </a:p>
          <a:p>
            <a:endParaRPr lang="pt-BR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Os grupos são grandes espaços de elaboração, onde várias cabeças pensam e contribuem uns com os outros para encontrarem saídas para seus conflitos individuais.</a:t>
            </a:r>
          </a:p>
          <a:p>
            <a:endParaRPr lang="pt-BR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t-BR" dirty="0">
                <a:solidFill>
                  <a:srgbClr val="666666"/>
                </a:solidFill>
                <a:latin typeface="Open Sans" panose="020B0606030504020204" pitchFamily="34" charset="0"/>
              </a:rPr>
              <a:t>O</a:t>
            </a:r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grupo provoca a transmissão da esperança, e uma sensação de fortalecimento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56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0134A-DBE6-4CE3-AEEC-E76F38D2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benefícios das intervenções psicossociais em grupo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84A20-9A6F-4D10-BA42-6CE4A7F35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 grupo abre a oportunidade de trabalhar questões existenciais, questões de propósito e sentido de vida.</a:t>
            </a:r>
          </a:p>
          <a:p>
            <a:pPr marL="0" indent="0">
              <a:buNone/>
            </a:pPr>
            <a:endParaRPr lang="pt-BR" b="0" i="0" dirty="0">
              <a:solidFill>
                <a:srgbClr val="666666"/>
              </a:solidFill>
              <a:effectLst/>
              <a:latin typeface="Open Sans" panose="020B0606030504020204" pitchFamily="34" charset="0"/>
            </a:endParaRPr>
          </a:p>
          <a:p>
            <a:r>
              <a:rPr lang="pt-BR" dirty="0">
                <a:solidFill>
                  <a:srgbClr val="666666"/>
                </a:solidFill>
                <a:latin typeface="Open Sans" panose="020B0606030504020204" pitchFamily="34" charset="0"/>
              </a:rPr>
              <a:t>A</a:t>
            </a:r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universalidade é outro fator terapêutico importante, pois nos grupos as pessoas identificam outras pessoas passando por problemas semelhantes.</a:t>
            </a:r>
          </a:p>
          <a:p>
            <a:endParaRPr lang="pt-BR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Apoiar o próximo é um recurso emocional muito forte, que empodera aquela pessoa que se vê e se sente altruísta.</a:t>
            </a:r>
            <a:endParaRPr lang="pt-BR" dirty="0">
              <a:solidFill>
                <a:srgbClr val="666666"/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9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5F66D-A8C1-4C14-9146-C1982309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benefícios das intervenções psicossociais em grupo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6EA2C3-DA3A-42E7-A258-B34DE69C0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229610"/>
          </a:xfrm>
        </p:spPr>
        <p:txBody>
          <a:bodyPr>
            <a:normAutofit/>
          </a:bodyPr>
          <a:lstStyle/>
          <a:p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 coletivo dá um suporte social fundamental, </a:t>
            </a:r>
            <a:r>
              <a:rPr lang="pt-BR" dirty="0">
                <a:solidFill>
                  <a:srgbClr val="666666"/>
                </a:solidFill>
                <a:latin typeface="Open Sans" panose="020B0606030504020204" pitchFamily="34" charset="0"/>
              </a:rPr>
              <a:t>a</a:t>
            </a:r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final, nós somos seres sociais. </a:t>
            </a:r>
          </a:p>
          <a:p>
            <a:pPr algn="l"/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Existem três componentes do apoio social de extrema importância na vida das pessoas:</a:t>
            </a:r>
          </a:p>
          <a:p>
            <a:pPr lvl="1"/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 componente emocional, que trata da sensação de pertencer, de ser amado, cuidado e protegido. </a:t>
            </a:r>
          </a:p>
          <a:p>
            <a:pPr lvl="1"/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 componente valorativo, que vem do sentimento de autoestima, e da valorização pessoal, de se sentir considerado, ouvido e respeitado. </a:t>
            </a:r>
          </a:p>
          <a:p>
            <a:pPr lvl="1"/>
            <a:r>
              <a:rPr lang="pt-BR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O componente da comunicação, que vem do sentimento de fazer parte dessa rede, que compartilha informações e desenvolve uma cumplicidade, principalmente dos grupos que persistem.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14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2DC72-2A39-4240-BA90-0E0D6613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FOFA para intervenções psicossociais</a:t>
            </a:r>
          </a:p>
        </p:txBody>
      </p:sp>
    </p:spTree>
    <p:extLst>
      <p:ext uri="{BB962C8B-B14F-4D97-AF65-F5344CB8AC3E}">
        <p14:creationId xmlns:p14="http://schemas.microsoft.com/office/powerpoint/2010/main" val="353362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segurando, em pé, beisebol&#10;&#10;Descrição gerada automaticamente">
            <a:extLst>
              <a:ext uri="{FF2B5EF4-FFF2-40B4-BE49-F238E27FC236}">
                <a16:creationId xmlns:a16="http://schemas.microsoft.com/office/drawing/2014/main" id="{43E300D9-F765-48C7-9B46-3E5C25280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4" y="822472"/>
            <a:ext cx="7785260" cy="6461766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AEEFA73-D84D-4AA4-B470-293C95266D80}"/>
              </a:ext>
            </a:extLst>
          </p:cNvPr>
          <p:cNvSpPr/>
          <p:nvPr/>
        </p:nvSpPr>
        <p:spPr>
          <a:xfrm>
            <a:off x="814774" y="1424372"/>
            <a:ext cx="5921114" cy="3785651"/>
          </a:xfrm>
          <a:prstGeom prst="roundRect">
            <a:avLst/>
          </a:prstGeom>
          <a:noFill/>
          <a:ln>
            <a:solidFill>
              <a:srgbClr val="681B53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F66E00-FF1C-4D09-B8A9-2E1C16428F45}"/>
              </a:ext>
            </a:extLst>
          </p:cNvPr>
          <p:cNvSpPr txBox="1"/>
          <p:nvPr/>
        </p:nvSpPr>
        <p:spPr>
          <a:xfrm>
            <a:off x="1113020" y="1876801"/>
            <a:ext cx="52977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681B53"/>
                </a:solidFill>
                <a:latin typeface="Avenir Next LT Pro Demi" panose="020B0604020202020204" pitchFamily="34" charset="0"/>
                <a:cs typeface="Aparajita" panose="020B0502040204020203" pitchFamily="18" charset="0"/>
              </a:rPr>
              <a:t>Vamos começar essa discussão conhecendo o material de apoio “Orientações para realização de análise FOFA para intervenções psicossociais” disponível na biblioteca virtual do Saúde Mental na APS e-Planifica (planificasus.com.br)</a:t>
            </a: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  <a:p>
            <a:pPr algn="ctr"/>
            <a:endParaRPr lang="pt-BR" sz="2400" b="1" dirty="0">
              <a:solidFill>
                <a:srgbClr val="681B53"/>
              </a:solidFill>
              <a:latin typeface="Avenir Next LT Pro Demi" panose="020B0604020202020204" pitchFamily="34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09938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1403</Words>
  <Application>Microsoft Office PowerPoint</Application>
  <PresentationFormat>Widescreen</PresentationFormat>
  <Paragraphs>136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22</vt:i4>
      </vt:variant>
    </vt:vector>
  </HeadingPairs>
  <TitlesOfParts>
    <vt:vector size="35" baseType="lpstr">
      <vt:lpstr>Arial</vt:lpstr>
      <vt:lpstr>Avenir Next LT Pro Demi</vt:lpstr>
      <vt:lpstr>Calibri</vt:lpstr>
      <vt:lpstr>Calibri Light</vt:lpstr>
      <vt:lpstr>Open Sans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1</vt:lpstr>
      <vt:lpstr>Intervenções psicossociais na APS</vt:lpstr>
      <vt:lpstr>Apresentação do PowerPoint</vt:lpstr>
      <vt:lpstr>Sobre as intervenções psicossociais na APS</vt:lpstr>
      <vt:lpstr>Os benefícios das intervenções psicossociais em grupo na APS</vt:lpstr>
      <vt:lpstr>Os benefícios das intervenções psicossociais em grupo na APS</vt:lpstr>
      <vt:lpstr>Os benefícios das intervenções psicossociais em grupo na APS</vt:lpstr>
      <vt:lpstr>Análise FOFA para intervenções psicossociais</vt:lpstr>
      <vt:lpstr>Apresentação do PowerPoint</vt:lpstr>
      <vt:lpstr>Apresentação do PowerPoint</vt:lpstr>
      <vt:lpstr>Material de Apoio – Parte II</vt:lpstr>
      <vt:lpstr>Direcionadores para organização de grupos na APS</vt:lpstr>
      <vt:lpstr>1. Conhecer as necessidades de cuidado da população</vt:lpstr>
      <vt:lpstr>2. Estabelecer a população-alvo do grupo que será ofertado</vt:lpstr>
      <vt:lpstr>3. Estabelecer claramente qual seu objetivo</vt:lpstr>
      <vt:lpstr>4. Definir o tipo de grupo </vt:lpstr>
      <vt:lpstr>5. Definir o número de participantes</vt:lpstr>
      <vt:lpstr>6. Eleger os profissionais que irão coordenar o grupo</vt:lpstr>
      <vt:lpstr>7. Tempo dos encontros</vt:lpstr>
      <vt:lpstr>8. Avaliar espaço físico e recursos necessários</vt:lpstr>
      <vt:lpstr>9. Divulgação para a população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142</cp:revision>
  <dcterms:created xsi:type="dcterms:W3CDTF">2021-05-10T00:56:02Z</dcterms:created>
  <dcterms:modified xsi:type="dcterms:W3CDTF">2023-01-17T19:23:05Z</dcterms:modified>
</cp:coreProperties>
</file>