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03" r:id="rId2"/>
    <p:sldMasterId id="2147483698" r:id="rId3"/>
    <p:sldMasterId id="2147483648" r:id="rId4"/>
    <p:sldMasterId id="2147483672" r:id="rId5"/>
    <p:sldMasterId id="2147483660" r:id="rId6"/>
    <p:sldMasterId id="2147483701" r:id="rId7"/>
  </p:sldMasterIdLst>
  <p:notesMasterIdLst>
    <p:notesMasterId r:id="rId41"/>
  </p:notesMasterIdLst>
  <p:handoutMasterIdLst>
    <p:handoutMasterId r:id="rId42"/>
  </p:handoutMasterIdLst>
  <p:sldIdLst>
    <p:sldId id="273" r:id="rId8"/>
    <p:sldId id="3325" r:id="rId9"/>
    <p:sldId id="265" r:id="rId10"/>
    <p:sldId id="287" r:id="rId11"/>
    <p:sldId id="288" r:id="rId12"/>
    <p:sldId id="279" r:id="rId13"/>
    <p:sldId id="282" r:id="rId14"/>
    <p:sldId id="283" r:id="rId15"/>
    <p:sldId id="3323" r:id="rId16"/>
    <p:sldId id="3324" r:id="rId17"/>
    <p:sldId id="291" r:id="rId18"/>
    <p:sldId id="292" r:id="rId19"/>
    <p:sldId id="3326" r:id="rId20"/>
    <p:sldId id="289" r:id="rId21"/>
    <p:sldId id="290" r:id="rId22"/>
    <p:sldId id="276" r:id="rId23"/>
    <p:sldId id="277" r:id="rId24"/>
    <p:sldId id="278" r:id="rId25"/>
    <p:sldId id="293" r:id="rId26"/>
    <p:sldId id="284" r:id="rId27"/>
    <p:sldId id="297" r:id="rId28"/>
    <p:sldId id="3328" r:id="rId29"/>
    <p:sldId id="3329" r:id="rId30"/>
    <p:sldId id="294" r:id="rId31"/>
    <p:sldId id="296" r:id="rId32"/>
    <p:sldId id="3327" r:id="rId33"/>
    <p:sldId id="295" r:id="rId34"/>
    <p:sldId id="3321" r:id="rId35"/>
    <p:sldId id="3322" r:id="rId36"/>
    <p:sldId id="3313" r:id="rId37"/>
    <p:sldId id="3314" r:id="rId38"/>
    <p:sldId id="3318" r:id="rId39"/>
    <p:sldId id="268" r:id="rId4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isco Timbó de Paiva Neto" initials="FTDPN" lastIdx="1" clrIdx="0">
    <p:extLst>
      <p:ext uri="{19B8F6BF-5375-455C-9EA6-DF929625EA0E}">
        <p15:presenceInfo xmlns:p15="http://schemas.microsoft.com/office/powerpoint/2012/main" userId="Francisco Timbó de Paiva Net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834"/>
    <a:srgbClr val="1D7D5B"/>
    <a:srgbClr val="345292"/>
    <a:srgbClr val="009D82"/>
    <a:srgbClr val="4054B5"/>
    <a:srgbClr val="BE6311"/>
    <a:srgbClr val="F3BF85"/>
    <a:srgbClr val="A75E19"/>
    <a:srgbClr val="ED9D41"/>
    <a:srgbClr val="BE6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824" autoAdjust="0"/>
  </p:normalViewPr>
  <p:slideViewPr>
    <p:cSldViewPr snapToGrid="0">
      <p:cViewPr varScale="1">
        <p:scale>
          <a:sx n="62" d="100"/>
          <a:sy n="62" d="100"/>
        </p:scale>
        <p:origin x="980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commentAuthors" Target="commentAuthor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heme" Target="theme/theme1.xml"/><Relationship Id="rId20" Type="http://schemas.openxmlformats.org/officeDocument/2006/relationships/slide" Target="slides/slide13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8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352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ítulo 1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1724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4834"/>
                </a:solidFill>
              </a:defRPr>
            </a:lvl1pPr>
            <a:lvl2pPr>
              <a:defRPr>
                <a:solidFill>
                  <a:srgbClr val="114834"/>
                </a:solidFill>
              </a:defRPr>
            </a:lvl2pPr>
            <a:lvl3pPr>
              <a:defRPr>
                <a:solidFill>
                  <a:srgbClr val="114834"/>
                </a:solidFill>
              </a:defRPr>
            </a:lvl3pPr>
            <a:lvl4pPr>
              <a:defRPr>
                <a:solidFill>
                  <a:srgbClr val="114834"/>
                </a:solidFill>
              </a:defRPr>
            </a:lvl4pPr>
            <a:lvl5pPr>
              <a:defRPr>
                <a:solidFill>
                  <a:srgbClr val="114834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4834"/>
                </a:solidFill>
              </a:defRPr>
            </a:lvl1pPr>
            <a:lvl2pPr>
              <a:defRPr>
                <a:solidFill>
                  <a:srgbClr val="114834"/>
                </a:solidFill>
              </a:defRPr>
            </a:lvl2pPr>
            <a:lvl3pPr>
              <a:defRPr>
                <a:solidFill>
                  <a:srgbClr val="114834"/>
                </a:solidFill>
              </a:defRPr>
            </a:lvl3pPr>
            <a:lvl4pPr>
              <a:defRPr>
                <a:solidFill>
                  <a:srgbClr val="114834"/>
                </a:solidFill>
              </a:defRPr>
            </a:lvl4pPr>
            <a:lvl5pPr>
              <a:defRPr>
                <a:solidFill>
                  <a:srgbClr val="114834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11483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38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11483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solidFill>
            <a:srgbClr val="345292"/>
          </a:solidFill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114834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61"/>
          <a:stretch/>
        </p:blipFill>
        <p:spPr>
          <a:xfrm>
            <a:off x="11074237" y="0"/>
            <a:ext cx="1117763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Retângulo 11"/>
          <p:cNvSpPr/>
          <p:nvPr userDrawn="1"/>
        </p:nvSpPr>
        <p:spPr>
          <a:xfrm>
            <a:off x="442783" y="393924"/>
            <a:ext cx="6474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2800" b="0" cap="none" spc="0" dirty="0">
                <a:ln w="0"/>
                <a:solidFill>
                  <a:srgbClr val="114834"/>
                </a:solidFill>
                <a:effectLst/>
                <a:latin typeface="Tisa Sans Pro" panose="020B0504020201020104" pitchFamily="34" charset="0"/>
              </a:rPr>
              <a:t>Saúde Mental na APS</a:t>
            </a:r>
          </a:p>
        </p:txBody>
      </p:sp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94" r:id="rId13"/>
    <p:sldLayoutId id="214748370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7"/>
        </a:buBlip>
        <a:defRPr sz="22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7"/>
        </a:buBlip>
        <a:defRPr sz="20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7"/>
        </a:buBlip>
        <a:defRPr sz="18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7"/>
        </a:buBlip>
        <a:defRPr sz="16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7"/>
        </a:buBlip>
        <a:defRPr sz="14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4" name="Retângulo 13"/>
          <p:cNvSpPr/>
          <p:nvPr userDrawn="1"/>
        </p:nvSpPr>
        <p:spPr>
          <a:xfrm>
            <a:off x="442783" y="393924"/>
            <a:ext cx="6474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2800" b="0" cap="none" spc="0" dirty="0">
                <a:ln w="0"/>
                <a:solidFill>
                  <a:schemeClr val="bg1"/>
                </a:solidFill>
                <a:effectLst/>
                <a:latin typeface="Tisa Sans Pro" panose="020B0504020201020104" pitchFamily="34" charset="0"/>
              </a:rPr>
              <a:t>Saúde Mental na APS</a:t>
            </a:r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61"/>
          <a:stretch/>
        </p:blipFill>
        <p:spPr>
          <a:xfrm>
            <a:off x="11074237" y="0"/>
            <a:ext cx="1117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1" name="Retângulo 10"/>
          <p:cNvSpPr/>
          <p:nvPr userDrawn="1"/>
        </p:nvSpPr>
        <p:spPr>
          <a:xfrm>
            <a:off x="442783" y="393924"/>
            <a:ext cx="6474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2800" b="0" cap="none" spc="0" dirty="0">
                <a:ln w="0"/>
                <a:solidFill>
                  <a:srgbClr val="114834"/>
                </a:solidFill>
                <a:effectLst/>
                <a:latin typeface="Tisa Sans Pro" panose="020B0504020201020104" pitchFamily="34" charset="0"/>
              </a:rPr>
              <a:t>Saúde Mental na APS</a:t>
            </a:r>
          </a:p>
        </p:txBody>
      </p:sp>
      <p:pic>
        <p:nvPicPr>
          <p:cNvPr id="14" name="Imagem 1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61"/>
          <a:stretch/>
        </p:blipFill>
        <p:spPr>
          <a:xfrm>
            <a:off x="11074237" y="0"/>
            <a:ext cx="1117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Etapa Controle 1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595742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Situacional</a:t>
            </a:r>
          </a:p>
        </p:txBody>
      </p:sp>
    </p:spTree>
    <p:extLst>
      <p:ext uri="{BB962C8B-B14F-4D97-AF65-F5344CB8AC3E}">
        <p14:creationId xmlns:p14="http://schemas.microsoft.com/office/powerpoint/2010/main" val="1163228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iPAS</a:t>
            </a:r>
            <a:r>
              <a:rPr lang="pt-BR" dirty="0"/>
              <a:t> Desempenho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42782" y="2441013"/>
            <a:ext cx="11261537" cy="3512789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Resgate os resultados da(s) região(</a:t>
            </a:r>
            <a:r>
              <a:rPr lang="pt-BR" dirty="0" err="1"/>
              <a:t>ões</a:t>
            </a:r>
            <a:r>
              <a:rPr lang="pt-BR" dirty="0"/>
              <a:t>) no </a:t>
            </a:r>
            <a:r>
              <a:rPr lang="pt-BR" dirty="0" err="1"/>
              <a:t>iPAS</a:t>
            </a:r>
            <a:r>
              <a:rPr lang="pt-BR" dirty="0"/>
              <a:t> Desempenho (Q3/2022, Q1/2023 e o atual Q2/2023)</a:t>
            </a:r>
          </a:p>
          <a:p>
            <a:endParaRPr lang="pt-BR" dirty="0"/>
          </a:p>
          <a:p>
            <a:r>
              <a:rPr lang="pt-BR" dirty="0"/>
              <a:t>Como tem evoluído o cenário do índice, considerando os componentes específicos (Estrutura, Gerenciamento, Tutoria, Educacional e Qualidade)? 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Identifique e discuta os componentes detratores do </a:t>
            </a:r>
            <a:r>
              <a:rPr lang="pt-BR" dirty="0" err="1"/>
              <a:t>iPAS</a:t>
            </a:r>
            <a:r>
              <a:rPr lang="pt-BR" dirty="0"/>
              <a:t> Desempenho da(s) sua(s) região(</a:t>
            </a:r>
            <a:r>
              <a:rPr lang="pt-BR" dirty="0" err="1"/>
              <a:t>ões</a:t>
            </a:r>
            <a:r>
              <a:rPr lang="pt-BR" dirty="0"/>
              <a:t>)</a:t>
            </a:r>
          </a:p>
          <a:p>
            <a:endParaRPr lang="pt-BR" dirty="0"/>
          </a:p>
          <a:p>
            <a:r>
              <a:rPr lang="pt-BR" dirty="0"/>
              <a:t>Existem ações no plano de ação do grupo condutor para superação dos resultados desfavoráveis?</a:t>
            </a:r>
          </a:p>
          <a:p>
            <a:endParaRPr lang="pt-BR" dirty="0"/>
          </a:p>
          <a:p>
            <a:r>
              <a:rPr lang="pt-BR" dirty="0"/>
              <a:t>Existe perspectiva de progressão do </a:t>
            </a:r>
            <a:r>
              <a:rPr lang="pt-BR" dirty="0" err="1"/>
              <a:t>iPAS</a:t>
            </a:r>
            <a:r>
              <a:rPr lang="pt-BR" dirty="0"/>
              <a:t> Desempenho e seus componentes para o Q3/2023?</a:t>
            </a:r>
          </a:p>
        </p:txBody>
      </p:sp>
    </p:spTree>
    <p:extLst>
      <p:ext uri="{BB962C8B-B14F-4D97-AF65-F5344CB8AC3E}">
        <p14:creationId xmlns:p14="http://schemas.microsoft.com/office/powerpoint/2010/main" val="1575474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iPAS</a:t>
            </a:r>
            <a:r>
              <a:rPr lang="pt-BR" dirty="0"/>
              <a:t> Desempenho – registre aqui a evolução do índice e as análises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6BA8FC-2F8A-4207-BE67-7591CA058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7315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Ações de destaque na implantação da PAS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42782" y="2441013"/>
            <a:ext cx="11261537" cy="3512789"/>
          </a:xfrm>
        </p:spPr>
        <p:txBody>
          <a:bodyPr>
            <a:normAutofit/>
          </a:bodyPr>
          <a:lstStyle/>
          <a:p>
            <a:r>
              <a:rPr lang="pt-BR" dirty="0"/>
              <a:t>Capacitação dos profissionais no MI-</a:t>
            </a:r>
            <a:r>
              <a:rPr lang="pt-BR" dirty="0" err="1"/>
              <a:t>mhGAP</a:t>
            </a:r>
            <a:endParaRPr lang="pt-BR" dirty="0"/>
          </a:p>
          <a:p>
            <a:endParaRPr lang="pt-BR" dirty="0"/>
          </a:p>
          <a:p>
            <a:r>
              <a:rPr lang="pt-BR" dirty="0"/>
              <a:t>Pactuação da sustentabilidade dos processos disparados na tutoria</a:t>
            </a:r>
          </a:p>
          <a:p>
            <a:endParaRPr lang="pt-BR" dirty="0"/>
          </a:p>
          <a:p>
            <a:r>
              <a:rPr lang="pt-BR" dirty="0"/>
              <a:t>Constituição do grupo de trabalho da gestão estadual e municipal para monitoramento</a:t>
            </a:r>
          </a:p>
          <a:p>
            <a:endParaRPr lang="pt-BR" dirty="0"/>
          </a:p>
          <a:p>
            <a:r>
              <a:rPr lang="pt-BR" dirty="0"/>
              <a:t>Atualização e monitoramento do plano de ação do grupo condutor e da unidade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6668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C7F4A9-ECA6-4666-BE3D-CB406ED0E1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Material de apoio – PARTE III</a:t>
            </a:r>
          </a:p>
        </p:txBody>
      </p:sp>
    </p:spTree>
    <p:extLst>
      <p:ext uri="{BB962C8B-B14F-4D97-AF65-F5344CB8AC3E}">
        <p14:creationId xmlns:p14="http://schemas.microsoft.com/office/powerpoint/2010/main" val="699300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474294" y="3526271"/>
            <a:ext cx="6720927" cy="1355218"/>
          </a:xfrm>
        </p:spPr>
        <p:txBody>
          <a:bodyPr>
            <a:normAutofit fontScale="90000"/>
          </a:bodyPr>
          <a:lstStyle/>
          <a:p>
            <a:br>
              <a:rPr lang="pt-BR" dirty="0">
                <a:effectLst/>
              </a:rPr>
            </a:br>
            <a:r>
              <a:rPr lang="pt-BR" dirty="0">
                <a:effectLst/>
              </a:rPr>
              <a:t>Análise do desempenho da Região e Gestão por Resultados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1553472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Indicadores de processos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42782" y="2441013"/>
            <a:ext cx="11261537" cy="3512789"/>
          </a:xfrm>
        </p:spPr>
        <p:txBody>
          <a:bodyPr>
            <a:normAutofit/>
          </a:bodyPr>
          <a:lstStyle/>
          <a:p>
            <a:r>
              <a:rPr lang="pt-BR" dirty="0"/>
              <a:t>Quais indicadores de processos são monitorados para a APS?</a:t>
            </a:r>
          </a:p>
          <a:p>
            <a:endParaRPr lang="pt-BR" dirty="0"/>
          </a:p>
          <a:p>
            <a:r>
              <a:rPr lang="pt-BR" dirty="0"/>
              <a:t>Os indicadores monitorados foram selecionados segundo as necessidades locais?</a:t>
            </a:r>
          </a:p>
          <a:p>
            <a:endParaRPr lang="pt-BR" dirty="0"/>
          </a:p>
          <a:p>
            <a:r>
              <a:rPr lang="pt-BR" dirty="0"/>
              <a:t>Como está a evolução destes indicadores na(s) região(</a:t>
            </a:r>
            <a:r>
              <a:rPr lang="pt-BR" dirty="0" err="1"/>
              <a:t>ões</a:t>
            </a:r>
            <a:r>
              <a:rPr lang="pt-BR" dirty="0"/>
              <a:t>) e municípios?</a:t>
            </a:r>
          </a:p>
          <a:p>
            <a:endParaRPr lang="pt-BR" dirty="0"/>
          </a:p>
          <a:p>
            <a:r>
              <a:rPr lang="pt-BR" dirty="0"/>
              <a:t>As ações para monitoramento e avaliação de indicadores e superação de resultados desfavoráveis estão inclusas no plano de ação do grupo condutor?</a:t>
            </a:r>
          </a:p>
        </p:txBody>
      </p:sp>
    </p:spTree>
    <p:extLst>
      <p:ext uri="{BB962C8B-B14F-4D97-AF65-F5344CB8AC3E}">
        <p14:creationId xmlns:p14="http://schemas.microsoft.com/office/powerpoint/2010/main" val="630058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Indicadores de processos – registre aqui os indicadores e as análises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42782" y="2441013"/>
            <a:ext cx="11261537" cy="3512789"/>
          </a:xfrm>
        </p:spPr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5555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Painel de Monitoramento de Indicadores da Etapa Controle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42782" y="2306076"/>
            <a:ext cx="11444418" cy="3939979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Objetivo: apoiar o monitoramento e avaliação de indicadores estratégicos para a(s) região(</a:t>
            </a:r>
            <a:r>
              <a:rPr lang="pt-BR" dirty="0" err="1"/>
              <a:t>ões</a:t>
            </a:r>
            <a:r>
              <a:rPr lang="pt-BR" dirty="0"/>
              <a:t>)</a:t>
            </a:r>
          </a:p>
          <a:p>
            <a:endParaRPr lang="pt-BR" dirty="0"/>
          </a:p>
          <a:p>
            <a:r>
              <a:rPr lang="pt-BR" dirty="0"/>
              <a:t>Discutam os indicadores disponíveis no PAINEL segundo as necessidades locais</a:t>
            </a:r>
          </a:p>
          <a:p>
            <a:endParaRPr lang="pt-BR" dirty="0"/>
          </a:p>
          <a:p>
            <a:r>
              <a:rPr lang="pt-BR" dirty="0"/>
              <a:t>Analisem as séries históricas e identifiquem municípios que apresentam fragilidade nos resultados</a:t>
            </a:r>
          </a:p>
          <a:p>
            <a:endParaRPr lang="pt-BR" dirty="0"/>
          </a:p>
          <a:p>
            <a:r>
              <a:rPr lang="pt-BR" dirty="0"/>
              <a:t>Complementem a análise do PAINEL com outros indicadores e sistemas de informação disponíveis</a:t>
            </a:r>
          </a:p>
          <a:p>
            <a:endParaRPr lang="pt-BR" dirty="0"/>
          </a:p>
          <a:p>
            <a:r>
              <a:rPr lang="pt-BR" dirty="0"/>
              <a:t>Realizem a pactuação da equipe SES para o monitoramento do diagnóstico local</a:t>
            </a:r>
          </a:p>
          <a:p>
            <a:endParaRPr lang="pt-BR" dirty="0"/>
          </a:p>
          <a:p>
            <a:r>
              <a:rPr lang="pt-BR" dirty="0"/>
              <a:t>Estabeleçam ações a partir dos resultados de indicadores estratégicos</a:t>
            </a:r>
          </a:p>
        </p:txBody>
      </p:sp>
      <p:sp>
        <p:nvSpPr>
          <p:cNvPr id="2" name="Texto Explicativo: Linha Dobrada 1">
            <a:extLst>
              <a:ext uri="{FF2B5EF4-FFF2-40B4-BE49-F238E27FC236}">
                <a16:creationId xmlns:a16="http://schemas.microsoft.com/office/drawing/2014/main" id="{C7BA3F1D-FEAC-460F-9323-5157567BC3D7}"/>
              </a:ext>
            </a:extLst>
          </p:cNvPr>
          <p:cNvSpPr/>
          <p:nvPr/>
        </p:nvSpPr>
        <p:spPr>
          <a:xfrm>
            <a:off x="7337446" y="301159"/>
            <a:ext cx="3924885" cy="876518"/>
          </a:xfrm>
          <a:prstGeom prst="borderCallout2">
            <a:avLst>
              <a:gd name="adj1" fmla="val 28151"/>
              <a:gd name="adj2" fmla="val -1368"/>
              <a:gd name="adj3" fmla="val 52400"/>
              <a:gd name="adj4" fmla="val -8473"/>
              <a:gd name="adj5" fmla="val 98398"/>
              <a:gd name="adj6" fmla="val -10695"/>
            </a:avLst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Compartilhado via Sharepoint pela equipe Einstein contendo os resultados da(s) sua(s) região(</a:t>
            </a:r>
            <a:r>
              <a:rPr lang="pt-B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ões</a:t>
            </a:r>
            <a:r>
              <a:rPr lang="pt-B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6611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65B15A-2DB4-4592-B1B4-2ACF85E912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Material de apoio – </a:t>
            </a:r>
            <a:r>
              <a:rPr lang="pt-BR"/>
              <a:t>PARTE IV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08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Material de apoio – PARTE I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152245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6930" y="3909330"/>
            <a:ext cx="5863384" cy="866559"/>
          </a:xfrm>
        </p:spPr>
        <p:txBody>
          <a:bodyPr>
            <a:normAutofit fontScale="90000"/>
          </a:bodyPr>
          <a:lstStyle/>
          <a:p>
            <a:r>
              <a:rPr lang="pt-BR" dirty="0">
                <a:effectLst/>
              </a:rPr>
              <a:t>Autoavaliação dos Processos Estratégicos da Linha de Cuidado em Saúde Mental 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1771778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301731" y="122159"/>
            <a:ext cx="7068970" cy="1162903"/>
          </a:xfrm>
        </p:spPr>
        <p:txBody>
          <a:bodyPr>
            <a:normAutofit/>
          </a:bodyPr>
          <a:lstStyle/>
          <a:p>
            <a:pPr algn="r"/>
            <a:r>
              <a:rPr lang="pt-BR" dirty="0"/>
              <a:t>Macroprocessos da APS e os Processos Estratégicos da Linha de Cuidado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76BB60A-1A20-43DD-B02F-18070A33A3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144" b="6281"/>
          <a:stretch/>
        </p:blipFill>
        <p:spPr>
          <a:xfrm>
            <a:off x="1143837" y="1064429"/>
            <a:ext cx="2989970" cy="263213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36DF932-1EB4-4265-BC20-CE27570C8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21314"/>
            <a:ext cx="4533900" cy="421005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E4A36A6-60C4-43AF-96DA-609C9A635A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080" t="11734"/>
          <a:stretch/>
        </p:blipFill>
        <p:spPr>
          <a:xfrm>
            <a:off x="232212" y="3696567"/>
            <a:ext cx="5407111" cy="2956412"/>
          </a:xfrm>
          <a:prstGeom prst="rect">
            <a:avLst/>
          </a:prstGeom>
        </p:spPr>
      </p:pic>
      <p:sp>
        <p:nvSpPr>
          <p:cNvPr id="17" name="Seta: Curva para a Direita 16">
            <a:extLst>
              <a:ext uri="{FF2B5EF4-FFF2-40B4-BE49-F238E27FC236}">
                <a16:creationId xmlns:a16="http://schemas.microsoft.com/office/drawing/2014/main" id="{B0AC8233-5A56-48CB-8C20-FE03266CCC06}"/>
              </a:ext>
            </a:extLst>
          </p:cNvPr>
          <p:cNvSpPr/>
          <p:nvPr/>
        </p:nvSpPr>
        <p:spPr>
          <a:xfrm rot="5210308">
            <a:off x="4871028" y="872384"/>
            <a:ext cx="783392" cy="172343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Seta: Curva para a Direita 17">
            <a:extLst>
              <a:ext uri="{FF2B5EF4-FFF2-40B4-BE49-F238E27FC236}">
                <a16:creationId xmlns:a16="http://schemas.microsoft.com/office/drawing/2014/main" id="{36BE7C19-DD3D-45E4-BC8E-EB18DD9F2FAE}"/>
              </a:ext>
            </a:extLst>
          </p:cNvPr>
          <p:cNvSpPr/>
          <p:nvPr/>
        </p:nvSpPr>
        <p:spPr>
          <a:xfrm rot="16242829">
            <a:off x="5065321" y="1761919"/>
            <a:ext cx="783392" cy="172343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717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Macroprocessos da APS e a Avaliação dos Processos Estratégicos</a:t>
            </a:r>
          </a:p>
        </p:txBody>
      </p:sp>
      <p:sp>
        <p:nvSpPr>
          <p:cNvPr id="5" name="Espaço Reservado para Conteúdo 8">
            <a:extLst>
              <a:ext uri="{FF2B5EF4-FFF2-40B4-BE49-F238E27FC236}">
                <a16:creationId xmlns:a16="http://schemas.microsoft.com/office/drawing/2014/main" id="{68C015D4-5FFD-47AC-92B0-61B6E746A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441013"/>
            <a:ext cx="10411265" cy="3512789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 proposta de organização dos macroprocessos da APS unida à organização de processos estratégicos da linha de cuidado em saúde mental é a chave para o fortalecimento da RAPS e do cuidado em saúde mental humanizado e efetivo.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Isso significa dizer que ao se estruturar de maneira a desenvolver estrategicamente as ações de qualificação de todos esses processos, a APS se torna mais apta a oferecer uma abordagem completa e coordenada para a saúde mental, atendendo às necessidades da população de forma mais eficiente e centrada na pessoa usuária.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8764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Macroprocessos da APS e a Avaliação dos Processos Estratégicos</a:t>
            </a:r>
          </a:p>
        </p:txBody>
      </p:sp>
      <p:sp>
        <p:nvSpPr>
          <p:cNvPr id="5" name="Espaço Reservado para Conteúdo 8">
            <a:extLst>
              <a:ext uri="{FF2B5EF4-FFF2-40B4-BE49-F238E27FC236}">
                <a16:creationId xmlns:a16="http://schemas.microsoft.com/office/drawing/2014/main" id="{68C015D4-5FFD-47AC-92B0-61B6E746A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441013"/>
            <a:ext cx="7744615" cy="3512789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 escolha pelo Instrumento de Avaliação dos Macroprocessos da APS a ser utilizado deve ser realizada pela gestão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O Instrumento de Avaliação dos Processos Estratégicos da Linha de Cuidado em Saúde Mental está disponível no </a:t>
            </a:r>
            <a:r>
              <a:rPr lang="pt-BR" dirty="0" err="1"/>
              <a:t>e-Planifica</a:t>
            </a:r>
            <a:r>
              <a:rPr lang="pt-BR" dirty="0"/>
              <a:t> &gt; Tutoria &gt; Avaliação dos Processos Estratégicos, para aplicação de cada unidade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B1BC105-65D0-4D1F-BF10-54D17350E7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234" y="2077376"/>
            <a:ext cx="8450809" cy="879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8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da Avaliação dos Processos Estratégicos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42782" y="2441013"/>
            <a:ext cx="10411265" cy="3512789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Avaliar todos os processos necessários para implantação/implementação da linha de cuidado em saúde mental nos serviços. </a:t>
            </a:r>
          </a:p>
          <a:p>
            <a:pPr marL="0" indent="0" algn="just">
              <a:buNone/>
            </a:pPr>
            <a:endParaRPr lang="pt-BR" sz="200" dirty="0"/>
          </a:p>
          <a:p>
            <a:pPr algn="just"/>
            <a:r>
              <a:rPr lang="pt-BR" dirty="0"/>
              <a:t> Ser uma ferramenta de trabalho com itens que direcionam as equipes na organização dos processos de trabalho, portanto a promover a organização do serviço.</a:t>
            </a:r>
          </a:p>
          <a:p>
            <a:pPr marL="0" indent="0" algn="just">
              <a:buNone/>
            </a:pPr>
            <a:endParaRPr lang="pt-BR" sz="1200" dirty="0"/>
          </a:p>
          <a:p>
            <a:pPr algn="just"/>
            <a:r>
              <a:rPr lang="pt-BR" dirty="0"/>
              <a:t>Apoiar a compreensão e a visão por processos e levar para um plano de ação (da equipe, da gestão do serviço e da gestão municipal, regional e estadual) os itens ainda não concluídos, em um processo de aperfeiçoamento gradativo.</a:t>
            </a:r>
          </a:p>
          <a:p>
            <a:pPr algn="just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1042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Justificativa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225082" y="2187795"/>
            <a:ext cx="10719583" cy="3512789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 utilização desse instrumento permite avaliar em que ponto os serviços se encontram em termos de desenvolvimento dos processos, destacando áreas onde podem haver desvios em relação às normas estabelecidas. </a:t>
            </a:r>
          </a:p>
          <a:p>
            <a:pPr marL="0" indent="0" algn="just">
              <a:buNone/>
            </a:pPr>
            <a:endParaRPr lang="pt-BR" sz="1200" dirty="0"/>
          </a:p>
          <a:p>
            <a:pPr algn="just"/>
            <a:r>
              <a:rPr lang="pt-BR" dirty="0"/>
              <a:t>Com base nessa avaliação, é possível identificar não conformidades e elaborar planos de ação para corrigi-las ou para aprimorar constantemente os processos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2089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e Verificação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316173" y="2004915"/>
            <a:ext cx="10518143" cy="351278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Para cada componente, há um conjunto de processos estratégicos e itens de verificação que representam padrões de desenvolvimento e implantação das estruturas e processos que permitem dar respostas satisfatórias. 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Os padrões apresentam o que se espera em cada componente. É uma frase afirmativa, declaratória, que expressa a expectativa de ser alcançada e a qualidade esperada em relação ao processo.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816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Distribuição dos Itens de Verificação do Instrumento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87E78353-7B2B-4529-9BD3-746499DEF1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972973"/>
              </p:ext>
            </p:extLst>
          </p:nvPr>
        </p:nvGraphicFramePr>
        <p:xfrm>
          <a:off x="442913" y="3182587"/>
          <a:ext cx="10052050" cy="1689928"/>
        </p:xfrm>
        <a:graphic>
          <a:graphicData uri="http://schemas.openxmlformats.org/drawingml/2006/table">
            <a:tbl>
              <a:tblPr firstRow="1" firstCol="1" bandRow="1"/>
              <a:tblGrid>
                <a:gridCol w="7207320">
                  <a:extLst>
                    <a:ext uri="{9D8B030D-6E8A-4147-A177-3AD203B41FA5}">
                      <a16:colId xmlns:a16="http://schemas.microsoft.com/office/drawing/2014/main" val="1305285280"/>
                    </a:ext>
                  </a:extLst>
                </a:gridCol>
                <a:gridCol w="2844730">
                  <a:extLst>
                    <a:ext uri="{9D8B030D-6E8A-4147-A177-3AD203B41FA5}">
                      <a16:colId xmlns:a16="http://schemas.microsoft.com/office/drawing/2014/main" val="182439239"/>
                    </a:ext>
                  </a:extLst>
                </a:gridCol>
              </a:tblGrid>
              <a:tr h="3346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COMPONENTES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PADRÕES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007626"/>
                  </a:ext>
                </a:extLst>
              </a:tr>
              <a:tr h="3663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 território e gestão de base populacional em saúde mental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0365485"/>
                  </a:ext>
                </a:extLst>
              </a:tr>
              <a:tr h="4015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Acesso à Rede de Atenção Psicossocial (RAPS) pela APS 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2987508"/>
                  </a:ext>
                </a:extLst>
              </a:tr>
              <a:tr h="2809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Gestão do cuidado em saúde mental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9622781"/>
                  </a:ext>
                </a:extLst>
              </a:tr>
              <a:tr h="306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031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00595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7">
            <a:extLst>
              <a:ext uri="{FF2B5EF4-FFF2-40B4-BE49-F238E27FC236}">
                <a16:creationId xmlns:a16="http://schemas.microsoft.com/office/drawing/2014/main" id="{CE97330E-9360-7FCD-4EF1-44D4892B4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</p:spPr>
        <p:txBody>
          <a:bodyPr/>
          <a:lstStyle/>
          <a:p>
            <a:r>
              <a:rPr lang="pt-BR" dirty="0"/>
              <a:t>Escala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25BED9E-EEEB-F34C-218A-AA5B966D75C1}"/>
              </a:ext>
            </a:extLst>
          </p:cNvPr>
          <p:cNvSpPr txBox="1"/>
          <p:nvPr/>
        </p:nvSpPr>
        <p:spPr>
          <a:xfrm>
            <a:off x="157707" y="6193354"/>
            <a:ext cx="2366890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Fonte:</a:t>
            </a: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Autores, 2023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7C3C235-DF0C-8847-2C49-15B1AD30CA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440"/>
          <a:stretch/>
        </p:blipFill>
        <p:spPr>
          <a:xfrm>
            <a:off x="792633" y="3363819"/>
            <a:ext cx="9252956" cy="136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745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7">
            <a:extLst>
              <a:ext uri="{FF2B5EF4-FFF2-40B4-BE49-F238E27FC236}">
                <a16:creationId xmlns:a16="http://schemas.microsoft.com/office/drawing/2014/main" id="{CE97330E-9360-7FCD-4EF1-44D4892B4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</p:spPr>
        <p:txBody>
          <a:bodyPr/>
          <a:lstStyle/>
          <a:p>
            <a:r>
              <a:rPr lang="pt-BR" dirty="0"/>
              <a:t>Escala</a:t>
            </a:r>
          </a:p>
        </p:txBody>
      </p:sp>
      <p:sp>
        <p:nvSpPr>
          <p:cNvPr id="3" name="Espaço Reservado para Conteúdo 8">
            <a:extLst>
              <a:ext uri="{FF2B5EF4-FFF2-40B4-BE49-F238E27FC236}">
                <a16:creationId xmlns:a16="http://schemas.microsoft.com/office/drawing/2014/main" id="{0D0C5215-53E2-AC5B-E84C-104ADB61A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340012" cy="3512789"/>
          </a:xfrm>
        </p:spPr>
        <p:txBody>
          <a:bodyPr>
            <a:normAutofit fontScale="92500"/>
          </a:bodyPr>
          <a:lstStyle/>
          <a:p>
            <a:pPr algn="just"/>
            <a:r>
              <a:rPr lang="pt-BR" b="1" dirty="0"/>
              <a:t>NÃO INICIADO: </a:t>
            </a:r>
            <a:r>
              <a:rPr lang="pt-BR" dirty="0"/>
              <a:t>nenhuma ação foi desencadeada para a implantação do processo</a:t>
            </a:r>
          </a:p>
          <a:p>
            <a:pPr algn="just"/>
            <a:r>
              <a:rPr lang="pt-BR" b="1" dirty="0"/>
              <a:t>INSATISFATÓRIO: </a:t>
            </a:r>
            <a:r>
              <a:rPr lang="pt-BR" dirty="0"/>
              <a:t>já foram realizadas algumas ações para a implantação do processo, mas ainda em fase bem inicial e distante do esperado para o processo plenamente implantado</a:t>
            </a:r>
          </a:p>
          <a:p>
            <a:pPr algn="just"/>
            <a:r>
              <a:rPr lang="pt-BR" b="1" dirty="0"/>
              <a:t>REGULAR:</a:t>
            </a:r>
            <a:r>
              <a:rPr lang="pt-BR" dirty="0"/>
              <a:t> a implantação está progredindo, gerando dados iniciais para análise, no entanto precisa de maiores esforços para chegar em um patamar aceitável</a:t>
            </a:r>
          </a:p>
          <a:p>
            <a:pPr algn="just"/>
            <a:r>
              <a:rPr lang="pt-BR" b="1" dirty="0"/>
              <a:t>SATISFATÓRIO:</a:t>
            </a:r>
            <a:r>
              <a:rPr lang="pt-BR" dirty="0"/>
              <a:t> a implantação está bem estruturada, gerando mais dados para análise – processo implantado </a:t>
            </a:r>
          </a:p>
          <a:p>
            <a:pPr algn="just"/>
            <a:r>
              <a:rPr lang="pt-BR" b="1" dirty="0"/>
              <a:t>MUITO SATISFATÓRIO: </a:t>
            </a:r>
            <a:r>
              <a:rPr lang="pt-BR" dirty="0"/>
              <a:t>representa a consolidação e institucionalização do processo, o que impacta diretamente na melhoria das práticas no respectivo ponto de atenção à saúde – todos os itens de formas da verificação foram atendidas  </a:t>
            </a:r>
          </a:p>
        </p:txBody>
      </p:sp>
    </p:spTree>
    <p:extLst>
      <p:ext uri="{BB962C8B-B14F-4D97-AF65-F5344CB8AC3E}">
        <p14:creationId xmlns:p14="http://schemas.microsoft.com/office/powerpoint/2010/main" val="3676609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Apresentação da Etapa</a:t>
            </a:r>
          </a:p>
        </p:txBody>
      </p:sp>
    </p:spTree>
    <p:extLst>
      <p:ext uri="{BB962C8B-B14F-4D97-AF65-F5344CB8AC3E}">
        <p14:creationId xmlns:p14="http://schemas.microsoft.com/office/powerpoint/2010/main" val="36053127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09E6293-CC78-E944-854F-E4264B0ABEEC}"/>
              </a:ext>
            </a:extLst>
          </p:cNvPr>
          <p:cNvSpPr/>
          <p:nvPr/>
        </p:nvSpPr>
        <p:spPr>
          <a:xfrm>
            <a:off x="321176" y="3249648"/>
            <a:ext cx="1061065" cy="10116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DF00998-112E-3B4E-86DF-1393531C507B}"/>
              </a:ext>
            </a:extLst>
          </p:cNvPr>
          <p:cNvCxnSpPr>
            <a:cxnSpLocks/>
          </p:cNvCxnSpPr>
          <p:nvPr/>
        </p:nvCxnSpPr>
        <p:spPr>
          <a:xfrm flipV="1">
            <a:off x="703113" y="2215887"/>
            <a:ext cx="0" cy="9144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F4FDF5F-117C-8D4C-8333-1F9BAEC86AF9}"/>
              </a:ext>
            </a:extLst>
          </p:cNvPr>
          <p:cNvCxnSpPr>
            <a:cxnSpLocks/>
          </p:cNvCxnSpPr>
          <p:nvPr/>
        </p:nvCxnSpPr>
        <p:spPr>
          <a:xfrm flipV="1">
            <a:off x="4509987" y="2314587"/>
            <a:ext cx="0" cy="9144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76518F8-0644-8D4B-A878-10217CD441F7}"/>
              </a:ext>
            </a:extLst>
          </p:cNvPr>
          <p:cNvCxnSpPr>
            <a:cxnSpLocks/>
          </p:cNvCxnSpPr>
          <p:nvPr/>
        </p:nvCxnSpPr>
        <p:spPr>
          <a:xfrm flipV="1">
            <a:off x="8524743" y="2279839"/>
            <a:ext cx="0" cy="9144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96D31F1-08E7-184B-B4EB-C852B433C10D}"/>
              </a:ext>
            </a:extLst>
          </p:cNvPr>
          <p:cNvCxnSpPr>
            <a:cxnSpLocks/>
          </p:cNvCxnSpPr>
          <p:nvPr/>
        </p:nvCxnSpPr>
        <p:spPr>
          <a:xfrm flipV="1">
            <a:off x="3234423" y="4328896"/>
            <a:ext cx="0" cy="9144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7EE639A-F244-DB48-B206-CADE7783A907}"/>
              </a:ext>
            </a:extLst>
          </p:cNvPr>
          <p:cNvCxnSpPr>
            <a:cxnSpLocks/>
          </p:cNvCxnSpPr>
          <p:nvPr/>
        </p:nvCxnSpPr>
        <p:spPr>
          <a:xfrm flipV="1">
            <a:off x="7662108" y="4286087"/>
            <a:ext cx="0" cy="9144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C21BFFD-6DAA-C749-B75B-BD8D97E4D61A}"/>
              </a:ext>
            </a:extLst>
          </p:cNvPr>
          <p:cNvSpPr txBox="1"/>
          <p:nvPr/>
        </p:nvSpPr>
        <p:spPr>
          <a:xfrm>
            <a:off x="843734" y="2306076"/>
            <a:ext cx="1649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NÃO INICIADO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89B30C-189E-3A4B-8424-BD03E4C5311F}"/>
              </a:ext>
            </a:extLst>
          </p:cNvPr>
          <p:cNvSpPr txBox="1"/>
          <p:nvPr/>
        </p:nvSpPr>
        <p:spPr>
          <a:xfrm>
            <a:off x="854968" y="2611646"/>
            <a:ext cx="2823727" cy="529056"/>
          </a:xfrm>
          <a:prstGeom prst="rect">
            <a:avLst/>
          </a:prstGeom>
          <a:noFill/>
        </p:spPr>
        <p:txBody>
          <a:bodyPr wrap="square" lIns="45720" rtlCol="0" anchor="t" anchorCtr="0">
            <a:spAutoFit/>
          </a:bodyPr>
          <a:lstStyle/>
          <a:p>
            <a:pPr>
              <a:lnSpc>
                <a:spcPts val="1750"/>
              </a:lnSpc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0% de conformidade - Nenhum item da forma de verificação  com resposta “sim”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07D4F51-E351-9A46-AF14-E94820824B41}"/>
              </a:ext>
            </a:extLst>
          </p:cNvPr>
          <p:cNvSpPr txBox="1"/>
          <p:nvPr/>
        </p:nvSpPr>
        <p:spPr>
          <a:xfrm>
            <a:off x="4654336" y="2314587"/>
            <a:ext cx="1111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REGULAR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25BE5D3-8ACE-6C45-8FE8-AC17709FEFFD}"/>
              </a:ext>
            </a:extLst>
          </p:cNvPr>
          <p:cNvSpPr txBox="1"/>
          <p:nvPr/>
        </p:nvSpPr>
        <p:spPr>
          <a:xfrm>
            <a:off x="4654336" y="2644490"/>
            <a:ext cx="2304886" cy="298223"/>
          </a:xfrm>
          <a:prstGeom prst="rect">
            <a:avLst/>
          </a:prstGeom>
          <a:noFill/>
        </p:spPr>
        <p:txBody>
          <a:bodyPr wrap="square" lIns="45720" rtlCol="0" anchor="t" anchorCtr="0">
            <a:spAutoFit/>
          </a:bodyPr>
          <a:lstStyle/>
          <a:p>
            <a:pPr>
              <a:lnSpc>
                <a:spcPts val="1750"/>
              </a:lnSpc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50% a 69% de conformidade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C8B1437-065F-F94E-9491-271B3442E06E}"/>
              </a:ext>
            </a:extLst>
          </p:cNvPr>
          <p:cNvSpPr txBox="1"/>
          <p:nvPr/>
        </p:nvSpPr>
        <p:spPr>
          <a:xfrm>
            <a:off x="8685242" y="2370028"/>
            <a:ext cx="23952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MUITO SATISFATÓRIO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1BDF18-FE4E-714C-897D-AAAA217731FA}"/>
              </a:ext>
            </a:extLst>
          </p:cNvPr>
          <p:cNvSpPr txBox="1"/>
          <p:nvPr/>
        </p:nvSpPr>
        <p:spPr>
          <a:xfrm>
            <a:off x="8685242" y="2699931"/>
            <a:ext cx="2312131" cy="529056"/>
          </a:xfrm>
          <a:prstGeom prst="rect">
            <a:avLst/>
          </a:prstGeom>
          <a:noFill/>
        </p:spPr>
        <p:txBody>
          <a:bodyPr wrap="square" lIns="45720" rtlCol="0" anchor="t" anchorCtr="0">
            <a:spAutoFit/>
          </a:bodyPr>
          <a:lstStyle/>
          <a:p>
            <a:pPr>
              <a:lnSpc>
                <a:spcPts val="1750"/>
              </a:lnSpc>
            </a:pPr>
            <a:r>
              <a:rPr lang="en-US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100% de conformidade – todos os itens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A35CED4-3C53-CE48-8600-D807299BA388}"/>
              </a:ext>
            </a:extLst>
          </p:cNvPr>
          <p:cNvSpPr txBox="1"/>
          <p:nvPr/>
        </p:nvSpPr>
        <p:spPr>
          <a:xfrm>
            <a:off x="5854319" y="4392581"/>
            <a:ext cx="17171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SATISFATÓRIO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9359265-D219-2A44-9ECF-A8E344B73EC1}"/>
              </a:ext>
            </a:extLst>
          </p:cNvPr>
          <p:cNvSpPr txBox="1"/>
          <p:nvPr/>
        </p:nvSpPr>
        <p:spPr>
          <a:xfrm>
            <a:off x="5236628" y="4721009"/>
            <a:ext cx="2331787" cy="529056"/>
          </a:xfrm>
          <a:prstGeom prst="rect">
            <a:avLst/>
          </a:prstGeom>
          <a:noFill/>
        </p:spPr>
        <p:txBody>
          <a:bodyPr wrap="square" lIns="45720" rtlCol="0" anchor="t" anchorCtr="0">
            <a:spAutoFit/>
          </a:bodyPr>
          <a:lstStyle/>
          <a:p>
            <a:pPr algn="r">
              <a:lnSpc>
                <a:spcPts val="1750"/>
              </a:lnSpc>
            </a:pPr>
            <a:r>
              <a:rPr lang="pt-BR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70% a 99% do total de respostas “Sim”</a:t>
            </a:r>
            <a:endParaRPr lang="en-US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2BBF664-9C90-0D49-ADB0-2A0DDE7FF57E}"/>
              </a:ext>
            </a:extLst>
          </p:cNvPr>
          <p:cNvSpPr txBox="1"/>
          <p:nvPr/>
        </p:nvSpPr>
        <p:spPr>
          <a:xfrm>
            <a:off x="1258687" y="4435390"/>
            <a:ext cx="1888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INSATISFATÓRIO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5F6AEE3-3D94-A741-AA41-A7AF413DBB31}"/>
              </a:ext>
            </a:extLst>
          </p:cNvPr>
          <p:cNvSpPr txBox="1"/>
          <p:nvPr/>
        </p:nvSpPr>
        <p:spPr>
          <a:xfrm>
            <a:off x="851709" y="4763818"/>
            <a:ext cx="2292596" cy="529056"/>
          </a:xfrm>
          <a:prstGeom prst="rect">
            <a:avLst/>
          </a:prstGeom>
          <a:noFill/>
        </p:spPr>
        <p:txBody>
          <a:bodyPr wrap="square" lIns="45720" rtlCol="0" anchor="t" anchorCtr="0">
            <a:spAutoFit/>
          </a:bodyPr>
          <a:lstStyle/>
          <a:p>
            <a:pPr algn="r">
              <a:lnSpc>
                <a:spcPts val="1750"/>
              </a:lnSpc>
            </a:pPr>
            <a:r>
              <a:rPr lang="pt-BR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1% a 49% do total de respostas “Sim”</a:t>
            </a:r>
            <a:endParaRPr lang="en-US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1" name="Oval 8">
            <a:extLst>
              <a:ext uri="{FF2B5EF4-FFF2-40B4-BE49-F238E27FC236}">
                <a16:creationId xmlns:a16="http://schemas.microsoft.com/office/drawing/2014/main" id="{CF767DF5-79D0-C915-9F86-A77BCA11D33C}"/>
              </a:ext>
            </a:extLst>
          </p:cNvPr>
          <p:cNvSpPr/>
          <p:nvPr/>
        </p:nvSpPr>
        <p:spPr>
          <a:xfrm>
            <a:off x="2442748" y="3228987"/>
            <a:ext cx="1061065" cy="1011624"/>
          </a:xfrm>
          <a:prstGeom prst="ellipse">
            <a:avLst/>
          </a:prstGeom>
          <a:solidFill>
            <a:srgbClr val="FD8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24" name="Oval 8">
            <a:extLst>
              <a:ext uri="{FF2B5EF4-FFF2-40B4-BE49-F238E27FC236}">
                <a16:creationId xmlns:a16="http://schemas.microsoft.com/office/drawing/2014/main" id="{C7005064-6F6D-E3DE-0A65-1578A01C1013}"/>
              </a:ext>
            </a:extLst>
          </p:cNvPr>
          <p:cNvSpPr/>
          <p:nvPr/>
        </p:nvSpPr>
        <p:spPr>
          <a:xfrm>
            <a:off x="4420338" y="3254418"/>
            <a:ext cx="1061065" cy="10116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58" name="Oval 8">
            <a:extLst>
              <a:ext uri="{FF2B5EF4-FFF2-40B4-BE49-F238E27FC236}">
                <a16:creationId xmlns:a16="http://schemas.microsoft.com/office/drawing/2014/main" id="{609E72BD-75B2-3098-9BCC-F0FD15BCF647}"/>
              </a:ext>
            </a:extLst>
          </p:cNvPr>
          <p:cNvSpPr/>
          <p:nvPr/>
        </p:nvSpPr>
        <p:spPr>
          <a:xfrm>
            <a:off x="6707652" y="3261463"/>
            <a:ext cx="1061065" cy="10116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61" name="Oval 8">
            <a:extLst>
              <a:ext uri="{FF2B5EF4-FFF2-40B4-BE49-F238E27FC236}">
                <a16:creationId xmlns:a16="http://schemas.microsoft.com/office/drawing/2014/main" id="{03EE6835-8CCE-C3DF-69C7-4D7AF32B219F}"/>
              </a:ext>
            </a:extLst>
          </p:cNvPr>
          <p:cNvSpPr/>
          <p:nvPr/>
        </p:nvSpPr>
        <p:spPr>
          <a:xfrm>
            <a:off x="8685242" y="3254418"/>
            <a:ext cx="1061065" cy="10116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22" name="Título 7">
            <a:extLst>
              <a:ext uri="{FF2B5EF4-FFF2-40B4-BE49-F238E27FC236}">
                <a16:creationId xmlns:a16="http://schemas.microsoft.com/office/drawing/2014/main" id="{BE745DF0-0012-457D-8CFB-351E577243E2}"/>
              </a:ext>
            </a:extLst>
          </p:cNvPr>
          <p:cNvSpPr txBox="1">
            <a:spLocks/>
          </p:cNvSpPr>
          <p:nvPr/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pt-BR"/>
              <a:t>Escala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74740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7">
            <a:extLst>
              <a:ext uri="{FF2B5EF4-FFF2-40B4-BE49-F238E27FC236}">
                <a16:creationId xmlns:a16="http://schemas.microsoft.com/office/drawing/2014/main" id="{CE97330E-9360-7FCD-4EF1-44D4892B4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</p:spPr>
        <p:txBody>
          <a:bodyPr/>
          <a:lstStyle/>
          <a:p>
            <a:r>
              <a:rPr lang="pt-BR" dirty="0"/>
              <a:t>Orientações para aplicação </a:t>
            </a:r>
          </a:p>
        </p:txBody>
      </p:sp>
      <p:sp>
        <p:nvSpPr>
          <p:cNvPr id="3" name="Espaço Reservado para Conteúdo 8">
            <a:extLst>
              <a:ext uri="{FF2B5EF4-FFF2-40B4-BE49-F238E27FC236}">
                <a16:creationId xmlns:a16="http://schemas.microsoft.com/office/drawing/2014/main" id="{0D0C5215-53E2-AC5B-E84C-104ADB61A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316261" cy="3512789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Na aplicação dessa ferramenta além do tutor; é importante ter a participação das equipes multiprofissionais e coordenador/gerente do serviço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Definir horário protegido para que os responsáveis da equipe do serviço possam participar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O instrumento deve ser utilizado, continuamente, nas várias fases de organização dos macroprocessos ou ciclos de melhoria contínua, assim como ser instrumento de planejamento, monitoramento e avaliação</a:t>
            </a:r>
          </a:p>
        </p:txBody>
      </p:sp>
    </p:spTree>
    <p:extLst>
      <p:ext uri="{BB962C8B-B14F-4D97-AF65-F5344CB8AC3E}">
        <p14:creationId xmlns:p14="http://schemas.microsoft.com/office/powerpoint/2010/main" val="37054836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8">
            <a:extLst>
              <a:ext uri="{FF2B5EF4-FFF2-40B4-BE49-F238E27FC236}">
                <a16:creationId xmlns:a16="http://schemas.microsoft.com/office/drawing/2014/main" id="{0D0C5215-53E2-AC5B-E84C-104ADB61A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31" y="2229905"/>
            <a:ext cx="6117043" cy="27140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/>
              <a:t>Todas as discussões geradas na aplicação da ferramenta, oportunizam desenvolvimento de competências e responsabilidades, reflexões, esclarecimentos de dúvidas, a busca de mais informações (documentos orientadores disponibilizados e outros), além de alinhamento geral entre os participantes, em um processo dinâmico de educação permanente</a:t>
            </a:r>
          </a:p>
        </p:txBody>
      </p:sp>
      <p:pic>
        <p:nvPicPr>
          <p:cNvPr id="9" name="Imagem 8" descr="Homem com roupa azul&#10;&#10;Descrição gerada automaticamente com confiança baixa">
            <a:extLst>
              <a:ext uri="{FF2B5EF4-FFF2-40B4-BE49-F238E27FC236}">
                <a16:creationId xmlns:a16="http://schemas.microsoft.com/office/drawing/2014/main" id="{FE0287E4-7144-E59B-A442-98995572D4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771" y="728869"/>
            <a:ext cx="81448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906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EC8AFA4-C92E-4675-9886-03CA33B7AE4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 o texto do link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texto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mensagens de agradecimento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padrão de finalização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528" y="1207363"/>
            <a:ext cx="5245507" cy="54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06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1CD8D6E-2FE4-401B-8B2F-D0B1293AEC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2" r="31191" b="52337"/>
          <a:stretch/>
        </p:blipFill>
        <p:spPr>
          <a:xfrm>
            <a:off x="8034390" y="3502219"/>
            <a:ext cx="3113071" cy="3088446"/>
          </a:xfrm>
          <a:prstGeom prst="rect">
            <a:avLst/>
          </a:prstGeom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Objetivo Geral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9CE540FD-6D7E-4067-B56E-442802C8274F}"/>
              </a:ext>
            </a:extLst>
          </p:cNvPr>
          <p:cNvSpPr/>
          <p:nvPr/>
        </p:nvSpPr>
        <p:spPr>
          <a:xfrm>
            <a:off x="667820" y="2306076"/>
            <a:ext cx="10290563" cy="154673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solidFill>
                  <a:srgbClr val="114834"/>
                </a:solidFill>
              </a:rPr>
              <a:t>A Etapa Controle tem como principal objetivo estabelecer estratégias para a continuidade dos processos desenvolvidos no Saúde Mental na APS a partir da análise do cenário atual, considerando a realidade do estado, da região e dos municípios.</a:t>
            </a:r>
          </a:p>
        </p:txBody>
      </p:sp>
    </p:spTree>
    <p:extLst>
      <p:ext uri="{BB962C8B-B14F-4D97-AF65-F5344CB8AC3E}">
        <p14:creationId xmlns:p14="http://schemas.microsoft.com/office/powerpoint/2010/main" val="799377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específicos 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42783" y="2441013"/>
            <a:ext cx="10544085" cy="364441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dirty="0"/>
              <a:t>Compreender os conceitos relacionados à sustentabilidade de processos trabalhados anteriormente</a:t>
            </a:r>
          </a:p>
          <a:p>
            <a:pPr>
              <a:lnSpc>
                <a:spcPct val="100000"/>
              </a:lnSpc>
            </a:pPr>
            <a:r>
              <a:rPr lang="pt-BR" dirty="0"/>
              <a:t>Analisar o desempenho de execução do projeto nas regiões e municípios</a:t>
            </a:r>
          </a:p>
          <a:p>
            <a:pPr>
              <a:lnSpc>
                <a:spcPct val="100000"/>
              </a:lnSpc>
            </a:pPr>
            <a:r>
              <a:rPr lang="pt-BR" dirty="0"/>
              <a:t>Realizar a autoavaliação dos processos estratégicos da linha de cuidado de saúde mental</a:t>
            </a:r>
          </a:p>
          <a:p>
            <a:pPr>
              <a:lnSpc>
                <a:spcPct val="100000"/>
              </a:lnSpc>
            </a:pPr>
            <a:r>
              <a:rPr lang="pt-BR" dirty="0"/>
              <a:t>Analisar os resultados obtidos a partir dos diagnósticos realizados</a:t>
            </a:r>
          </a:p>
          <a:p>
            <a:pPr>
              <a:lnSpc>
                <a:spcPct val="100000"/>
              </a:lnSpc>
            </a:pPr>
            <a:r>
              <a:rPr lang="pt-BR" dirty="0"/>
              <a:t>Estabelecer os processos prioritários para a região e o estado bem como suas respectivas estratégias de sustentabilidade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3697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Justificativa para realização da Etapa Controle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É uma etapa de diagnóstico e análise situacional do desempenho das ações disparadas no decorrer dos projetos.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Na etapa controle, serão analisados os resultados esperados para cada uma das ações, e a partir daí, serão estabelecidos critérios para o monitoramento e sustentabilidade dos processos já implantados.</a:t>
            </a:r>
          </a:p>
          <a:p>
            <a:pPr marL="0" indent="0">
              <a:lnSpc>
                <a:spcPct val="100000"/>
              </a:lnSpc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3388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325297" y="884273"/>
            <a:ext cx="10515600" cy="1197088"/>
          </a:xfrm>
        </p:spPr>
        <p:txBody>
          <a:bodyPr/>
          <a:lstStyle/>
          <a:p>
            <a:r>
              <a:rPr lang="pt-BR" dirty="0"/>
              <a:t>Vídeo Apresentação Etapa Controle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0BB2D505-E8B2-40D3-A675-01E3B2B497C4}"/>
              </a:ext>
            </a:extLst>
          </p:cNvPr>
          <p:cNvGrpSpPr/>
          <p:nvPr/>
        </p:nvGrpSpPr>
        <p:grpSpPr>
          <a:xfrm>
            <a:off x="1778419" y="1952090"/>
            <a:ext cx="4190866" cy="3796922"/>
            <a:chOff x="2281853" y="2469312"/>
            <a:chExt cx="3010328" cy="2737162"/>
          </a:xfrm>
        </p:grpSpPr>
        <p:sp>
          <p:nvSpPr>
            <p:cNvPr id="3" name="Pentágono 2">
              <a:extLst>
                <a:ext uri="{FF2B5EF4-FFF2-40B4-BE49-F238E27FC236}">
                  <a16:creationId xmlns:a16="http://schemas.microsoft.com/office/drawing/2014/main" id="{9D0DB792-F757-413C-BE22-9ACC870D0899}"/>
                </a:ext>
              </a:extLst>
            </p:cNvPr>
            <p:cNvSpPr/>
            <p:nvPr/>
          </p:nvSpPr>
          <p:spPr>
            <a:xfrm>
              <a:off x="2281853" y="2469312"/>
              <a:ext cx="3010328" cy="2737162"/>
            </a:xfrm>
            <a:prstGeom prst="pentagon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41ECFDF5-271A-4E7C-B228-6AAB7F4A37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96" r="29427" b="49943"/>
            <a:stretch/>
          </p:blipFill>
          <p:spPr>
            <a:xfrm>
              <a:off x="2748582" y="2505271"/>
              <a:ext cx="2266197" cy="2665243"/>
            </a:xfrm>
            <a:prstGeom prst="rect">
              <a:avLst/>
            </a:prstGeom>
          </p:spPr>
        </p:pic>
      </p:grpSp>
      <p:pic>
        <p:nvPicPr>
          <p:cNvPr id="12" name="Imagem 11" descr="Código QR&#10;&#10;Descrição gerada automaticamente">
            <a:extLst>
              <a:ext uri="{FF2B5EF4-FFF2-40B4-BE49-F238E27FC236}">
                <a16:creationId xmlns:a16="http://schemas.microsoft.com/office/drawing/2014/main" id="{8A4BFF40-0E50-4B49-B7CA-89852384D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85" y="2061434"/>
            <a:ext cx="3932220" cy="393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49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pt-BR" sz="4000"/>
              <a:t>Matriz FOFA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838200" y="1825625"/>
            <a:ext cx="4152774" cy="43034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000"/>
          </a:p>
          <a:p>
            <a:endParaRPr lang="pt-BR" sz="2000"/>
          </a:p>
          <a:p>
            <a:endParaRPr lang="pt-BR" sz="2000"/>
          </a:p>
        </p:txBody>
      </p:sp>
      <p:pic>
        <p:nvPicPr>
          <p:cNvPr id="3" name="Imagem 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10C1A95D-32BE-4793-AE0F-3885FC1CC1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" r="32" b="-2"/>
          <a:stretch/>
        </p:blipFill>
        <p:spPr>
          <a:xfrm>
            <a:off x="2744025" y="2036693"/>
            <a:ext cx="6170299" cy="422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30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Material de apoio – PARTE II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751516555"/>
      </p:ext>
    </p:extLst>
  </p:cSld>
  <p:clrMapOvr>
    <a:masterClrMapping/>
  </p:clrMapOvr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Zez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apa Final e-Planific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2118</TotalTime>
  <Words>1452</Words>
  <Application>Microsoft Office PowerPoint</Application>
  <PresentationFormat>Widescreen</PresentationFormat>
  <Paragraphs>173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7</vt:i4>
      </vt:variant>
      <vt:variant>
        <vt:lpstr>Títulos de slides</vt:lpstr>
      </vt:variant>
      <vt:variant>
        <vt:i4>33</vt:i4>
      </vt:variant>
    </vt:vector>
  </HeadingPairs>
  <TitlesOfParts>
    <vt:vector size="46" baseType="lpstr">
      <vt:lpstr>Arial</vt:lpstr>
      <vt:lpstr>Calibri</vt:lpstr>
      <vt:lpstr>Calibri Light</vt:lpstr>
      <vt:lpstr>Lato Light</vt:lpstr>
      <vt:lpstr>Poppins</vt:lpstr>
      <vt:lpstr>Tisa Sans Pro</vt:lpstr>
      <vt:lpstr>Capa Início</vt:lpstr>
      <vt:lpstr>Capa Zezé</vt:lpstr>
      <vt:lpstr>Capa Seção</vt:lpstr>
      <vt:lpstr>Conteúdo 1</vt:lpstr>
      <vt:lpstr>Conteúdo 2</vt:lpstr>
      <vt:lpstr>Conteúdo 3</vt:lpstr>
      <vt:lpstr>Capa Final e-Planifica</vt:lpstr>
      <vt:lpstr>Etapa Controle 1</vt:lpstr>
      <vt:lpstr>Material de apoio – PARTE I</vt:lpstr>
      <vt:lpstr>Apresentação da Etapa</vt:lpstr>
      <vt:lpstr>Objetivo Geral</vt:lpstr>
      <vt:lpstr>Objetivos específicos </vt:lpstr>
      <vt:lpstr>Justificativa para realização da Etapa Controle</vt:lpstr>
      <vt:lpstr>Vídeo Apresentação Etapa Controle</vt:lpstr>
      <vt:lpstr>Matriz FOFA</vt:lpstr>
      <vt:lpstr>Material de apoio – PARTE II</vt:lpstr>
      <vt:lpstr>Análise Situacional</vt:lpstr>
      <vt:lpstr>iPAS Desempenho</vt:lpstr>
      <vt:lpstr>iPAS Desempenho – registre aqui a evolução do índice e as análises</vt:lpstr>
      <vt:lpstr>Ações de destaque na implantação da PAS</vt:lpstr>
      <vt:lpstr>Material de apoio – PARTE III</vt:lpstr>
      <vt:lpstr> Análise do desempenho da Região e Gestão por Resultados</vt:lpstr>
      <vt:lpstr>Indicadores de processos</vt:lpstr>
      <vt:lpstr>Indicadores de processos – registre aqui os indicadores e as análises</vt:lpstr>
      <vt:lpstr>Painel de Monitoramento de Indicadores da Etapa Controle</vt:lpstr>
      <vt:lpstr>Material de apoio – PARTE IV</vt:lpstr>
      <vt:lpstr>Autoavaliação dos Processos Estratégicos da Linha de Cuidado em Saúde Mental </vt:lpstr>
      <vt:lpstr>Macroprocessos da APS e os Processos Estratégicos da Linha de Cuidado</vt:lpstr>
      <vt:lpstr>Macroprocessos da APS e a Avaliação dos Processos Estratégicos</vt:lpstr>
      <vt:lpstr>Macroprocessos da APS e a Avaliação dos Processos Estratégicos</vt:lpstr>
      <vt:lpstr>Objetivos da Avaliação dos Processos Estratégicos</vt:lpstr>
      <vt:lpstr>Justificativa</vt:lpstr>
      <vt:lpstr>Avaliação e Verificação</vt:lpstr>
      <vt:lpstr>Distribuição dos Itens de Verificação do Instrumento</vt:lpstr>
      <vt:lpstr>Escala </vt:lpstr>
      <vt:lpstr>Escala</vt:lpstr>
      <vt:lpstr>Apresentação do PowerPoint</vt:lpstr>
      <vt:lpstr>Orientações para aplicação 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Adriane Reis Arcos</cp:lastModifiedBy>
  <cp:revision>144</cp:revision>
  <dcterms:created xsi:type="dcterms:W3CDTF">2021-05-10T00:56:02Z</dcterms:created>
  <dcterms:modified xsi:type="dcterms:W3CDTF">2023-10-06T17:41:57Z</dcterms:modified>
</cp:coreProperties>
</file>