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1"/>
  </p:notesMasterIdLst>
  <p:handoutMasterIdLst>
    <p:handoutMasterId r:id="rId32"/>
  </p:handoutMasterIdLst>
  <p:sldIdLst>
    <p:sldId id="263" r:id="rId9"/>
    <p:sldId id="271" r:id="rId10"/>
    <p:sldId id="270" r:id="rId11"/>
    <p:sldId id="265" r:id="rId12"/>
    <p:sldId id="274" r:id="rId13"/>
    <p:sldId id="280" r:id="rId14"/>
    <p:sldId id="281" r:id="rId15"/>
    <p:sldId id="282" r:id="rId16"/>
    <p:sldId id="296" r:id="rId17"/>
    <p:sldId id="289" r:id="rId18"/>
    <p:sldId id="290" r:id="rId19"/>
    <p:sldId id="291" r:id="rId20"/>
    <p:sldId id="293" r:id="rId21"/>
    <p:sldId id="292" r:id="rId22"/>
    <p:sldId id="284" r:id="rId23"/>
    <p:sldId id="285" r:id="rId24"/>
    <p:sldId id="286" r:id="rId25"/>
    <p:sldId id="287" r:id="rId26"/>
    <p:sldId id="288" r:id="rId27"/>
    <p:sldId id="294" r:id="rId28"/>
    <p:sldId id="295" r:id="rId29"/>
    <p:sldId id="26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521"/>
    <a:srgbClr val="C45748"/>
    <a:srgbClr val="BE6311"/>
    <a:srgbClr val="F3BF85"/>
    <a:srgbClr val="A75E19"/>
    <a:srgbClr val="ED9D41"/>
    <a:srgbClr val="BE6312"/>
    <a:srgbClr val="C76B18"/>
    <a:srgbClr val="006F7B"/>
    <a:srgbClr val="006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392B7-3062-45CF-AAA2-7DE4F5ED5575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B0DC1-3F48-43C6-80C5-D169BD05EE51}">
      <dgm:prSet phldrT="[Texto]"/>
      <dgm:spPr>
        <a:solidFill>
          <a:srgbClr val="F3BF85"/>
        </a:solidFill>
      </dgm:spPr>
      <dgm:t>
        <a:bodyPr/>
        <a:lstStyle/>
        <a:p>
          <a:r>
            <a:rPr lang="pt-BR" b="1" dirty="0">
              <a:ea typeface="Verdana" pitchFamily="34" charset="0"/>
              <a:cs typeface="Verdana" pitchFamily="34" charset="0"/>
            </a:rPr>
            <a:t>Linhas Guias</a:t>
          </a:r>
          <a:endParaRPr lang="pt-BR" dirty="0"/>
        </a:p>
      </dgm:t>
    </dgm:pt>
    <dgm:pt modelId="{CEE2D86D-9A12-44D6-88EA-027B9AE4BEF3}" type="parTrans" cxnId="{FA99763D-29A1-4809-BAC3-81A4BFF2283D}">
      <dgm:prSet/>
      <dgm:spPr/>
      <dgm:t>
        <a:bodyPr/>
        <a:lstStyle/>
        <a:p>
          <a:endParaRPr lang="pt-BR"/>
        </a:p>
      </dgm:t>
    </dgm:pt>
    <dgm:pt modelId="{F8B301CB-5916-47F4-950F-FCAD9FC225B7}" type="sibTrans" cxnId="{FA99763D-29A1-4809-BAC3-81A4BFF2283D}">
      <dgm:prSet/>
      <dgm:spPr/>
      <dgm:t>
        <a:bodyPr/>
        <a:lstStyle/>
        <a:p>
          <a:endParaRPr lang="pt-BR"/>
        </a:p>
      </dgm:t>
    </dgm:pt>
    <dgm:pt modelId="{4728D39B-9A6A-47AF-9A39-8FFB5B35A760}">
      <dgm:prSet/>
      <dgm:spPr>
        <a:solidFill>
          <a:srgbClr val="F3BF85"/>
        </a:solidFill>
      </dgm:spPr>
      <dgm:t>
        <a:bodyPr/>
        <a:lstStyle/>
        <a:p>
          <a:r>
            <a:rPr lang="pt-BR" b="1" dirty="0">
              <a:ea typeface="Verdana" pitchFamily="34" charset="0"/>
              <a:cs typeface="Verdana" pitchFamily="34" charset="0"/>
            </a:rPr>
            <a:t>Protocolos Clínicos</a:t>
          </a:r>
          <a:endParaRPr lang="pt-BR" dirty="0">
            <a:ea typeface="Verdana" pitchFamily="34" charset="0"/>
            <a:cs typeface="Verdana" pitchFamily="34" charset="0"/>
          </a:endParaRPr>
        </a:p>
      </dgm:t>
    </dgm:pt>
    <dgm:pt modelId="{D8E5EC29-150C-4748-AD0E-26E460B7FF49}" type="parTrans" cxnId="{7C8708B5-F912-40FC-922B-5C4DA610CC40}">
      <dgm:prSet/>
      <dgm:spPr/>
      <dgm:t>
        <a:bodyPr/>
        <a:lstStyle/>
        <a:p>
          <a:endParaRPr lang="pt-BR"/>
        </a:p>
      </dgm:t>
    </dgm:pt>
    <dgm:pt modelId="{70616E8A-30C5-4AFC-8646-D52970B99F0A}" type="sibTrans" cxnId="{7C8708B5-F912-40FC-922B-5C4DA610CC40}">
      <dgm:prSet/>
      <dgm:spPr/>
      <dgm:t>
        <a:bodyPr/>
        <a:lstStyle/>
        <a:p>
          <a:endParaRPr lang="pt-BR"/>
        </a:p>
      </dgm:t>
    </dgm:pt>
    <dgm:pt modelId="{1CB24532-F063-4A30-B9ED-8DA0CF0378AD}">
      <dgm:prSet phldrT="[Texto]"/>
      <dgm:spPr>
        <a:solidFill>
          <a:srgbClr val="F3BF85"/>
        </a:solidFill>
      </dgm:spPr>
      <dgm:t>
        <a:bodyPr/>
        <a:lstStyle/>
        <a:p>
          <a:r>
            <a:rPr lang="pt-BR" dirty="0">
              <a:ea typeface="Verdana" pitchFamily="34" charset="0"/>
              <a:cs typeface="Verdana" pitchFamily="34" charset="0"/>
            </a:rPr>
            <a:t>As linhas-guias normalizam  todo o processo de uma condição de saúde, ao longo de sua história natural, cobrindo as intervenções promocionais, preventivas, curativas, cuidadoras, reabilitadoras e paliativas, realizadas em todos os pontos de atenção de uma rede.</a:t>
          </a:r>
          <a:endParaRPr lang="pt-BR" dirty="0"/>
        </a:p>
      </dgm:t>
    </dgm:pt>
    <dgm:pt modelId="{A7C2B1C4-FAEB-40B5-9050-F50A4BEE6F05}" type="parTrans" cxnId="{F752532B-8798-4F9E-AD91-2DA8A34833DD}">
      <dgm:prSet/>
      <dgm:spPr/>
      <dgm:t>
        <a:bodyPr/>
        <a:lstStyle/>
        <a:p>
          <a:endParaRPr lang="pt-BR"/>
        </a:p>
      </dgm:t>
    </dgm:pt>
    <dgm:pt modelId="{E5EFE70D-8142-4A09-9B19-26A3EA5A28C1}" type="sibTrans" cxnId="{F752532B-8798-4F9E-AD91-2DA8A34833DD}">
      <dgm:prSet/>
      <dgm:spPr/>
      <dgm:t>
        <a:bodyPr/>
        <a:lstStyle/>
        <a:p>
          <a:endParaRPr lang="pt-BR"/>
        </a:p>
      </dgm:t>
    </dgm:pt>
    <dgm:pt modelId="{3E31F428-C9C4-4BB5-AA23-C0DD9CB37A23}">
      <dgm:prSet/>
      <dgm:spPr>
        <a:solidFill>
          <a:srgbClr val="F3BF85"/>
        </a:solidFill>
      </dgm:spPr>
      <dgm:t>
        <a:bodyPr/>
        <a:lstStyle/>
        <a:p>
          <a:r>
            <a:rPr lang="pt-BR" dirty="0">
              <a:ea typeface="Verdana" pitchFamily="34" charset="0"/>
              <a:cs typeface="Verdana" pitchFamily="34" charset="0"/>
            </a:rPr>
            <a:t>Os protocolos clínicos normalizam partes do processo, definidos com maior precisão e menor variabilidade, em um ponto de atenção determinado.</a:t>
          </a:r>
        </a:p>
      </dgm:t>
    </dgm:pt>
    <dgm:pt modelId="{C3757F1E-F940-4A15-8C4B-ECC9DC9C934E}" type="parTrans" cxnId="{CB25E354-A83F-47AB-B440-6A91139D7A0A}">
      <dgm:prSet/>
      <dgm:spPr/>
      <dgm:t>
        <a:bodyPr/>
        <a:lstStyle/>
        <a:p>
          <a:endParaRPr lang="pt-BR"/>
        </a:p>
      </dgm:t>
    </dgm:pt>
    <dgm:pt modelId="{42994712-F2D7-452D-8D1D-94FF06EBFFFB}" type="sibTrans" cxnId="{CB25E354-A83F-47AB-B440-6A91139D7A0A}">
      <dgm:prSet/>
      <dgm:spPr/>
      <dgm:t>
        <a:bodyPr/>
        <a:lstStyle/>
        <a:p>
          <a:endParaRPr lang="pt-BR"/>
        </a:p>
      </dgm:t>
    </dgm:pt>
    <dgm:pt modelId="{E2FFFE03-D789-4AA4-B94A-F12810AAC114}" type="pres">
      <dgm:prSet presAssocID="{8C6392B7-3062-45CF-AAA2-7DE4F5ED5575}" presName="Name0" presStyleCnt="0">
        <dgm:presLayoutVars>
          <dgm:dir/>
          <dgm:resizeHandles val="exact"/>
        </dgm:presLayoutVars>
      </dgm:prSet>
      <dgm:spPr/>
    </dgm:pt>
    <dgm:pt modelId="{F5B8D27E-5B0B-4589-9DD4-3654AE4F3295}" type="pres">
      <dgm:prSet presAssocID="{2CCB0DC1-3F48-43C6-80C5-D169BD05EE51}" presName="parAndChTx" presStyleLbl="node1" presStyleIdx="0" presStyleCnt="2">
        <dgm:presLayoutVars>
          <dgm:bulletEnabled val="1"/>
        </dgm:presLayoutVars>
      </dgm:prSet>
      <dgm:spPr/>
    </dgm:pt>
    <dgm:pt modelId="{260650BC-E7D5-48C1-AD96-D15630D42459}" type="pres">
      <dgm:prSet presAssocID="{F8B301CB-5916-47F4-950F-FCAD9FC225B7}" presName="parAndChSpace" presStyleCnt="0"/>
      <dgm:spPr/>
    </dgm:pt>
    <dgm:pt modelId="{8879581E-330F-41F4-93E1-7781E27360E3}" type="pres">
      <dgm:prSet presAssocID="{4728D39B-9A6A-47AF-9A39-8FFB5B35A760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F752532B-8798-4F9E-AD91-2DA8A34833DD}" srcId="{2CCB0DC1-3F48-43C6-80C5-D169BD05EE51}" destId="{1CB24532-F063-4A30-B9ED-8DA0CF0378AD}" srcOrd="0" destOrd="0" parTransId="{A7C2B1C4-FAEB-40B5-9050-F50A4BEE6F05}" sibTransId="{E5EFE70D-8142-4A09-9B19-26A3EA5A28C1}"/>
    <dgm:cxn modelId="{FA99763D-29A1-4809-BAC3-81A4BFF2283D}" srcId="{8C6392B7-3062-45CF-AAA2-7DE4F5ED5575}" destId="{2CCB0DC1-3F48-43C6-80C5-D169BD05EE51}" srcOrd="0" destOrd="0" parTransId="{CEE2D86D-9A12-44D6-88EA-027B9AE4BEF3}" sibTransId="{F8B301CB-5916-47F4-950F-FCAD9FC225B7}"/>
    <dgm:cxn modelId="{9C2DA568-153F-45D1-AE63-BA1B3A0F5DEE}" type="presOf" srcId="{2CCB0DC1-3F48-43C6-80C5-D169BD05EE51}" destId="{F5B8D27E-5B0B-4589-9DD4-3654AE4F3295}" srcOrd="0" destOrd="0" presId="urn:microsoft.com/office/officeart/2005/8/layout/hChevron3"/>
    <dgm:cxn modelId="{CB25E354-A83F-47AB-B440-6A91139D7A0A}" srcId="{4728D39B-9A6A-47AF-9A39-8FFB5B35A760}" destId="{3E31F428-C9C4-4BB5-AA23-C0DD9CB37A23}" srcOrd="0" destOrd="0" parTransId="{C3757F1E-F940-4A15-8C4B-ECC9DC9C934E}" sibTransId="{42994712-F2D7-452D-8D1D-94FF06EBFFFB}"/>
    <dgm:cxn modelId="{4C29458A-EA5C-4D08-821A-2D5A8C317F97}" type="presOf" srcId="{8C6392B7-3062-45CF-AAA2-7DE4F5ED5575}" destId="{E2FFFE03-D789-4AA4-B94A-F12810AAC114}" srcOrd="0" destOrd="0" presId="urn:microsoft.com/office/officeart/2005/8/layout/hChevron3"/>
    <dgm:cxn modelId="{7C8708B5-F912-40FC-922B-5C4DA610CC40}" srcId="{8C6392B7-3062-45CF-AAA2-7DE4F5ED5575}" destId="{4728D39B-9A6A-47AF-9A39-8FFB5B35A760}" srcOrd="1" destOrd="0" parTransId="{D8E5EC29-150C-4748-AD0E-26E460B7FF49}" sibTransId="{70616E8A-30C5-4AFC-8646-D52970B99F0A}"/>
    <dgm:cxn modelId="{2028C0C2-0AFD-458F-BE94-8A2D947942BD}" type="presOf" srcId="{1CB24532-F063-4A30-B9ED-8DA0CF0378AD}" destId="{F5B8D27E-5B0B-4589-9DD4-3654AE4F3295}" srcOrd="0" destOrd="1" presId="urn:microsoft.com/office/officeart/2005/8/layout/hChevron3"/>
    <dgm:cxn modelId="{C79820C4-0F5D-473B-8ABE-63E32A42C710}" type="presOf" srcId="{4728D39B-9A6A-47AF-9A39-8FFB5B35A760}" destId="{8879581E-330F-41F4-93E1-7781E27360E3}" srcOrd="0" destOrd="0" presId="urn:microsoft.com/office/officeart/2005/8/layout/hChevron3"/>
    <dgm:cxn modelId="{2AD8AED2-5AFD-4495-83D2-6B1D94C421EB}" type="presOf" srcId="{3E31F428-C9C4-4BB5-AA23-C0DD9CB37A23}" destId="{8879581E-330F-41F4-93E1-7781E27360E3}" srcOrd="0" destOrd="1" presId="urn:microsoft.com/office/officeart/2005/8/layout/hChevron3"/>
    <dgm:cxn modelId="{79FDA9C1-52BA-42E7-92CA-3140C0B48C84}" type="presParOf" srcId="{E2FFFE03-D789-4AA4-B94A-F12810AAC114}" destId="{F5B8D27E-5B0B-4589-9DD4-3654AE4F3295}" srcOrd="0" destOrd="0" presId="urn:microsoft.com/office/officeart/2005/8/layout/hChevron3"/>
    <dgm:cxn modelId="{47EC2CAA-2583-40F0-8F38-55A0A23F34DC}" type="presParOf" srcId="{E2FFFE03-D789-4AA4-B94A-F12810AAC114}" destId="{260650BC-E7D5-48C1-AD96-D15630D42459}" srcOrd="1" destOrd="0" presId="urn:microsoft.com/office/officeart/2005/8/layout/hChevron3"/>
    <dgm:cxn modelId="{4043D14B-5963-45F3-9EF8-59914DAFC208}" type="presParOf" srcId="{E2FFFE03-D789-4AA4-B94A-F12810AAC114}" destId="{8879581E-330F-41F4-93E1-7781E27360E3}" srcOrd="2" destOrd="0" presId="urn:microsoft.com/office/officeart/2005/8/layout/hChevron3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8D27E-5B0B-4589-9DD4-3654AE4F3295}">
      <dsp:nvSpPr>
        <dsp:cNvPr id="0" name=""/>
        <dsp:cNvSpPr/>
      </dsp:nvSpPr>
      <dsp:spPr>
        <a:xfrm>
          <a:off x="7853" y="0"/>
          <a:ext cx="5575746" cy="3643313"/>
        </a:xfrm>
        <a:prstGeom prst="homePlate">
          <a:avLst>
            <a:gd name="adj" fmla="val 25000"/>
          </a:avLst>
        </a:prstGeom>
        <a:solidFill>
          <a:srgbClr val="F3BF8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00" tIns="71120" rIns="78680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a typeface="Verdana" pitchFamily="34" charset="0"/>
              <a:cs typeface="Verdana" pitchFamily="34" charset="0"/>
            </a:rPr>
            <a:t>Linhas Guias</a:t>
          </a:r>
          <a:endParaRPr lang="pt-B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ea typeface="Verdana" pitchFamily="34" charset="0"/>
              <a:cs typeface="Verdana" pitchFamily="34" charset="0"/>
            </a:rPr>
            <a:t>As linhas-guias normalizam  todo o processo de uma condição de saúde, ao longo de sua história natural, cobrindo as intervenções promocionais, preventivas, curativas, cuidadoras, reabilitadoras e paliativas, realizadas em todos os pontos de atenção de uma rede.</a:t>
          </a:r>
          <a:endParaRPr lang="pt-BR" sz="2200" kern="1200" dirty="0"/>
        </a:p>
      </dsp:txBody>
      <dsp:txXfrm>
        <a:off x="7853" y="0"/>
        <a:ext cx="5120332" cy="3643313"/>
      </dsp:txXfrm>
    </dsp:sp>
    <dsp:sp modelId="{8879581E-330F-41F4-93E1-7781E27360E3}">
      <dsp:nvSpPr>
        <dsp:cNvPr id="0" name=""/>
        <dsp:cNvSpPr/>
      </dsp:nvSpPr>
      <dsp:spPr>
        <a:xfrm>
          <a:off x="4468450" y="0"/>
          <a:ext cx="5575746" cy="3643313"/>
        </a:xfrm>
        <a:prstGeom prst="chevron">
          <a:avLst>
            <a:gd name="adj" fmla="val 25000"/>
          </a:avLst>
        </a:prstGeom>
        <a:solidFill>
          <a:srgbClr val="F3BF8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00" tIns="71120" rIns="19670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a typeface="Verdana" pitchFamily="34" charset="0"/>
              <a:cs typeface="Verdana" pitchFamily="34" charset="0"/>
            </a:rPr>
            <a:t>Protocolos Clínicos</a:t>
          </a:r>
          <a:endParaRPr lang="pt-BR" sz="2800" kern="1200" dirty="0">
            <a:ea typeface="Verdana" pitchFamily="34" charset="0"/>
            <a:cs typeface="Verdana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ea typeface="Verdana" pitchFamily="34" charset="0"/>
              <a:cs typeface="Verdana" pitchFamily="34" charset="0"/>
            </a:rPr>
            <a:t>Os protocolos clínicos normalizam partes do processo, definidos com maior precisão e menor variabilidade, em um ponto de atenção determinado.</a:t>
          </a:r>
        </a:p>
      </dsp:txBody>
      <dsp:txXfrm>
        <a:off x="5379278" y="0"/>
        <a:ext cx="3754090" cy="364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566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2521"/>
                </a:solidFill>
              </a:defRPr>
            </a:lvl1pPr>
            <a:lvl2pPr>
              <a:defRPr>
                <a:solidFill>
                  <a:srgbClr val="742521"/>
                </a:solidFill>
              </a:defRPr>
            </a:lvl2pPr>
            <a:lvl3pPr>
              <a:defRPr>
                <a:solidFill>
                  <a:srgbClr val="742521"/>
                </a:solidFill>
              </a:defRPr>
            </a:lvl3pPr>
            <a:lvl4pPr>
              <a:defRPr>
                <a:solidFill>
                  <a:srgbClr val="742521"/>
                </a:solidFill>
              </a:defRPr>
            </a:lvl4pPr>
            <a:lvl5pPr>
              <a:defRPr>
                <a:solidFill>
                  <a:srgbClr val="74252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4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7920"/>
          <a:stretch/>
        </p:blipFill>
        <p:spPr>
          <a:xfrm>
            <a:off x="8567350" y="2446639"/>
            <a:ext cx="3624647" cy="28050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4252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6"/>
          <a:stretch/>
        </p:blipFill>
        <p:spPr>
          <a:xfrm>
            <a:off x="10957314" y="3956181"/>
            <a:ext cx="124292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C4574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74252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74252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/>
          <a:stretch/>
        </p:blipFill>
        <p:spPr>
          <a:xfrm>
            <a:off x="10942366" y="3956181"/>
            <a:ext cx="1249634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74252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74252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742521"/>
              </a:solidFill>
            </a:endParaRPr>
          </a:p>
          <a:p>
            <a:pPr algn="ctr"/>
            <a:r>
              <a:rPr lang="pt-BR" sz="2000" dirty="0">
                <a:solidFill>
                  <a:srgbClr val="742521"/>
                </a:solidFill>
              </a:rPr>
              <a:t>Visite o </a:t>
            </a:r>
            <a:r>
              <a:rPr lang="pt-BR" sz="2000" b="1" dirty="0">
                <a:solidFill>
                  <a:srgbClr val="742521"/>
                </a:solidFill>
              </a:rPr>
              <a:t>e-Planifica </a:t>
            </a:r>
            <a:r>
              <a:rPr lang="pt-BR" sz="2000" dirty="0">
                <a:solidFill>
                  <a:srgbClr val="742521"/>
                </a:solidFill>
              </a:rPr>
              <a:t>e acesse os materiais do </a:t>
            </a:r>
            <a:r>
              <a:rPr lang="pt-BR" sz="2000" dirty="0" err="1">
                <a:solidFill>
                  <a:srgbClr val="742521"/>
                </a:solidFill>
              </a:rPr>
              <a:t>PlanificaSUS</a:t>
            </a:r>
            <a:r>
              <a:rPr lang="pt-BR" sz="2000" dirty="0">
                <a:solidFill>
                  <a:srgbClr val="74252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46BE8-0D42-4C3C-9B64-1F4A81A2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 clínica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127E5B-A35C-47AC-BF33-0BB99CDE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As diretrizes clínicas são recomendações preparadas de forma sistemática,  com base em evidências científicas, com o propósito de influenciar as decisões dos profissionais de saúde e dos pacientes a respeito da atenção apropriada, em circunstâncias clínicas específicas. 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sz="1800" i="1" dirty="0"/>
              <a:t>INSTITUTE OF MEDICINE</a:t>
            </a:r>
            <a:r>
              <a:rPr lang="pt-BR" sz="1800" dirty="0"/>
              <a:t>, 1990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06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2AA4D-E7F1-4D1A-A96D-F84674D4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das diretrizes clínicas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2DBFB-BAB3-47E6-AA1D-B3D1FB4B4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29807"/>
          </a:xfrm>
        </p:spPr>
        <p:txBody>
          <a:bodyPr>
            <a:normAutofit/>
          </a:bodyPr>
          <a:lstStyle/>
          <a:p>
            <a:r>
              <a:rPr lang="pt-BR" dirty="0"/>
              <a:t>Comunicar um conjunto de recomendações a cerca de uma condição de saúde</a:t>
            </a:r>
          </a:p>
          <a:p>
            <a:endParaRPr lang="pt-BR" dirty="0"/>
          </a:p>
          <a:p>
            <a:r>
              <a:rPr lang="pt-BR" dirty="0"/>
              <a:t>Fornecer elementos de apoio à decisão e ao manejo clínico</a:t>
            </a:r>
          </a:p>
          <a:p>
            <a:endParaRPr lang="pt-BR" dirty="0"/>
          </a:p>
          <a:p>
            <a:r>
              <a:rPr lang="pt-BR" dirty="0"/>
              <a:t>Orientar a organização dos processos de trabalho</a:t>
            </a:r>
          </a:p>
          <a:p>
            <a:endParaRPr lang="pt-BR" dirty="0"/>
          </a:p>
          <a:p>
            <a:r>
              <a:rPr lang="pt-BR" dirty="0"/>
              <a:t>Definir competências e responsabilidades dos serviços, equipes e dos profissionais</a:t>
            </a:r>
          </a:p>
          <a:p>
            <a:endParaRPr lang="pt-BR" dirty="0"/>
          </a:p>
          <a:p>
            <a:r>
              <a:rPr lang="pt-BR" dirty="0"/>
              <a:t>Melhorar a qualidade do atendimento, eficiência e efetividade clínica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938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FEE7F-F060-44B1-8127-37E69946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diretrizes clínicas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9366D3D-B544-4AB8-9A4A-AD8002B9E9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754" y="2441575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79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41C5E-8230-448B-824B-35DCDC66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 técnica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5F128C-039E-4348-8CB6-DF495147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7"/>
            <a:ext cx="10052222" cy="400478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pt-BR" dirty="0"/>
              <a:t>Documento elaborado por técnicos especializados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Mesmo formato da Linha Guia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Baseada em evidências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Foco na organização do cuidado 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Emitida quando é identificada a necessidade de fundamentação formal </a:t>
            </a:r>
          </a:p>
          <a:p>
            <a:pPr>
              <a:spcBef>
                <a:spcPts val="600"/>
              </a:spcBef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Oferece alternativas para tomada de decisão.</a:t>
            </a:r>
          </a:p>
          <a:p>
            <a:pPr>
              <a:spcBef>
                <a:spcPts val="600"/>
              </a:spcBef>
            </a:pPr>
            <a:endParaRPr lang="pt-BR" dirty="0"/>
          </a:p>
        </p:txBody>
      </p:sp>
      <p:pic>
        <p:nvPicPr>
          <p:cNvPr id="5" name="Gráfico 4" descr="Narrativa com preenchimento sólido">
            <a:extLst>
              <a:ext uri="{FF2B5EF4-FFF2-40B4-BE49-F238E27FC236}">
                <a16:creationId xmlns:a16="http://schemas.microsoft.com/office/drawing/2014/main" id="{D44D5423-5CAC-4261-B1C9-CFFF7321C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2216" y="1931233"/>
            <a:ext cx="2995534" cy="29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6519D-F9ED-4D2F-AFDB-9FAC6F9E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Notas Técnicas disponibilizadas pelo PlanificaSUS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A7EBA3-1152-4616-B825-B2AB59A6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4972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SAÚDE DA PESSOA COM DIABETES MELLITUS E HIPERTENSÃO ARTERIAL SISTÊMICA</a:t>
            </a:r>
          </a:p>
          <a:p>
            <a:endParaRPr lang="pt-BR" dirty="0"/>
          </a:p>
          <a:p>
            <a:r>
              <a:rPr lang="pt-BR" dirty="0"/>
              <a:t>SAÚDE DA CRIANÇA DE ZERO A CINCO ANOS </a:t>
            </a:r>
          </a:p>
          <a:p>
            <a:endParaRPr lang="pt-BR" dirty="0"/>
          </a:p>
          <a:p>
            <a:r>
              <a:rPr lang="pt-BR" dirty="0"/>
              <a:t>SAÚDE DA MULHER NA GESTAÇÃO, PARTO E PUERPÉRIO</a:t>
            </a:r>
          </a:p>
          <a:p>
            <a:endParaRPr lang="pt-BR" dirty="0"/>
          </a:p>
          <a:p>
            <a:r>
              <a:rPr lang="pt-BR" dirty="0"/>
              <a:t>SAÚDE DA MULHER NO RASTREAMENTO, DIAGNÓSTICO E ACOMPANHAMENTO DO CÂNCER DE MAMA</a:t>
            </a:r>
          </a:p>
          <a:p>
            <a:endParaRPr lang="pt-BR" dirty="0"/>
          </a:p>
          <a:p>
            <a:r>
              <a:rPr lang="pt-BR" dirty="0"/>
              <a:t>SAÚDE MENTAL</a:t>
            </a:r>
          </a:p>
        </p:txBody>
      </p:sp>
    </p:spTree>
    <p:extLst>
      <p:ext uri="{BB962C8B-B14F-4D97-AF65-F5344CB8AC3E}">
        <p14:creationId xmlns:p14="http://schemas.microsoft.com/office/powerpoint/2010/main" val="137959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36089-4E80-4EF6-9BDE-CE4895B2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da condição de saúde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91861F9-5BB3-4D5B-9808-9D621F1FCA41}"/>
              </a:ext>
            </a:extLst>
          </p:cNvPr>
          <p:cNvGrpSpPr/>
          <p:nvPr/>
        </p:nvGrpSpPr>
        <p:grpSpPr>
          <a:xfrm>
            <a:off x="1696995" y="1514076"/>
            <a:ext cx="8994963" cy="5343924"/>
            <a:chOff x="2171623" y="1418087"/>
            <a:chExt cx="8994963" cy="5343924"/>
          </a:xfrm>
        </p:grpSpPr>
        <p:cxnSp>
          <p:nvCxnSpPr>
            <p:cNvPr id="4" name="Conector: Angulado 16">
              <a:extLst>
                <a:ext uri="{FF2B5EF4-FFF2-40B4-BE49-F238E27FC236}">
                  <a16:creationId xmlns:a16="http://schemas.microsoft.com/office/drawing/2014/main" id="{3D715D3C-069B-4CF5-BB9A-F7290D9D2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4937" y="4010464"/>
              <a:ext cx="730168" cy="416892"/>
            </a:xfrm>
            <a:prstGeom prst="bentConnector3">
              <a:avLst>
                <a:gd name="adj1" fmla="val 36718"/>
              </a:avLst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: Angulado 25">
              <a:extLst>
                <a:ext uri="{FF2B5EF4-FFF2-40B4-BE49-F238E27FC236}">
                  <a16:creationId xmlns:a16="http://schemas.microsoft.com/office/drawing/2014/main" id="{7207549E-603E-4451-A728-041D6B51DB11}"/>
                </a:ext>
              </a:extLst>
            </p:cNvPr>
            <p:cNvCxnSpPr>
              <a:cxnSpLocks/>
            </p:cNvCxnSpPr>
            <p:nvPr/>
          </p:nvCxnSpPr>
          <p:spPr>
            <a:xfrm>
              <a:off x="7823083" y="2345441"/>
              <a:ext cx="834636" cy="1875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: Angulado 26">
              <a:extLst>
                <a:ext uri="{FF2B5EF4-FFF2-40B4-BE49-F238E27FC236}">
                  <a16:creationId xmlns:a16="http://schemas.microsoft.com/office/drawing/2014/main" id="{67315A41-F73C-44AC-8ECD-FAFFDFC13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5820" y="2100732"/>
              <a:ext cx="834636" cy="23353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: Angulado 20">
              <a:extLst>
                <a:ext uri="{FF2B5EF4-FFF2-40B4-BE49-F238E27FC236}">
                  <a16:creationId xmlns:a16="http://schemas.microsoft.com/office/drawing/2014/main" id="{30EA6948-4E13-4956-9200-71DE02DA10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357" y="2330047"/>
              <a:ext cx="1289243" cy="1741476"/>
            </a:xfrm>
            <a:prstGeom prst="bentConnector3">
              <a:avLst>
                <a:gd name="adj1" fmla="val 46776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: Angulado 21">
              <a:extLst>
                <a:ext uri="{FF2B5EF4-FFF2-40B4-BE49-F238E27FC236}">
                  <a16:creationId xmlns:a16="http://schemas.microsoft.com/office/drawing/2014/main" id="{1EBD20E8-40CC-4F18-B926-153CE99C65D8}"/>
                </a:ext>
              </a:extLst>
            </p:cNvPr>
            <p:cNvCxnSpPr>
              <a:cxnSpLocks/>
            </p:cNvCxnSpPr>
            <p:nvPr/>
          </p:nvCxnSpPr>
          <p:spPr>
            <a:xfrm>
              <a:off x="5482745" y="4071523"/>
              <a:ext cx="1289242" cy="540718"/>
            </a:xfrm>
            <a:prstGeom prst="bentConnector3">
              <a:avLst>
                <a:gd name="adj1" fmla="val 47851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: Angulado 22">
              <a:extLst>
                <a:ext uri="{FF2B5EF4-FFF2-40B4-BE49-F238E27FC236}">
                  <a16:creationId xmlns:a16="http://schemas.microsoft.com/office/drawing/2014/main" id="{7D226502-430F-4018-8276-2CB4A7A77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745" y="3429000"/>
              <a:ext cx="1226509" cy="62332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: Angulado 23">
              <a:extLst>
                <a:ext uri="{FF2B5EF4-FFF2-40B4-BE49-F238E27FC236}">
                  <a16:creationId xmlns:a16="http://schemas.microsoft.com/office/drawing/2014/main" id="{66473365-82A7-4E6D-BFD0-034FAED18E7B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rot="16200000" flipH="1">
              <a:off x="5412013" y="4744576"/>
              <a:ext cx="1733572" cy="349060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: Angulado 16">
              <a:extLst>
                <a:ext uri="{FF2B5EF4-FFF2-40B4-BE49-F238E27FC236}">
                  <a16:creationId xmlns:a16="http://schemas.microsoft.com/office/drawing/2014/main" id="{FDC4BAFE-9C1B-418E-8DE8-B57CF67C1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1789" y="5326349"/>
              <a:ext cx="798158" cy="393849"/>
            </a:xfrm>
            <a:prstGeom prst="bentConnector3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: Angulado 17">
              <a:extLst>
                <a:ext uri="{FF2B5EF4-FFF2-40B4-BE49-F238E27FC236}">
                  <a16:creationId xmlns:a16="http://schemas.microsoft.com/office/drawing/2014/main" id="{62202B15-89EF-4EE1-A0CF-791E725DAA66}"/>
                </a:ext>
              </a:extLst>
            </p:cNvPr>
            <p:cNvCxnSpPr>
              <a:cxnSpLocks/>
            </p:cNvCxnSpPr>
            <p:nvPr/>
          </p:nvCxnSpPr>
          <p:spPr>
            <a:xfrm>
              <a:off x="8227254" y="5724665"/>
              <a:ext cx="807227" cy="398239"/>
            </a:xfrm>
            <a:prstGeom prst="bentConnector3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ângulo: Cantos Arredondados 8">
              <a:extLst>
                <a:ext uri="{FF2B5EF4-FFF2-40B4-BE49-F238E27FC236}">
                  <a16:creationId xmlns:a16="http://schemas.microsoft.com/office/drawing/2014/main" id="{3C1AB1A0-E7B3-4F74-86DB-75265E1D4856}"/>
                </a:ext>
              </a:extLst>
            </p:cNvPr>
            <p:cNvSpPr/>
            <p:nvPr/>
          </p:nvSpPr>
          <p:spPr>
            <a:xfrm>
              <a:off x="6453329" y="3104963"/>
              <a:ext cx="1537854" cy="648072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800" dirty="0">
                  <a:solidFill>
                    <a:schemeClr val="bg1"/>
                  </a:solidFill>
                </a:rPr>
                <a:t>Gestão de risco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E5C5B337-36FC-4506-9552-5BD0AA267683}"/>
                </a:ext>
              </a:extLst>
            </p:cNvPr>
            <p:cNvSpPr/>
            <p:nvPr/>
          </p:nvSpPr>
          <p:spPr>
            <a:xfrm>
              <a:off x="6453329" y="5424772"/>
              <a:ext cx="1773924" cy="722240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Mudança de comportamento</a:t>
              </a:r>
            </a:p>
          </p:txBody>
        </p:sp>
        <p:sp>
          <p:nvSpPr>
            <p:cNvPr id="15" name="Retângulo: Cantos Arredondados 12">
              <a:extLst>
                <a:ext uri="{FF2B5EF4-FFF2-40B4-BE49-F238E27FC236}">
                  <a16:creationId xmlns:a16="http://schemas.microsoft.com/office/drawing/2014/main" id="{0C27513D-AC29-4F21-863A-7EA5DABFD121}"/>
                </a:ext>
              </a:extLst>
            </p:cNvPr>
            <p:cNvSpPr/>
            <p:nvPr/>
          </p:nvSpPr>
          <p:spPr>
            <a:xfrm>
              <a:off x="6453329" y="4191155"/>
              <a:ext cx="1537855" cy="648072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Programação</a:t>
              </a:r>
            </a:p>
          </p:txBody>
        </p:sp>
        <p:sp>
          <p:nvSpPr>
            <p:cNvPr id="16" name="Retângulo: Cantos Arredondados 6">
              <a:extLst>
                <a:ext uri="{FF2B5EF4-FFF2-40B4-BE49-F238E27FC236}">
                  <a16:creationId xmlns:a16="http://schemas.microsoft.com/office/drawing/2014/main" id="{0AE23853-3EAB-4618-89AA-4941AEC1086E}"/>
                </a:ext>
              </a:extLst>
            </p:cNvPr>
            <p:cNvSpPr/>
            <p:nvPr/>
          </p:nvSpPr>
          <p:spPr>
            <a:xfrm>
              <a:off x="2171623" y="3362594"/>
              <a:ext cx="1358398" cy="1162931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800" b="1" dirty="0"/>
                <a:t>DIRETRIZ CLÍNICA</a:t>
              </a:r>
            </a:p>
          </p:txBody>
        </p:sp>
        <p:sp>
          <p:nvSpPr>
            <p:cNvPr id="17" name="Retângulo: Cantos Arredondados 9">
              <a:extLst>
                <a:ext uri="{FF2B5EF4-FFF2-40B4-BE49-F238E27FC236}">
                  <a16:creationId xmlns:a16="http://schemas.microsoft.com/office/drawing/2014/main" id="{AE086343-EDB5-4E16-AEBC-1AA626F89345}"/>
                </a:ext>
              </a:extLst>
            </p:cNvPr>
            <p:cNvSpPr/>
            <p:nvPr/>
          </p:nvSpPr>
          <p:spPr>
            <a:xfrm>
              <a:off x="8723548" y="1418087"/>
              <a:ext cx="2367588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Estratificação de risco</a:t>
              </a:r>
            </a:p>
          </p:txBody>
        </p:sp>
        <p:sp>
          <p:nvSpPr>
            <p:cNvPr id="18" name="Retângulo: Cantos Arredondados 11">
              <a:extLst>
                <a:ext uri="{FF2B5EF4-FFF2-40B4-BE49-F238E27FC236}">
                  <a16:creationId xmlns:a16="http://schemas.microsoft.com/office/drawing/2014/main" id="{A8777BE8-68D3-4702-B1C8-A5D2AC28A176}"/>
                </a:ext>
              </a:extLst>
            </p:cNvPr>
            <p:cNvSpPr/>
            <p:nvPr/>
          </p:nvSpPr>
          <p:spPr>
            <a:xfrm>
              <a:off x="8723548" y="1887633"/>
              <a:ext cx="1873364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Acompanhament</a:t>
              </a: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o</a:t>
              </a:r>
            </a:p>
          </p:txBody>
        </p:sp>
        <p:sp>
          <p:nvSpPr>
            <p:cNvPr id="19" name="Retângulo: Cantos Arredondados 24">
              <a:extLst>
                <a:ext uri="{FF2B5EF4-FFF2-40B4-BE49-F238E27FC236}">
                  <a16:creationId xmlns:a16="http://schemas.microsoft.com/office/drawing/2014/main" id="{7FE54C6E-1C1B-4822-83FD-2CFDC982F200}"/>
                </a:ext>
              </a:extLst>
            </p:cNvPr>
            <p:cNvSpPr/>
            <p:nvPr/>
          </p:nvSpPr>
          <p:spPr>
            <a:xfrm>
              <a:off x="8704523" y="2311115"/>
              <a:ext cx="2261291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Integração</a:t>
              </a:r>
              <a:r>
                <a:rPr lang="pt-BR" sz="1500" dirty="0">
                  <a:solidFill>
                    <a:srgbClr val="742521"/>
                  </a:solidFill>
                </a:rPr>
                <a:t> </a:t>
              </a:r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APS - AAE</a:t>
              </a:r>
            </a:p>
          </p:txBody>
        </p:sp>
        <p:sp>
          <p:nvSpPr>
            <p:cNvPr id="20" name="Retângulo: Cantos Arredondados 10">
              <a:extLst>
                <a:ext uri="{FF2B5EF4-FFF2-40B4-BE49-F238E27FC236}">
                  <a16:creationId xmlns:a16="http://schemas.microsoft.com/office/drawing/2014/main" id="{EE7EDB47-B7FE-45E0-A2BE-CC8F8292144E}"/>
                </a:ext>
              </a:extLst>
            </p:cNvPr>
            <p:cNvSpPr/>
            <p:nvPr/>
          </p:nvSpPr>
          <p:spPr>
            <a:xfrm>
              <a:off x="8704523" y="2753824"/>
              <a:ext cx="2136639" cy="3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Plano de cuidado</a:t>
              </a:r>
            </a:p>
          </p:txBody>
        </p:sp>
        <p:sp>
          <p:nvSpPr>
            <p:cNvPr id="21" name="Retângulo: Cantos Arredondados 15">
              <a:extLst>
                <a:ext uri="{FF2B5EF4-FFF2-40B4-BE49-F238E27FC236}">
                  <a16:creationId xmlns:a16="http://schemas.microsoft.com/office/drawing/2014/main" id="{12C27266-408E-41C9-8B64-32CBDEF544F9}"/>
                </a:ext>
              </a:extLst>
            </p:cNvPr>
            <p:cNvSpPr/>
            <p:nvPr/>
          </p:nvSpPr>
          <p:spPr>
            <a:xfrm>
              <a:off x="9029947" y="4853017"/>
              <a:ext cx="2136639" cy="9466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</a:pPr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Educação permanente com o profissional</a:t>
              </a:r>
            </a:p>
          </p:txBody>
        </p:sp>
        <p:sp>
          <p:nvSpPr>
            <p:cNvPr id="22" name="Retângulo: Cantos Arredondados 14">
              <a:extLst>
                <a:ext uri="{FF2B5EF4-FFF2-40B4-BE49-F238E27FC236}">
                  <a16:creationId xmlns:a16="http://schemas.microsoft.com/office/drawing/2014/main" id="{3A45BF12-0E96-4A75-9D0B-84149026EEDF}"/>
                </a:ext>
              </a:extLst>
            </p:cNvPr>
            <p:cNvSpPr/>
            <p:nvPr/>
          </p:nvSpPr>
          <p:spPr>
            <a:xfrm>
              <a:off x="9029947" y="5760887"/>
              <a:ext cx="1811215" cy="10011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pt-BR" sz="15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Educação em saúde com o usuário</a:t>
              </a:r>
            </a:p>
          </p:txBody>
        </p:sp>
        <p:cxnSp>
          <p:nvCxnSpPr>
            <p:cNvPr id="23" name="Conector: Angulado 18">
              <a:extLst>
                <a:ext uri="{FF2B5EF4-FFF2-40B4-BE49-F238E27FC236}">
                  <a16:creationId xmlns:a16="http://schemas.microsoft.com/office/drawing/2014/main" id="{693130CE-394B-4205-B7FA-5215642FDF6A}"/>
                </a:ext>
              </a:extLst>
            </p:cNvPr>
            <p:cNvCxnSpPr>
              <a:cxnSpLocks/>
            </p:cNvCxnSpPr>
            <p:nvPr/>
          </p:nvCxnSpPr>
          <p:spPr>
            <a:xfrm>
              <a:off x="7844889" y="2345441"/>
              <a:ext cx="834636" cy="60638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: Angulado 19">
              <a:extLst>
                <a:ext uri="{FF2B5EF4-FFF2-40B4-BE49-F238E27FC236}">
                  <a16:creationId xmlns:a16="http://schemas.microsoft.com/office/drawing/2014/main" id="{4965EA88-53B9-4779-B10E-391E1D50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4889" y="1680469"/>
              <a:ext cx="834636" cy="65380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: Cantos Arredondados 7">
              <a:extLst>
                <a:ext uri="{FF2B5EF4-FFF2-40B4-BE49-F238E27FC236}">
                  <a16:creationId xmlns:a16="http://schemas.microsoft.com/office/drawing/2014/main" id="{741F3893-A5AC-4973-890F-3DB1377E3345}"/>
                </a:ext>
              </a:extLst>
            </p:cNvPr>
            <p:cNvSpPr/>
            <p:nvPr/>
          </p:nvSpPr>
          <p:spPr>
            <a:xfrm>
              <a:off x="6453330" y="2010234"/>
              <a:ext cx="1537854" cy="743590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800" dirty="0">
                  <a:solidFill>
                    <a:schemeClr val="bg1"/>
                  </a:solidFill>
                </a:rPr>
                <a:t>Linha de cuidado</a:t>
              </a:r>
            </a:p>
          </p:txBody>
        </p:sp>
        <p:sp>
          <p:nvSpPr>
            <p:cNvPr id="26" name="Retângulo: Cantos Arredondados 6">
              <a:extLst>
                <a:ext uri="{FF2B5EF4-FFF2-40B4-BE49-F238E27FC236}">
                  <a16:creationId xmlns:a16="http://schemas.microsoft.com/office/drawing/2014/main" id="{24C13B59-0F4E-4D44-AA1E-CD14C481BDA7}"/>
                </a:ext>
              </a:extLst>
            </p:cNvPr>
            <p:cNvSpPr/>
            <p:nvPr/>
          </p:nvSpPr>
          <p:spPr>
            <a:xfrm>
              <a:off x="3861110" y="3358193"/>
              <a:ext cx="1621635" cy="1225989"/>
            </a:xfrm>
            <a:prstGeom prst="roundRect">
              <a:avLst/>
            </a:prstGeom>
            <a:solidFill>
              <a:srgbClr val="742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GESTÃO DA CONDIÇÃO DE SAÚDE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516555" y="3313131"/>
            <a:ext cx="309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Identificação dos riscos associados a condição de saúde</a:t>
            </a:r>
          </a:p>
        </p:txBody>
      </p:sp>
    </p:spTree>
    <p:extLst>
      <p:ext uri="{BB962C8B-B14F-4D97-AF65-F5344CB8AC3E}">
        <p14:creationId xmlns:p14="http://schemas.microsoft.com/office/powerpoint/2010/main" val="282375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DD185-8D92-454A-9A00-5A6635A0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da população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9ED4795-103E-435F-AFD7-C61B9B9F0AA4}"/>
              </a:ext>
            </a:extLst>
          </p:cNvPr>
          <p:cNvGrpSpPr/>
          <p:nvPr/>
        </p:nvGrpSpPr>
        <p:grpSpPr>
          <a:xfrm>
            <a:off x="1696995" y="2099507"/>
            <a:ext cx="8228313" cy="5461261"/>
            <a:chOff x="161925" y="1364989"/>
            <a:chExt cx="8228313" cy="5461261"/>
          </a:xfrm>
        </p:grpSpPr>
        <p:sp>
          <p:nvSpPr>
            <p:cNvPr id="4" name="Espaço Reservado para Texto 3">
              <a:extLst>
                <a:ext uri="{FF2B5EF4-FFF2-40B4-BE49-F238E27FC236}">
                  <a16:creationId xmlns:a16="http://schemas.microsoft.com/office/drawing/2014/main" id="{19CF3668-086A-48D2-B0B0-20E73F91DF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25" y="6454775"/>
              <a:ext cx="2420938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2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20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8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6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99"/>
                </a:buClr>
                <a:buFontTx/>
                <a:buBlip>
                  <a:blip r:embed="rId2"/>
                </a:buBlip>
                <a:defRPr sz="1400" kern="1200" baseline="0">
                  <a:solidFill>
                    <a:srgbClr val="74252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pt-BR">
                  <a:solidFill>
                    <a:srgbClr val="A6A6A6"/>
                  </a:solidFill>
                </a:rPr>
                <a:t>INSTITUTO ISRAELITA DE RESPONSABILIDADE SOCIAL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F82BD77-4A42-4CEB-82A6-8CF36DAE5A47}"/>
                </a:ext>
              </a:extLst>
            </p:cNvPr>
            <p:cNvSpPr/>
            <p:nvPr/>
          </p:nvSpPr>
          <p:spPr>
            <a:xfrm>
              <a:off x="317500" y="1698625"/>
              <a:ext cx="7961313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endParaRPr lang="pt-BR" sz="1800" dirty="0">
                <a:latin typeface="Lucida Grande (Títulos)"/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5C79DF3-F751-489B-908F-94509A463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65" y="1364989"/>
              <a:ext cx="7722973" cy="439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518B57-7275-4271-9AF1-D1F55A4A6476}"/>
                </a:ext>
              </a:extLst>
            </p:cNvPr>
            <p:cNvSpPr/>
            <p:nvPr/>
          </p:nvSpPr>
          <p:spPr>
            <a:xfrm>
              <a:off x="538543" y="1364989"/>
              <a:ext cx="2328225" cy="43932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3149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23EE8-34AA-4861-896E-D3444612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da pirâmide de riscos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BD4D56-E96F-4B96-817F-35160662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4" y="2441012"/>
            <a:ext cx="6157228" cy="404972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manejo clínico diferenciado por estratos de riscos</a:t>
            </a:r>
          </a:p>
          <a:p>
            <a:pPr algn="just"/>
            <a:r>
              <a:rPr lang="pt-BR" dirty="0"/>
              <a:t>A introdução da gestão da clínica</a:t>
            </a:r>
          </a:p>
          <a:p>
            <a:pPr algn="just"/>
            <a:r>
              <a:rPr lang="pt-BR" dirty="0"/>
              <a:t>A distribuição relativa do autocuidado e do cuidado profissional </a:t>
            </a:r>
          </a:p>
          <a:p>
            <a:pPr algn="just"/>
            <a:r>
              <a:rPr lang="pt-BR" dirty="0"/>
              <a:t>A concentração ótima da atenção dos membros das equipes multiprofissionais no cuidado profissional</a:t>
            </a:r>
          </a:p>
          <a:p>
            <a:pPr algn="just"/>
            <a:r>
              <a:rPr lang="pt-BR" dirty="0"/>
              <a:t>A distribuição relativa da atenção entre profissionais generalistas e especialistas</a:t>
            </a:r>
          </a:p>
          <a:p>
            <a:pPr algn="just"/>
            <a:r>
              <a:rPr lang="pt-BR" dirty="0"/>
              <a:t>A racionalização da agenda dos profissionais da APS e da atenção especializada</a:t>
            </a:r>
          </a:p>
          <a:p>
            <a:endParaRPr lang="pt-BR" dirty="0"/>
          </a:p>
        </p:txBody>
      </p:sp>
      <p:pic>
        <p:nvPicPr>
          <p:cNvPr id="14" name="Imagem 13" descr="Diagrama, Gráfico de funil&#10;&#10;Descrição gerada automaticamente">
            <a:extLst>
              <a:ext uri="{FF2B5EF4-FFF2-40B4-BE49-F238E27FC236}">
                <a16:creationId xmlns:a16="http://schemas.microsoft.com/office/drawing/2014/main" id="{DD9CC99D-C990-498E-A846-E19BEFEC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11" y="2825647"/>
            <a:ext cx="5591989" cy="28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AC4AA-643F-4E62-ABF1-00486AF4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da população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8F541-DA52-444F-9A4E-52BC0DE50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46" y="2426390"/>
            <a:ext cx="3438439" cy="3644410"/>
          </a:xfrm>
        </p:spPr>
        <p:txBody>
          <a:bodyPr/>
          <a:lstStyle/>
          <a:p>
            <a:pPr algn="just"/>
            <a:r>
              <a:rPr lang="pt-BR" dirty="0"/>
              <a:t>É o processo por meio do qual se identificam os grupos ou estratos de risco relacionados a uma determinada condição de saúde, considerando pelo menos dois aspectos:</a:t>
            </a:r>
          </a:p>
          <a:p>
            <a:pPr algn="just"/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178A43C-5D05-40FE-85DD-11768882C30E}"/>
              </a:ext>
            </a:extLst>
          </p:cNvPr>
          <p:cNvGrpSpPr/>
          <p:nvPr/>
        </p:nvGrpSpPr>
        <p:grpSpPr>
          <a:xfrm>
            <a:off x="4901783" y="2143252"/>
            <a:ext cx="6835292" cy="4210686"/>
            <a:chOff x="4917775" y="2464925"/>
            <a:chExt cx="7027356" cy="3470139"/>
          </a:xfrm>
        </p:grpSpPr>
        <p:sp>
          <p:nvSpPr>
            <p:cNvPr id="6" name="Retângulo de cantos arredondados 6">
              <a:extLst>
                <a:ext uri="{FF2B5EF4-FFF2-40B4-BE49-F238E27FC236}">
                  <a16:creationId xmlns:a16="http://schemas.microsoft.com/office/drawing/2014/main" id="{20BD1916-BCEC-468C-A7FB-C62649118118}"/>
                </a:ext>
              </a:extLst>
            </p:cNvPr>
            <p:cNvSpPr/>
            <p:nvPr/>
          </p:nvSpPr>
          <p:spPr>
            <a:xfrm>
              <a:off x="4917775" y="2464925"/>
              <a:ext cx="4565528" cy="1297163"/>
            </a:xfrm>
            <a:prstGeom prst="rect">
              <a:avLst/>
            </a:prstGeom>
            <a:solidFill>
              <a:srgbClr val="F3BF85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216000" tIns="108000" rtlCol="0" anchor="t"/>
            <a:lstStyle/>
            <a:p>
              <a:pPr algn="just"/>
              <a:r>
                <a:rPr lang="pt-BR" sz="2000" b="1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SEVERIDADE</a:t>
              </a:r>
            </a:p>
            <a:p>
              <a:pPr marL="373062" indent="-285750" algn="just">
                <a:lnSpc>
                  <a:spcPct val="120000"/>
                </a:lnSpc>
                <a:buClr>
                  <a:srgbClr val="742521"/>
                </a:buClr>
                <a:buFont typeface="Arial" panose="020B0604020202020204" pitchFamily="34" charset="0"/>
                <a:buChar char="•"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Gravidade</a:t>
              </a:r>
            </a:p>
            <a:p>
              <a:pPr marL="373062" indent="-285750" algn="just">
                <a:lnSpc>
                  <a:spcPct val="120000"/>
                </a:lnSpc>
                <a:buClr>
                  <a:srgbClr val="742521"/>
                </a:buClr>
                <a:buFont typeface="Arial" panose="020B0604020202020204" pitchFamily="34" charset="0"/>
                <a:buChar char="•"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Fatores de risco</a:t>
              </a:r>
            </a:p>
            <a:p>
              <a:pPr marL="373062" indent="-285750" algn="just">
                <a:lnSpc>
                  <a:spcPct val="120000"/>
                </a:lnSpc>
                <a:buClr>
                  <a:srgbClr val="742521"/>
                </a:buClr>
                <a:buFont typeface="Arial" panose="020B0604020202020204" pitchFamily="34" charset="0"/>
                <a:buChar char="•"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Complicações</a:t>
              </a:r>
            </a:p>
            <a:p>
              <a:endPara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Seta para baixo 9">
              <a:extLst>
                <a:ext uri="{FF2B5EF4-FFF2-40B4-BE49-F238E27FC236}">
                  <a16:creationId xmlns:a16="http://schemas.microsoft.com/office/drawing/2014/main" id="{1F7FCB60-ACBC-4120-B786-02C6E21C84FC}"/>
                </a:ext>
              </a:extLst>
            </p:cNvPr>
            <p:cNvSpPr/>
            <p:nvPr/>
          </p:nvSpPr>
          <p:spPr>
            <a:xfrm rot="10800000">
              <a:off x="8509446" y="2739131"/>
              <a:ext cx="360000" cy="504000"/>
            </a:xfrm>
            <a:prstGeom prst="downArrow">
              <a:avLst/>
            </a:prstGeom>
            <a:solidFill>
              <a:srgbClr val="7425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6263A9F-E23D-4EB4-9648-45C2E2268257}"/>
                </a:ext>
              </a:extLst>
            </p:cNvPr>
            <p:cNvSpPr/>
            <p:nvPr/>
          </p:nvSpPr>
          <p:spPr>
            <a:xfrm>
              <a:off x="4917775" y="3865264"/>
              <a:ext cx="4565528" cy="2069800"/>
            </a:xfrm>
            <a:prstGeom prst="rect">
              <a:avLst/>
            </a:prstGeom>
            <a:solidFill>
              <a:srgbClr val="F3BF85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216000" tIns="10800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sz="2000" b="1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AUTOCUIDADO</a:t>
              </a:r>
            </a:p>
            <a:p>
              <a:pPr marL="342900" indent="-255588">
                <a:lnSpc>
                  <a:spcPct val="120000"/>
                </a:lnSpc>
                <a:buClr>
                  <a:srgbClr val="742521"/>
                </a:buClr>
                <a:buFont typeface="Arial" pitchFamily="34" charset="0"/>
                <a:buChar char="•"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Conhecimento e crenças sobre a condição de saúde</a:t>
              </a:r>
            </a:p>
            <a:p>
              <a:pPr marL="342900" indent="-255588">
                <a:lnSpc>
                  <a:spcPct val="120000"/>
                </a:lnSpc>
                <a:buClr>
                  <a:srgbClr val="742521"/>
                </a:buClr>
                <a:buFont typeface="Arial" pitchFamily="34" charset="0"/>
                <a:buChar char="•"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Atitudes, confiança e motivação frente às mudanças</a:t>
              </a:r>
            </a:p>
            <a:p>
              <a:pPr marL="342900" indent="-255588">
                <a:lnSpc>
                  <a:spcPct val="120000"/>
                </a:lnSpc>
                <a:buClr>
                  <a:srgbClr val="742521"/>
                </a:buClr>
                <a:buFont typeface="Arial" pitchFamily="34" charset="0"/>
                <a:buChar char="•"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Importância dada à condição</a:t>
              </a:r>
            </a:p>
            <a:p>
              <a:pPr marL="342900" indent="-255588">
                <a:lnSpc>
                  <a:spcPct val="120000"/>
                </a:lnSpc>
                <a:buClr>
                  <a:srgbClr val="742521"/>
                </a:buClr>
                <a:buFont typeface="Arial" pitchFamily="34" charset="0"/>
                <a:buChar char="•"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Presença e força das redes de suporte social e familiar</a:t>
              </a: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8F5C056D-08B4-4ED1-8B7E-7F2B9E0B32E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82159" y="2464925"/>
              <a:ext cx="2362972" cy="3470139"/>
            </a:xfrm>
            <a:prstGeom prst="rect">
              <a:avLst/>
            </a:prstGeom>
            <a:solidFill>
              <a:srgbClr val="F3BF85"/>
            </a:solidFill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576000" rIns="72000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accent3">
                    <a:lumMod val="50000"/>
                  </a:schemeClr>
                </a:buClr>
                <a:buSzPct val="90000"/>
                <a:buNone/>
              </a:pPr>
              <a:r>
                <a:rPr lang="pt-BR" sz="2000" b="1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RISCO</a:t>
              </a:r>
            </a:p>
            <a:p>
              <a:pPr marL="0" indent="0" algn="just">
                <a:spcBef>
                  <a:spcPts val="600"/>
                </a:spcBef>
                <a:buClr>
                  <a:schemeClr val="accent3">
                    <a:lumMod val="50000"/>
                  </a:schemeClr>
                </a:buClr>
                <a:buSzPct val="90000"/>
                <a:buNone/>
              </a:pPr>
              <a:r>
                <a:rPr lang="pt-BR" sz="1600" dirty="0">
                  <a:solidFill>
                    <a:srgbClr val="742521"/>
                  </a:solidFill>
                  <a:ea typeface="Verdana" pitchFamily="34" charset="0"/>
                  <a:cs typeface="Verdana" pitchFamily="34" charset="0"/>
                </a:rPr>
                <a:t>de ocorrer um evento que gere prejuízo à saúde da pessoa (morbimortalidade)</a:t>
              </a:r>
            </a:p>
          </p:txBody>
        </p:sp>
        <p:sp>
          <p:nvSpPr>
            <p:cNvPr id="10" name="Seta para baixo 10">
              <a:extLst>
                <a:ext uri="{FF2B5EF4-FFF2-40B4-BE49-F238E27FC236}">
                  <a16:creationId xmlns:a16="http://schemas.microsoft.com/office/drawing/2014/main" id="{EEF64051-7B9D-4916-BB40-D803191F909D}"/>
                </a:ext>
              </a:extLst>
            </p:cNvPr>
            <p:cNvSpPr/>
            <p:nvPr/>
          </p:nvSpPr>
          <p:spPr>
            <a:xfrm rot="10800000">
              <a:off x="9760231" y="3421914"/>
              <a:ext cx="360000" cy="1548000"/>
            </a:xfrm>
            <a:prstGeom prst="downArrow">
              <a:avLst/>
            </a:prstGeom>
            <a:solidFill>
              <a:srgbClr val="7425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11" name="Seta para baixo 8">
              <a:extLst>
                <a:ext uri="{FF2B5EF4-FFF2-40B4-BE49-F238E27FC236}">
                  <a16:creationId xmlns:a16="http://schemas.microsoft.com/office/drawing/2014/main" id="{27908D3F-C7A6-4127-A10F-DB42DEACF066}"/>
                </a:ext>
              </a:extLst>
            </p:cNvPr>
            <p:cNvSpPr/>
            <p:nvPr/>
          </p:nvSpPr>
          <p:spPr>
            <a:xfrm>
              <a:off x="8992731" y="5104688"/>
              <a:ext cx="360000" cy="504000"/>
            </a:xfrm>
            <a:prstGeom prst="downArrow">
              <a:avLst/>
            </a:prstGeom>
            <a:solidFill>
              <a:srgbClr val="7425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2849" y="4584087"/>
            <a:ext cx="422320" cy="43856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776415" y="4664868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Identificação correta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95169" y="5166911"/>
            <a:ext cx="150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Comunicação eficaz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78" y="5115024"/>
            <a:ext cx="451462" cy="43856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776415" y="5834192"/>
            <a:ext cx="165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Higienização das mãos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779" y="5726744"/>
            <a:ext cx="468418" cy="44693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418" y="6265621"/>
            <a:ext cx="444527" cy="420713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3758341" y="6291379"/>
            <a:ext cx="165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742521"/>
                </a:solidFill>
              </a:rPr>
              <a:t>Prevenção do risco de quedas</a:t>
            </a:r>
          </a:p>
        </p:txBody>
      </p:sp>
    </p:spTree>
    <p:extLst>
      <p:ext uri="{BB962C8B-B14F-4D97-AF65-F5344CB8AC3E}">
        <p14:creationId xmlns:p14="http://schemas.microsoft.com/office/powerpoint/2010/main" val="104584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E9C5F-1B14-42D5-9EAF-46AC0A8F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da população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DB890-2B3A-4261-8DFD-28EF5F2B0403}"/>
              </a:ext>
            </a:extLst>
          </p:cNvPr>
          <p:cNvSpPr txBox="1">
            <a:spLocks noChangeArrowheads="1"/>
          </p:cNvSpPr>
          <p:nvPr/>
        </p:nvSpPr>
        <p:spPr>
          <a:xfrm>
            <a:off x="1635212" y="2684736"/>
            <a:ext cx="2123185" cy="1276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Pessoas com condições crônicas de menores riscos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A0E021-9608-439C-8920-040D229ABA61}"/>
              </a:ext>
            </a:extLst>
          </p:cNvPr>
          <p:cNvSpPr txBox="1">
            <a:spLocks noChangeArrowheads="1"/>
          </p:cNvSpPr>
          <p:nvPr/>
        </p:nvSpPr>
        <p:spPr>
          <a:xfrm>
            <a:off x="1635212" y="4688220"/>
            <a:ext cx="2123185" cy="13014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Pessoas com condições crônicas de alto e muito alto riscos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2B266F-A0FE-4FBC-A9F2-91CC3F95CE21}"/>
              </a:ext>
            </a:extLst>
          </p:cNvPr>
          <p:cNvSpPr txBox="1">
            <a:spLocks noChangeArrowheads="1"/>
          </p:cNvSpPr>
          <p:nvPr/>
        </p:nvSpPr>
        <p:spPr>
          <a:xfrm>
            <a:off x="4970534" y="2444733"/>
            <a:ext cx="4981429" cy="1160126"/>
          </a:xfrm>
          <a:prstGeom prst="rect">
            <a:avLst/>
          </a:prstGeom>
        </p:spPr>
        <p:txBody>
          <a:bodyPr/>
          <a:lstStyle>
            <a:lvl1pPr marL="342900" indent="-342900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31850" indent="-3190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279525" indent="-2555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790700" indent="-2555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303463" indent="-255588" algn="l" defTabSz="1023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815840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11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83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53" indent="-255985" algn="l" defTabSz="1023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742521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latin typeface="+mn-lt"/>
                <a:ea typeface="Verdana" pitchFamily="34" charset="0"/>
                <a:cs typeface="Verdana" pitchFamily="34" charset="0"/>
              </a:rPr>
              <a:t>tecnologias de autocuidado apoiado</a:t>
            </a:r>
          </a:p>
          <a:p>
            <a:pPr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latin typeface="+mn-lt"/>
                <a:ea typeface="Verdana" pitchFamily="34" charset="0"/>
                <a:cs typeface="Verdana" pitchFamily="34" charset="0"/>
              </a:rPr>
              <a:t>foco na APS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DB816E-EE33-48A3-B899-B4DBCBEF09EE}"/>
              </a:ext>
            </a:extLst>
          </p:cNvPr>
          <p:cNvSpPr txBox="1">
            <a:spLocks noChangeArrowheads="1"/>
          </p:cNvSpPr>
          <p:nvPr/>
        </p:nvSpPr>
        <p:spPr>
          <a:xfrm>
            <a:off x="4859509" y="4102440"/>
            <a:ext cx="5439804" cy="27555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endParaRPr lang="pt-BR" sz="2000" dirty="0">
              <a:solidFill>
                <a:srgbClr val="742521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tecnologias de autocuidado apoiado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presença mais significativa de atenção profissional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concentração maior de cuidados pela equipe de saúde</a:t>
            </a:r>
          </a:p>
          <a:p>
            <a:pPr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pt-BR" sz="2000" dirty="0">
                <a:solidFill>
                  <a:srgbClr val="742521"/>
                </a:solidFill>
                <a:ea typeface="Verdana" pitchFamily="34" charset="0"/>
                <a:cs typeface="Verdana" pitchFamily="34" charset="0"/>
              </a:rPr>
              <a:t>coparticipação da atenção especializada.</a:t>
            </a:r>
          </a:p>
        </p:txBody>
      </p:sp>
      <p:sp>
        <p:nvSpPr>
          <p:cNvPr id="8" name="Chave esquerda 1">
            <a:extLst>
              <a:ext uri="{FF2B5EF4-FFF2-40B4-BE49-F238E27FC236}">
                <a16:creationId xmlns:a16="http://schemas.microsoft.com/office/drawing/2014/main" id="{44F83436-F646-462D-992F-648DA733CDB2}"/>
              </a:ext>
            </a:extLst>
          </p:cNvPr>
          <p:cNvSpPr/>
          <p:nvPr/>
        </p:nvSpPr>
        <p:spPr>
          <a:xfrm>
            <a:off x="4663616" y="2579710"/>
            <a:ext cx="380262" cy="990836"/>
          </a:xfrm>
          <a:prstGeom prst="leftBrace">
            <a:avLst/>
          </a:prstGeom>
          <a:ln>
            <a:solidFill>
              <a:srgbClr val="742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42521"/>
              </a:solidFill>
            </a:endParaRPr>
          </a:p>
        </p:txBody>
      </p:sp>
      <p:sp>
        <p:nvSpPr>
          <p:cNvPr id="9" name="Chave esquerda 7">
            <a:extLst>
              <a:ext uri="{FF2B5EF4-FFF2-40B4-BE49-F238E27FC236}">
                <a16:creationId xmlns:a16="http://schemas.microsoft.com/office/drawing/2014/main" id="{9E060DCD-4351-4B70-8185-5A655B2F4607}"/>
              </a:ext>
            </a:extLst>
          </p:cNvPr>
          <p:cNvSpPr/>
          <p:nvPr/>
        </p:nvSpPr>
        <p:spPr>
          <a:xfrm>
            <a:off x="4590272" y="4340143"/>
            <a:ext cx="526951" cy="2068082"/>
          </a:xfrm>
          <a:prstGeom prst="leftBrace">
            <a:avLst/>
          </a:prstGeom>
          <a:ln>
            <a:solidFill>
              <a:srgbClr val="7425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42521"/>
              </a:solidFill>
            </a:endParaRPr>
          </a:p>
        </p:txBody>
      </p:sp>
      <p:cxnSp>
        <p:nvCxnSpPr>
          <p:cNvPr id="10" name="Conector de seta reta 12">
            <a:extLst>
              <a:ext uri="{FF2B5EF4-FFF2-40B4-BE49-F238E27FC236}">
                <a16:creationId xmlns:a16="http://schemas.microsoft.com/office/drawing/2014/main" id="{5F1D1117-F11F-4615-8A9A-0993C4C02B4A}"/>
              </a:ext>
            </a:extLst>
          </p:cNvPr>
          <p:cNvCxnSpPr>
            <a:cxnSpLocks/>
          </p:cNvCxnSpPr>
          <p:nvPr/>
        </p:nvCxnSpPr>
        <p:spPr>
          <a:xfrm>
            <a:off x="3758397" y="3059109"/>
            <a:ext cx="538647" cy="0"/>
          </a:xfrm>
          <a:prstGeom prst="straightConnector1">
            <a:avLst/>
          </a:prstGeom>
          <a:ln w="57150">
            <a:solidFill>
              <a:srgbClr val="74252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7C38ACA-4A65-47ED-A5EA-E317FC2500E2}"/>
              </a:ext>
            </a:extLst>
          </p:cNvPr>
          <p:cNvCxnSpPr/>
          <p:nvPr/>
        </p:nvCxnSpPr>
        <p:spPr>
          <a:xfrm>
            <a:off x="3758397" y="5356060"/>
            <a:ext cx="538647" cy="0"/>
          </a:xfrm>
          <a:prstGeom prst="straightConnector1">
            <a:avLst/>
          </a:prstGeom>
          <a:ln w="57150">
            <a:solidFill>
              <a:srgbClr val="74252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0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6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6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6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59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1694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29F97-BB7A-4491-8382-3F646B1B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da Nota Técnica ou Diretriz Clínica priorizada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F9CEC-A45A-4DF5-932A-EF777851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9747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Quais os objetivos da diretriz clínica adotada?</a:t>
            </a:r>
          </a:p>
          <a:p>
            <a:pPr>
              <a:spcAft>
                <a:spcPts val="1200"/>
              </a:spcAft>
            </a:pPr>
            <a:r>
              <a:rPr lang="pt-BR" dirty="0"/>
              <a:t>As equipes conhecem a subpopulação alvo da linha de cuidado priorizada?</a:t>
            </a:r>
          </a:p>
          <a:p>
            <a:pPr>
              <a:spcAft>
                <a:spcPts val="1200"/>
              </a:spcAft>
            </a:pPr>
            <a:r>
              <a:rPr lang="pt-BR" dirty="0"/>
              <a:t>Por que estratificar o risco da subpopulação com condições crônicas?</a:t>
            </a:r>
          </a:p>
          <a:p>
            <a:pPr>
              <a:spcAft>
                <a:spcPts val="1200"/>
              </a:spcAft>
            </a:pPr>
            <a:r>
              <a:rPr lang="pt-BR" dirty="0"/>
              <a:t>Como são os fluxos da atenção na Rede de Atenção à Saúde?</a:t>
            </a:r>
          </a:p>
          <a:p>
            <a:pPr>
              <a:spcAft>
                <a:spcPts val="1200"/>
              </a:spcAft>
            </a:pPr>
            <a:r>
              <a:rPr lang="pt-BR" dirty="0"/>
              <a:t>Como organizar o cuidado da pessoa com condição crônica por meio da estratificação de risco?</a:t>
            </a:r>
          </a:p>
          <a:p>
            <a:pPr>
              <a:spcAft>
                <a:spcPts val="1200"/>
              </a:spcAft>
            </a:pPr>
            <a:r>
              <a:rPr lang="pt-BR" dirty="0"/>
              <a:t>Discutir sobre registro, monitoramento e avaliação.</a:t>
            </a:r>
          </a:p>
        </p:txBody>
      </p:sp>
    </p:spTree>
    <p:extLst>
      <p:ext uri="{BB962C8B-B14F-4D97-AF65-F5344CB8AC3E}">
        <p14:creationId xmlns:p14="http://schemas.microsoft.com/office/powerpoint/2010/main" val="31256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07699" y="2283827"/>
            <a:ext cx="4892911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dos macroprocessos de atenção às condições crônicas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742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1538B-92F6-415F-85F9-2A1182DE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Macroprocessos de atenção às condições crônicas não agudizadas, enfermidades e pessoas hiper utilizadoras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BA489ABC-139E-47F7-8093-2BFC1C48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95" y="2371198"/>
            <a:ext cx="7742911" cy="43168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8800" dirty="0"/>
              <a:t>Gerenciamento das condições crônicas prioritárias</a:t>
            </a:r>
          </a:p>
          <a:p>
            <a:r>
              <a:rPr lang="pt-BR" sz="8800" dirty="0"/>
              <a:t>Estratificação de riscos</a:t>
            </a:r>
          </a:p>
          <a:p>
            <a:r>
              <a:rPr lang="pt-BR" sz="8800" dirty="0"/>
              <a:t>Elaboração e monitoramento dos planos de cuidado</a:t>
            </a:r>
          </a:p>
          <a:p>
            <a:r>
              <a:rPr lang="pt-BR" sz="8800" dirty="0"/>
              <a:t>Autocuidado apoiado</a:t>
            </a:r>
          </a:p>
          <a:p>
            <a:r>
              <a:rPr lang="pt-BR" sz="8800" dirty="0"/>
              <a:t>Gestão de caso</a:t>
            </a:r>
          </a:p>
          <a:p>
            <a:r>
              <a:rPr lang="pt-BR" sz="8800" dirty="0"/>
              <a:t>Novos formatos da clínica: atenção contínua, atenção compartilhada a grupo</a:t>
            </a:r>
          </a:p>
          <a:p>
            <a:r>
              <a:rPr lang="pt-BR" sz="8800" dirty="0"/>
              <a:t>Matriciamento entre especialistas e generalistas</a:t>
            </a:r>
          </a:p>
          <a:p>
            <a:r>
              <a:rPr lang="pt-BR" sz="8800" dirty="0"/>
              <a:t>Educação permanente dos profissionais de saúde</a:t>
            </a:r>
          </a:p>
          <a:p>
            <a:r>
              <a:rPr lang="pt-BR" sz="8800" dirty="0"/>
              <a:t>Educação em saúde: grupos operativos e educação popular, mapa de recursos comunitários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F8B7308-51F3-4064-8AF9-3E502F56B3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01" y="3716827"/>
            <a:ext cx="225425" cy="1625583"/>
          </a:xfrm>
          <a:prstGeom prst="rect">
            <a:avLst/>
          </a:prstGeom>
        </p:spPr>
      </p:pic>
      <p:grpSp>
        <p:nvGrpSpPr>
          <p:cNvPr id="18" name="Agrupar 16">
            <a:extLst>
              <a:ext uri="{FF2B5EF4-FFF2-40B4-BE49-F238E27FC236}">
                <a16:creationId xmlns:a16="http://schemas.microsoft.com/office/drawing/2014/main" id="{3483E093-9DA7-4247-ABC4-56B20FF72B45}"/>
              </a:ext>
            </a:extLst>
          </p:cNvPr>
          <p:cNvGrpSpPr/>
          <p:nvPr/>
        </p:nvGrpSpPr>
        <p:grpSpPr>
          <a:xfrm>
            <a:off x="328038" y="2706893"/>
            <a:ext cx="2956560" cy="2635872"/>
            <a:chOff x="0" y="0"/>
            <a:chExt cx="2956560" cy="2591155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A6B584D-53B0-4FB7-8DF9-047610987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EBFF22A-6527-4BEC-A9F5-160DEE2E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77ECF5F-E3DD-471A-B1A7-63E5218A5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39" y="1258214"/>
              <a:ext cx="600075" cy="57912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F302AA1-1B2C-48A9-AE97-484F985C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82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3E41-4F6C-4201-B490-FFBEC47E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467166"/>
            <a:ext cx="10052222" cy="1325563"/>
          </a:xfrm>
        </p:spPr>
        <p:txBody>
          <a:bodyPr/>
          <a:lstStyle/>
          <a:p>
            <a:r>
              <a:rPr lang="pt-BR" dirty="0"/>
              <a:t>As diferenças entre as condições agudas e crônicas</a:t>
            </a:r>
          </a:p>
        </p:txBody>
      </p:sp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7C311361-F777-4EFB-8117-2024A0D4AF4B}"/>
              </a:ext>
            </a:extLst>
          </p:cNvPr>
          <p:cNvGraphicFramePr>
            <a:graphicFrameLocks noGrp="1"/>
          </p:cNvGraphicFramePr>
          <p:nvPr/>
        </p:nvGraphicFramePr>
        <p:xfrm>
          <a:off x="804979" y="1505941"/>
          <a:ext cx="10312868" cy="5352059"/>
        </p:xfrm>
        <a:graphic>
          <a:graphicData uri="http://schemas.openxmlformats.org/drawingml/2006/table">
            <a:tbl>
              <a:tblPr/>
              <a:tblGrid>
                <a:gridCol w="366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77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VARIÁVEL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CONDIÇÃO AGUDA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CONDIÇÃO CRÔNICA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INÍCIO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Rápido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Gradual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CAUSA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única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múltiplas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DURAÇÃO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Curta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Indefinida longa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DIAGNÓSTICO E PROGNÓSTICO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Comumente acurados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Usualmente incertos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TESTES DIAGNÓSTICOS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Frequentemente decisivos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Frequentemente de valor limitado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RESULTADO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Em geral,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Em geral, cuidado sem cura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7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PAPEL DOS PROFISSIONAIS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Selecionar e prescrever o tratamento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Educar e fazer parceria com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3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NATUREZA DAS INTERVENÇÕES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Centrada no cuidado profissional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Centrada no cuidado multiprofissional e no autocuidado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35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CONHECIMENTO E AÇÃO CLÍNICA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Concentrados no profissional médico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Compartilhados pela equipe multiprofissional e as pessoas usuárias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1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PAPEL DA PESSOA USUÁRIA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Seguir as prescrições, atuando como paciente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Corresponsabilizar-se</a:t>
                      </a: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por sua saúde em parceria com a equipe de saúde, atuando como agente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4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SISTEMA DE ATENÇÃO À SAÚDE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Reativo e episódico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charset="2"/>
                        <a:buChar char="§"/>
                        <a:tabLst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Proativo e contínuo</a:t>
                      </a:r>
                    </a:p>
                  </a:txBody>
                  <a:tcPr marL="90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2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2D465-D3DE-43C6-BD32-9D759D72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da clínica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0FD9-8E90-4B37-B93C-49354C07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158584"/>
            <a:ext cx="10485048" cy="446101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pt-BR" sz="2400" dirty="0"/>
              <a:t>Conjunto de tecnologias de </a:t>
            </a:r>
            <a:r>
              <a:rPr lang="pt-BR" sz="2400" dirty="0" err="1"/>
              <a:t>microgestão</a:t>
            </a:r>
            <a:r>
              <a:rPr lang="pt-BR" sz="2400" dirty="0"/>
              <a:t> da clínica, destinado a prover uma atenção à saúde de qualidade: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centrada nas pessoas;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efetiva (estruturada com base em evidências científicas);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segura (não causa danos às pessoas usuárias e nem aos profissionais de saúde);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eficiente (provida com os custos ótimos);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oportuna (porque é prestada no tempo certo);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equitativa (de forma a reduzir as desigualdades injustas); </a:t>
            </a:r>
          </a:p>
          <a:p>
            <a:pPr lvl="1" algn="just">
              <a:spcBef>
                <a:spcPts val="1200"/>
              </a:spcBef>
            </a:pPr>
            <a:r>
              <a:rPr lang="pt-BR" sz="2400" dirty="0"/>
              <a:t>ofertada de forma humanizada. </a:t>
            </a:r>
          </a:p>
          <a:p>
            <a:pPr>
              <a:spcBef>
                <a:spcPts val="120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8366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FBC50-AFB8-43B7-9BA1-3F1BCD44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da condição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8A678-8181-4A80-9DB6-DE1E1200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gestão da condição de saúde começa com uma </a:t>
            </a:r>
            <a:r>
              <a:rPr lang="pt-BR" b="1" dirty="0"/>
              <a:t>correta compreensão de toda história </a:t>
            </a:r>
            <a:r>
              <a:rPr lang="pt-BR" dirty="0"/>
              <a:t>dessa condição [expressa na história natural e na linha de cuidado].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F882CE-6C73-40F8-8523-13DCE6E9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40" y="3632786"/>
            <a:ext cx="7055708" cy="176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1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1207AA-8BCD-4883-8F9A-0750CD28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76" y="831955"/>
            <a:ext cx="10631559" cy="60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4819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1168</Words>
  <Application>Microsoft Office PowerPoint</Application>
  <PresentationFormat>Widescreen</PresentationFormat>
  <Paragraphs>193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Lucida Grande (Títulos)</vt:lpstr>
      <vt:lpstr>Verdana</vt:lpstr>
      <vt:lpstr>Wingdings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Material de Apoio – Parte I</vt:lpstr>
      <vt:lpstr>Apresentação do PowerPoint</vt:lpstr>
      <vt:lpstr>Apresentação do PowerPoint</vt:lpstr>
      <vt:lpstr>Organização dos macroprocessos de atenção às condições crônicas</vt:lpstr>
      <vt:lpstr>Macroprocessos de atenção às condições crônicas não agudizadas, enfermidades e pessoas hiper utilizadoras</vt:lpstr>
      <vt:lpstr>As diferenças entre as condições agudas e crônicas</vt:lpstr>
      <vt:lpstr>Gestão da clínica</vt:lpstr>
      <vt:lpstr>Gestão da condição de saúde</vt:lpstr>
      <vt:lpstr>Apresentação do PowerPoint</vt:lpstr>
      <vt:lpstr>Diretriz clínica</vt:lpstr>
      <vt:lpstr>Objetivos das diretrizes clínicas</vt:lpstr>
      <vt:lpstr>Tipos de diretrizes clínicas</vt:lpstr>
      <vt:lpstr>Nota técnica</vt:lpstr>
      <vt:lpstr>Notas Técnicas disponibilizadas pelo PlanificaSUS</vt:lpstr>
      <vt:lpstr>Gestão da condição de saúde</vt:lpstr>
      <vt:lpstr>Estratificação de risco da população</vt:lpstr>
      <vt:lpstr>Modelo da pirâmide de riscos</vt:lpstr>
      <vt:lpstr>Estratificação de risco da população</vt:lpstr>
      <vt:lpstr>Estratificação de risco da população</vt:lpstr>
      <vt:lpstr>Material de Apoio – Parte II</vt:lpstr>
      <vt:lpstr>Discussão da Nota Técnica ou Diretriz Clínica priorizada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107</cp:revision>
  <dcterms:created xsi:type="dcterms:W3CDTF">2021-05-10T00:56:02Z</dcterms:created>
  <dcterms:modified xsi:type="dcterms:W3CDTF">2022-09-06T20:44:21Z</dcterms:modified>
</cp:coreProperties>
</file>