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5" r:id="rId1"/>
    <p:sldMasterId id="2147483698" r:id="rId2"/>
    <p:sldMasterId id="2147483648" r:id="rId3"/>
    <p:sldMasterId id="2147483672" r:id="rId4"/>
    <p:sldMasterId id="2147483660" r:id="rId5"/>
    <p:sldMasterId id="2147483701" r:id="rId6"/>
  </p:sldMasterIdLst>
  <p:notesMasterIdLst>
    <p:notesMasterId r:id="rId41"/>
  </p:notesMasterIdLst>
  <p:handoutMasterIdLst>
    <p:handoutMasterId r:id="rId42"/>
  </p:handoutMasterIdLst>
  <p:sldIdLst>
    <p:sldId id="263" r:id="rId7"/>
    <p:sldId id="1707" r:id="rId8"/>
    <p:sldId id="265" r:id="rId9"/>
    <p:sldId id="269" r:id="rId10"/>
    <p:sldId id="272" r:id="rId11"/>
    <p:sldId id="270" r:id="rId12"/>
    <p:sldId id="273" r:id="rId13"/>
    <p:sldId id="1711" r:id="rId14"/>
    <p:sldId id="1712" r:id="rId15"/>
    <p:sldId id="1713" r:id="rId16"/>
    <p:sldId id="1714" r:id="rId17"/>
    <p:sldId id="1715" r:id="rId18"/>
    <p:sldId id="1717" r:id="rId19"/>
    <p:sldId id="1718" r:id="rId20"/>
    <p:sldId id="1719" r:id="rId21"/>
    <p:sldId id="1720" r:id="rId22"/>
    <p:sldId id="1721" r:id="rId23"/>
    <p:sldId id="274" r:id="rId24"/>
    <p:sldId id="1678" r:id="rId25"/>
    <p:sldId id="275" r:id="rId26"/>
    <p:sldId id="1699" r:id="rId27"/>
    <p:sldId id="276" r:id="rId28"/>
    <p:sldId id="1684" r:id="rId29"/>
    <p:sldId id="1685" r:id="rId30"/>
    <p:sldId id="1704" r:id="rId31"/>
    <p:sldId id="1695" r:id="rId32"/>
    <p:sldId id="1710" r:id="rId33"/>
    <p:sldId id="1705" r:id="rId34"/>
    <p:sldId id="1706" r:id="rId35"/>
    <p:sldId id="1708" r:id="rId36"/>
    <p:sldId id="1709" r:id="rId37"/>
    <p:sldId id="1703" r:id="rId38"/>
    <p:sldId id="281" r:id="rId39"/>
    <p:sldId id="268" r:id="rId4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9EC"/>
    <a:srgbClr val="B9D9CA"/>
    <a:srgbClr val="015641"/>
    <a:srgbClr val="008387"/>
    <a:srgbClr val="004936"/>
    <a:srgbClr val="003F2E"/>
    <a:srgbClr val="009999"/>
    <a:srgbClr val="0D50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04" autoAdjust="0"/>
  </p:normalViewPr>
  <p:slideViewPr>
    <p:cSldViewPr snapToGrid="0">
      <p:cViewPr varScale="1">
        <p:scale>
          <a:sx n="62" d="100"/>
          <a:sy n="62" d="100"/>
        </p:scale>
        <p:origin x="968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presProps" Target="pres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ableStyles" Target="tableStyles.xml"/><Relationship Id="rId20" Type="http://schemas.openxmlformats.org/officeDocument/2006/relationships/slide" Target="slides/slide14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24839-7C19-45C1-9C4A-821238DD8A81}" type="datetimeFigureOut">
              <a:rPr lang="pt-BR" smtClean="0"/>
              <a:t>04/01/2022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A19F5-598E-46EC-B008-6B9FDEF94F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146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22B06-FE82-4328-8488-C3EC27F1050C}" type="datetimeFigureOut">
              <a:rPr lang="pt-BR" smtClean="0"/>
              <a:t>04/01/2022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9CC49-8AAC-42AA-B613-EF32362739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6285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9CC49-8AAC-42AA-B613-EF323627394B}" type="slidenum">
              <a:rPr lang="pt-BR" smtClean="0">
                <a:solidFill>
                  <a:prstClr val="black"/>
                </a:solidFill>
              </a:rPr>
              <a:pPr/>
              <a:t>11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2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09323" y="2640562"/>
            <a:ext cx="7374294" cy="776094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72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1442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6100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074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6880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712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70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5977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8384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04/01/2022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8302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53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04/01/2022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5735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675356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2309617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5654852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7551565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0350119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804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458421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50294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0134946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633700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EF4E54-BDC0-4992-B36C-CAB217AFDE3B}" type="datetimeFigureOut">
              <a:rPr lang="pt-BR" smtClean="0"/>
              <a:t>04/01/2022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6ABCCC-0DD3-4179-8564-23AA74F5A7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45473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07519" y="1122363"/>
            <a:ext cx="10639925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</a:t>
            </a:r>
            <a:br>
              <a:rPr lang="pt-BR" dirty="0"/>
            </a:br>
            <a:r>
              <a:rPr lang="pt-BR" dirty="0"/>
              <a:t>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19" y="3602038"/>
            <a:ext cx="1063992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6749467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4281971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28986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16958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756166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967"/>
            <a:ext cx="5181600" cy="358295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967"/>
            <a:ext cx="5181600" cy="358295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0486423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989045"/>
            <a:ext cx="10515600" cy="1177504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267338"/>
            <a:ext cx="5157787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298132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267338"/>
            <a:ext cx="5183188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29813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279930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8242573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5139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8352049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743305" y="1247291"/>
            <a:ext cx="6172200" cy="46592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5972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1362125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045029"/>
            <a:ext cx="10520686" cy="113859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520686" cy="3596210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838435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ítulo 1"/>
          <p:cNvSpPr>
            <a:spLocks noGrp="1"/>
          </p:cNvSpPr>
          <p:nvPr>
            <p:ph type="title"/>
          </p:nvPr>
        </p:nvSpPr>
        <p:spPr>
          <a:xfrm>
            <a:off x="1457130" y="2163905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5322137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250594" y="1082351"/>
            <a:ext cx="2628900" cy="4814596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87828" y="1082351"/>
            <a:ext cx="7510366" cy="4814596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9389966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7315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04/01/2022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941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9712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15641"/>
                </a:solidFill>
              </a:defRPr>
            </a:lvl1pPr>
            <a:lvl2pPr>
              <a:defRPr>
                <a:solidFill>
                  <a:srgbClr val="015641"/>
                </a:solidFill>
              </a:defRPr>
            </a:lvl2pPr>
            <a:lvl3pPr>
              <a:defRPr>
                <a:solidFill>
                  <a:srgbClr val="015641"/>
                </a:solidFill>
              </a:defRPr>
            </a:lvl3pPr>
            <a:lvl4pPr>
              <a:defRPr>
                <a:solidFill>
                  <a:srgbClr val="015641"/>
                </a:solidFill>
              </a:defRPr>
            </a:lvl4pPr>
            <a:lvl5pPr>
              <a:defRPr>
                <a:solidFill>
                  <a:srgbClr val="015641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677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23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159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8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Retângulo 7"/>
          <p:cNvSpPr/>
          <p:nvPr userDrawn="1"/>
        </p:nvSpPr>
        <p:spPr>
          <a:xfrm>
            <a:off x="4599214" y="2352502"/>
            <a:ext cx="7592785" cy="1438102"/>
          </a:xfrm>
          <a:prstGeom prst="rect">
            <a:avLst/>
          </a:prstGeom>
          <a:solidFill>
            <a:srgbClr val="003F2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99214" y="2638273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40145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703" r:id="rId3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5218"/>
          </a:xfrm>
          <a:prstGeom prst="rect">
            <a:avLst/>
          </a:prstGeom>
        </p:spPr>
      </p:pic>
      <p:sp>
        <p:nvSpPr>
          <p:cNvPr id="6" name="Retângulo 5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00073"/>
            <a:ext cx="12192000" cy="255146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457130" y="2163905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86" y="6595298"/>
            <a:ext cx="12209885" cy="25992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57" t="-1021" b="-1"/>
          <a:stretch/>
        </p:blipFill>
        <p:spPr>
          <a:xfrm>
            <a:off x="8572500" y="2465896"/>
            <a:ext cx="3619499" cy="26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6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1564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B9D9CA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  <p:sp>
        <p:nvSpPr>
          <p:cNvPr id="4" name="Retângulo 3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rgbClr val="015641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rgbClr val="015641"/>
              </a:solidFill>
              <a:effectLst/>
              <a:latin typeface="+mn-lt"/>
            </a:endParaRPr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80"/>
          <a:stretch/>
        </p:blipFill>
        <p:spPr>
          <a:xfrm>
            <a:off x="10927823" y="3956180"/>
            <a:ext cx="1264177" cy="290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74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7" r:id="rId12"/>
    <p:sldLayoutId id="214748369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6"/>
        </a:buBlip>
        <a:defRPr sz="2200" kern="1200" baseline="0">
          <a:solidFill>
            <a:srgbClr val="01564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2000" kern="1200" baseline="0">
          <a:solidFill>
            <a:srgbClr val="01564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800" kern="1200" baseline="0">
          <a:solidFill>
            <a:srgbClr val="01564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600" kern="1200" baseline="0">
          <a:solidFill>
            <a:srgbClr val="01564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400" kern="1200" baseline="0">
          <a:solidFill>
            <a:srgbClr val="01564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3" name="Retângulo 12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00838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chemeClr val="bg1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27"/>
          <a:stretch/>
        </p:blipFill>
        <p:spPr>
          <a:xfrm>
            <a:off x="10957399" y="3956179"/>
            <a:ext cx="1237712" cy="290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22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bg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4"/>
        </a:buBlip>
        <a:defRPr sz="22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20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8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6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4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1108988"/>
            <a:ext cx="10515600" cy="1197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515600" cy="3512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Retângulo 5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rgbClr val="015641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rgbClr val="015641"/>
              </a:solidFill>
              <a:effectLst/>
              <a:latin typeface="+mn-lt"/>
            </a:endParaRPr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86" y="6595298"/>
            <a:ext cx="12209885" cy="25992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80"/>
          <a:stretch/>
        </p:blipFill>
        <p:spPr>
          <a:xfrm>
            <a:off x="10927823" y="3956180"/>
            <a:ext cx="1264177" cy="290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8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5"/>
        </a:buBlip>
        <a:defRPr sz="2200" kern="1200" baseline="0">
          <a:solidFill>
            <a:srgbClr val="01564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2000" kern="1200" baseline="0">
          <a:solidFill>
            <a:srgbClr val="01564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800" kern="1200" baseline="0">
          <a:solidFill>
            <a:srgbClr val="01564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600" kern="1200" baseline="0">
          <a:solidFill>
            <a:srgbClr val="01564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400" kern="1200" baseline="0">
          <a:solidFill>
            <a:srgbClr val="01564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8" name="Imagem 7"/>
          <p:cNvPicPr/>
          <p:nvPr userDrawn="1"/>
        </p:nvPicPr>
        <p:blipFill rotWithShape="1">
          <a:blip r:embed="rId4"/>
          <a:srcRect l="37967" t="34437" r="37998" b="35296"/>
          <a:stretch/>
        </p:blipFill>
        <p:spPr bwMode="auto">
          <a:xfrm>
            <a:off x="6353146" y="2763399"/>
            <a:ext cx="1510694" cy="14763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tângulo 8"/>
          <p:cNvSpPr/>
          <p:nvPr userDrawn="1"/>
        </p:nvSpPr>
        <p:spPr>
          <a:xfrm>
            <a:off x="5027958" y="899010"/>
            <a:ext cx="398728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015641"/>
                </a:solidFill>
              </a:rPr>
              <a:t>planificasus.com.br</a:t>
            </a:r>
          </a:p>
          <a:p>
            <a:pPr algn="ctr"/>
            <a:endParaRPr lang="pt-BR" sz="2400" b="1" dirty="0">
              <a:solidFill>
                <a:srgbClr val="015641"/>
              </a:solidFill>
            </a:endParaRPr>
          </a:p>
          <a:p>
            <a:pPr algn="ctr"/>
            <a:r>
              <a:rPr lang="pt-BR" dirty="0">
                <a:solidFill>
                  <a:srgbClr val="015641"/>
                </a:solidFill>
              </a:rPr>
              <a:t>Para saber mais sobre os projetos</a:t>
            </a:r>
          </a:p>
          <a:p>
            <a:pPr algn="ctr"/>
            <a:r>
              <a:rPr lang="pt-BR" b="1" dirty="0">
                <a:solidFill>
                  <a:srgbClr val="015641"/>
                </a:solidFill>
              </a:rPr>
              <a:t>PROADI-SUS do Triênio 2021-2023 </a:t>
            </a:r>
          </a:p>
          <a:p>
            <a:pPr algn="ctr"/>
            <a:r>
              <a:rPr lang="pt-BR" dirty="0">
                <a:solidFill>
                  <a:srgbClr val="015641"/>
                </a:solidFill>
              </a:rPr>
              <a:t>Acesse o Portal PROADI-SUS:</a:t>
            </a:r>
          </a:p>
        </p:txBody>
      </p:sp>
    </p:spTree>
    <p:extLst>
      <p:ext uri="{BB962C8B-B14F-4D97-AF65-F5344CB8AC3E}">
        <p14:creationId xmlns:p14="http://schemas.microsoft.com/office/powerpoint/2010/main" val="205842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#_msoanchor_1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04352" y="2648547"/>
            <a:ext cx="7587648" cy="866559"/>
          </a:xfrm>
        </p:spPr>
        <p:txBody>
          <a:bodyPr>
            <a:normAutofit fontScale="90000"/>
          </a:bodyPr>
          <a:lstStyle/>
          <a:p>
            <a:r>
              <a:rPr lang="pt-BR" dirty="0"/>
              <a:t>Território e Gestão de Base Populacional</a:t>
            </a:r>
            <a:br>
              <a:rPr lang="pt-BR" dirty="0"/>
            </a:br>
            <a:r>
              <a:rPr lang="pt-BR" sz="3600" dirty="0"/>
              <a:t>Oficina de Planejamento com Secretarias Municipais de Saúde</a:t>
            </a:r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021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prstClr val="white"/>
                </a:solidFill>
              </a:rPr>
              <a:t>ORIENTAÇÕES:</a:t>
            </a: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pt-BR" dirty="0">
                <a:solidFill>
                  <a:prstClr val="white"/>
                </a:solidFill>
                <a:ea typeface="+mn-lt"/>
                <a:cs typeface="Calibri" panose="020F0502020204030204"/>
              </a:rPr>
              <a:t>Apresentar os processos que serão trabalhados nesta etapa </a:t>
            </a: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F35D3E61-60A6-4B97-871A-11A1482F3C82}"/>
              </a:ext>
            </a:extLst>
          </p:cNvPr>
          <p:cNvSpPr txBox="1">
            <a:spLocks/>
          </p:cNvSpPr>
          <p:nvPr/>
        </p:nvSpPr>
        <p:spPr>
          <a:xfrm>
            <a:off x="360590" y="1206545"/>
            <a:ext cx="10052222" cy="6941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 dirty="0">
                <a:solidFill>
                  <a:prstClr val="black">
                    <a:lumMod val="65000"/>
                    <a:lumOff val="35000"/>
                  </a:prstClr>
                </a:solidFill>
              </a:rPr>
              <a:t>Território e Gestão de Base Populacional </a:t>
            </a:r>
          </a:p>
        </p:txBody>
      </p:sp>
      <p:sp>
        <p:nvSpPr>
          <p:cNvPr id="8" name="Espaço Reservado para Conteúdo 3"/>
          <p:cNvSpPr txBox="1">
            <a:spLocks/>
          </p:cNvSpPr>
          <p:nvPr/>
        </p:nvSpPr>
        <p:spPr>
          <a:xfrm>
            <a:off x="360590" y="1945344"/>
            <a:ext cx="10552284" cy="40015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999"/>
              </a:buClr>
              <a:buFontTx/>
              <a:buBlip>
                <a:blip r:embed="rId2"/>
              </a:buBlip>
              <a:defRPr sz="22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20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8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6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4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</a:pPr>
            <a:r>
              <a:rPr lang="pt-BR" b="1" dirty="0">
                <a:latin typeface="Calibri"/>
                <a:cs typeface="Calibri"/>
              </a:rPr>
              <a:t>Destaques da APS</a:t>
            </a:r>
            <a:endParaRPr lang="pt-BR" dirty="0"/>
          </a:p>
          <a:p>
            <a:pPr algn="just"/>
            <a:r>
              <a:rPr lang="pt-BR" dirty="0"/>
              <a:t>Revisitar o processo de territorialização nas unidades de saúde conforme recomendação da Política Nacional de Atenção Básica (PNAB);</a:t>
            </a:r>
          </a:p>
          <a:p>
            <a:pPr algn="just"/>
            <a:r>
              <a:rPr lang="pt-BR" dirty="0"/>
              <a:t>Revisitar o processo de cadastro nas unidades de saúde conforme recomendação da PNAB;</a:t>
            </a:r>
          </a:p>
          <a:p>
            <a:pPr algn="just"/>
            <a:r>
              <a:rPr lang="pt-BR" dirty="0"/>
              <a:t>Estimular a utilização da estratificação do risco familiar na APS;</a:t>
            </a:r>
          </a:p>
          <a:p>
            <a:pPr algn="just"/>
            <a:r>
              <a:rPr lang="pt-BR" dirty="0"/>
              <a:t>Organizar os microprocessos relacionados à sala de vacina.</a:t>
            </a:r>
          </a:p>
          <a:p>
            <a:pPr marL="0" indent="0" algn="just">
              <a:buFontTx/>
              <a:buNone/>
            </a:pPr>
            <a:endParaRPr lang="pt-BR" dirty="0">
              <a:latin typeface="Calibri"/>
              <a:cs typeface="Calibri"/>
            </a:endParaRPr>
          </a:p>
          <a:p>
            <a:pPr marL="0" indent="0" algn="just">
              <a:buFontTx/>
              <a:buNone/>
            </a:pPr>
            <a:r>
              <a:rPr lang="pt-BR" b="1" dirty="0">
                <a:latin typeface="Calibri"/>
                <a:cs typeface="Calibri"/>
              </a:rPr>
              <a:t>Destaques da AAE</a:t>
            </a:r>
            <a:endParaRPr lang="pt-BR" dirty="0"/>
          </a:p>
          <a:p>
            <a:pPr algn="just"/>
            <a:r>
              <a:rPr lang="pt-BR" dirty="0"/>
              <a:t>Discutir e definir o território de abrangência do ambulatório especializado para organização do mesmo.</a:t>
            </a:r>
            <a:r>
              <a:rPr lang="pt-BR" b="1" dirty="0">
                <a:latin typeface="Calibri"/>
                <a:cs typeface="Calibri"/>
              </a:rPr>
              <a:t> </a:t>
            </a:r>
            <a:endParaRPr lang="pt-BR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5220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30" y="1582742"/>
            <a:ext cx="10652847" cy="43949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prstClr val="white"/>
                </a:solidFill>
              </a:rPr>
              <a:t>Ao realizar a Oficina de Planejamento avalie se é necessário o alinhamento de alguns conceitos junto à gestão. Lembre-se: Você pode e deve adequar a apresentação conforme cenário local. Caso seja necessário alinhar alguns conceitos, realize o curso de Gerenciamento da PAS.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846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6C3239DA-2098-4B01-94DB-4EE222B77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AA43A7-0D40-40BD-8D89-8FF5F6727FEB}" type="slidenum">
              <a:rPr lang="pt-BR" alt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pt-BR" alt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  <a:ea typeface="+mn-lt"/>
              <a:cs typeface="Calibri" panose="020F0502020204030204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35D3E61-60A6-4B97-871A-11A1482F3C82}"/>
              </a:ext>
            </a:extLst>
          </p:cNvPr>
          <p:cNvSpPr txBox="1">
            <a:spLocks/>
          </p:cNvSpPr>
          <p:nvPr/>
        </p:nvSpPr>
        <p:spPr>
          <a:xfrm>
            <a:off x="201101" y="3429000"/>
            <a:ext cx="10052222" cy="6941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 dirty="0">
                <a:solidFill>
                  <a:prstClr val="black">
                    <a:lumMod val="65000"/>
                    <a:lumOff val="35000"/>
                  </a:prstClr>
                </a:solidFill>
              </a:rPr>
              <a:t>Desenho da Etapa 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F8796A52-5AF0-4304-BC37-1FA6D2C81500}"/>
              </a:ext>
            </a:extLst>
          </p:cNvPr>
          <p:cNvGraphicFramePr>
            <a:graphicFrameLocks noGrp="1"/>
          </p:cNvGraphicFramePr>
          <p:nvPr/>
        </p:nvGraphicFramePr>
        <p:xfrm>
          <a:off x="4948887" y="10633"/>
          <a:ext cx="7243113" cy="6889872"/>
        </p:xfrm>
        <a:graphic>
          <a:graphicData uri="http://schemas.openxmlformats.org/drawingml/2006/table">
            <a:tbl>
              <a:tblPr firstRow="1" firstCol="1"/>
              <a:tblGrid>
                <a:gridCol w="268561">
                  <a:extLst>
                    <a:ext uri="{9D8B030D-6E8A-4147-A177-3AD203B41FA5}">
                      <a16:colId xmlns:a16="http://schemas.microsoft.com/office/drawing/2014/main" val="2491623639"/>
                    </a:ext>
                  </a:extLst>
                </a:gridCol>
                <a:gridCol w="3892464">
                  <a:extLst>
                    <a:ext uri="{9D8B030D-6E8A-4147-A177-3AD203B41FA5}">
                      <a16:colId xmlns:a16="http://schemas.microsoft.com/office/drawing/2014/main" val="2716684009"/>
                    </a:ext>
                  </a:extLst>
                </a:gridCol>
                <a:gridCol w="2813527">
                  <a:extLst>
                    <a:ext uri="{9D8B030D-6E8A-4147-A177-3AD203B41FA5}">
                      <a16:colId xmlns:a16="http://schemas.microsoft.com/office/drawing/2014/main" val="947257009"/>
                    </a:ext>
                  </a:extLst>
                </a:gridCol>
                <a:gridCol w="268561">
                  <a:extLst>
                    <a:ext uri="{9D8B030D-6E8A-4147-A177-3AD203B41FA5}">
                      <a16:colId xmlns:a16="http://schemas.microsoft.com/office/drawing/2014/main" val="1221260102"/>
                    </a:ext>
                  </a:extLst>
                </a:gridCol>
              </a:tblGrid>
              <a:tr h="241644">
                <a:tc gridSpan="4"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Gerenciamento da PAS – Planejamento</a:t>
                      </a:r>
                      <a:endParaRPr lang="pt-BR" sz="2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981" marR="60981" marT="30491" marB="304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4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1492192"/>
                  </a:ext>
                </a:extLst>
              </a:tr>
              <a:tr h="617364">
                <a:tc gridSpan="4">
                  <a:txBody>
                    <a:bodyPr/>
                    <a:lstStyle/>
                    <a:p>
                      <a:pPr marL="171450" indent="-171450" algn="l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900"/>
                        <a:buFont typeface="Arial" panose="020B0604020202020204" pitchFamily="34" charset="0"/>
                        <a:buChar char="•"/>
                      </a:pP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   Apresentação da Etapa 2 e resgates importantes vinculados à etapa anterior</a:t>
                      </a:r>
                      <a:endParaRPr lang="pt-BR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indent="-347472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Mobilização de recursos e atores para Etapa 2</a:t>
                      </a:r>
                      <a:endParaRPr lang="pt-BR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indent="-347472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Território e gestão de base populacional na APS e na AAE</a:t>
                      </a:r>
                      <a:endParaRPr lang="pt-BR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indent="-347472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Gerenciamento do processo de imunização</a:t>
                      </a:r>
                      <a:endParaRPr lang="pt-BR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981" marR="60981" marT="30491" marB="30491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8280905"/>
                  </a:ext>
                </a:extLst>
              </a:tr>
              <a:tr h="241644">
                <a:tc rowSpan="14"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t-B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981" marR="60981" marT="30491" marB="30491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Processo de Tutoria</a:t>
                      </a:r>
                      <a:endParaRPr lang="pt-BR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981" marR="60981" marT="30491" marB="30491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4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14"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t-B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981" marR="60981" marT="30491" marB="30491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769970"/>
                  </a:ext>
                </a:extLst>
              </a:tr>
              <a:tr h="24164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  <a:tab pos="2571750" algn="ctr"/>
                        </a:tabLst>
                      </a:pPr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Alinhamento </a:t>
                      </a:r>
                      <a:r>
                        <a:rPr lang="pt-BR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Pré</a:t>
                      </a:r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-tutoria</a:t>
                      </a:r>
                      <a:endParaRPr lang="pt-BR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981" marR="60981" marT="30491" marB="30491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6146960"/>
                  </a:ext>
                </a:extLst>
              </a:tr>
              <a:tr h="3667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71450" indent="-171450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900"/>
                        <a:buFont typeface="Arial" panose="020B0604020202020204" pitchFamily="34" charset="0"/>
                        <a:buChar char="•"/>
                        <a:tabLst>
                          <a:tab pos="914400" algn="l"/>
                          <a:tab pos="2571750" algn="ctr"/>
                        </a:tabLst>
                      </a:pP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   Alinhamento </a:t>
                      </a:r>
                      <a:r>
                        <a:rPr lang="pt-BR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Pré</a:t>
                      </a: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-Tutoria 1: antecipando o </a:t>
                      </a:r>
                      <a:r>
                        <a:rPr lang="pt-BR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Workshop</a:t>
                      </a: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2 e oficinas tutoriais 2.1 APS e 2.1 AAE</a:t>
                      </a:r>
                      <a:endParaRPr lang="pt-BR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indent="-347472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914400" algn="l"/>
                          <a:tab pos="2571750" algn="ctr"/>
                        </a:tabLst>
                      </a:pP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Alinhamento </a:t>
                      </a:r>
                      <a:r>
                        <a:rPr lang="pt-BR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Pré</a:t>
                      </a: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-Tutoria 2: antecipando as oficinas tutoriais 2.2 APS e 2.2 AAE</a:t>
                      </a:r>
                      <a:endParaRPr lang="pt-BR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981" marR="60981" marT="30491" marB="30491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172387"/>
                  </a:ext>
                </a:extLst>
              </a:tr>
              <a:tr h="24164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  <a:tab pos="2571750" algn="ctr"/>
                        </a:tabLst>
                      </a:pPr>
                      <a:r>
                        <a:rPr lang="pt-BR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Workshop</a:t>
                      </a:r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2</a:t>
                      </a:r>
                      <a:endParaRPr lang="pt-BR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981" marR="60981" marT="30491" marB="30491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2212835"/>
                  </a:ext>
                </a:extLst>
              </a:tr>
              <a:tr h="49712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71450" indent="-17145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900"/>
                        <a:buFont typeface="Arial" panose="020B0604020202020204" pitchFamily="34" charset="0"/>
                        <a:buChar char="•"/>
                      </a:pP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   Gestão de Base Populacional</a:t>
                      </a:r>
                      <a:endParaRPr lang="pt-BR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indent="-347472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Território em Saúde e Atenção Primária</a:t>
                      </a:r>
                      <a:endParaRPr lang="pt-BR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indent="-347472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Território Regional de Saúde</a:t>
                      </a:r>
                      <a:endParaRPr lang="pt-BR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981" marR="60981" marT="30491" marB="30491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8609477"/>
                  </a:ext>
                </a:extLst>
              </a:tr>
              <a:tr h="18776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Oficina Tutorial 2.1 APS</a:t>
                      </a:r>
                      <a:endParaRPr lang="pt-BR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6" marR="45736" marT="6352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Oficina Tutorial 2.1 AAE</a:t>
                      </a:r>
                      <a:endParaRPr lang="pt-BR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6" marR="45736" marT="6352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1918552"/>
                  </a:ext>
                </a:extLst>
              </a:tr>
              <a:tr h="69768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900"/>
                        <a:buFont typeface="Arial" panose="020B0604020202020204" pitchFamily="34" charset="0"/>
                        <a:buChar char="•"/>
                      </a:pP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Giro na unidade APS</a:t>
                      </a:r>
                      <a:endParaRPr lang="pt-BR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indent="-347472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Territorialização como categoria de análise social</a:t>
                      </a:r>
                      <a:endParaRPr lang="pt-BR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indent="-347472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Conhecendo a população da área de abrangência da unidade (cadastro)</a:t>
                      </a:r>
                      <a:endParaRPr lang="pt-BR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indent="-347472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Estratificação de risco das famílias por vulnerabilidade</a:t>
                      </a:r>
                      <a:endParaRPr lang="pt-BR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indent="-347472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Identificação das subpopulações-alvo por fator de risco ou condição de saúde</a:t>
                      </a:r>
                      <a:endParaRPr lang="pt-BR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6" marR="45736" marT="6352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900"/>
                        <a:buFont typeface="Arial" panose="020B0604020202020204" pitchFamily="34" charset="0"/>
                        <a:buChar char="•"/>
                      </a:pP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   Giro na unidade AAE</a:t>
                      </a:r>
                      <a:endParaRPr lang="pt-BR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indent="-347472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Conhecendo a equipe da unidade</a:t>
                      </a:r>
                      <a:endParaRPr lang="pt-BR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indent="-347472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Planificação como metodologia para organização da AAE</a:t>
                      </a:r>
                      <a:endParaRPr lang="pt-BR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indent="-347472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Conhecendo o perfil da unidade</a:t>
                      </a:r>
                      <a:endParaRPr lang="pt-BR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indent="-347472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Estrutura e ambiente/ambiente seguro</a:t>
                      </a:r>
                      <a:endParaRPr lang="pt-BR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6" marR="45736" marT="6352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7148337"/>
                  </a:ext>
                </a:extLst>
              </a:tr>
              <a:tr h="18776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Oficina Tutorial 2.2 APS</a:t>
                      </a:r>
                      <a:endParaRPr lang="pt-BR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6" marR="45736" marT="6352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Oficina Tutorial 2.2 AAE</a:t>
                      </a:r>
                      <a:endParaRPr lang="pt-BR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6" marR="45736" marT="6352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9556057"/>
                  </a:ext>
                </a:extLst>
              </a:tr>
              <a:tr h="75955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900"/>
                        <a:buFont typeface="Arial" panose="020B0604020202020204" pitchFamily="34" charset="0"/>
                        <a:buChar char="•"/>
                      </a:pP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Giro na sala de vacina</a:t>
                      </a:r>
                      <a:endParaRPr lang="pt-BR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indent="-347472" algn="l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Avaliação dos macroprocessos da APS</a:t>
                      </a:r>
                      <a:endParaRPr lang="pt-BR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indent="-347472" algn="l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Organização da sala de vacina</a:t>
                      </a:r>
                      <a:endParaRPr lang="pt-BR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indent="-347472" algn="l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Microprocessos</a:t>
                      </a: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relacionados à </a:t>
                      </a:r>
                      <a:r>
                        <a:rPr lang="pt-BR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seguraça</a:t>
                      </a: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do paciente </a:t>
                      </a:r>
                      <a:endParaRPr lang="pt-BR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indent="-347472" algn="l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Organização de processos relacionados à vacinação (atenção preventiva)</a:t>
                      </a:r>
                      <a:endParaRPr lang="pt-BR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6" marR="45736" marT="6352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900"/>
                        <a:buFont typeface="Arial" panose="020B0604020202020204" pitchFamily="34" charset="0"/>
                        <a:buChar char="•"/>
                      </a:pP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Giro na unidade AAE</a:t>
                      </a:r>
                      <a:endParaRPr lang="pt-BR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indent="-347472" algn="l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Avaliação dos macroprocessos da AAE</a:t>
                      </a:r>
                      <a:endParaRPr lang="pt-BR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indent="-347472" algn="l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Conhecer o território de abrangência do ambulatório de atenção especializada</a:t>
                      </a:r>
                      <a:endParaRPr lang="pt-BR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36" marR="45736" marT="6352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2232492"/>
                  </a:ext>
                </a:extLst>
              </a:tr>
              <a:tr h="1183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Alinhamento Pós-Tutoria</a:t>
                      </a:r>
                      <a:endParaRPr lang="pt-BR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981" marR="60981" marT="30491" marB="30491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4164338"/>
                  </a:ext>
                </a:extLst>
              </a:tr>
              <a:tr h="75797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71450" indent="-171450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900"/>
                        <a:buFont typeface="Arial" panose="020B0604020202020204" pitchFamily="34" charset="0"/>
                        <a:buChar char="•"/>
                      </a:pP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   Principais pontos potentes identificados pelos tutores em suas respectivas unidades</a:t>
                      </a:r>
                      <a:endParaRPr lang="pt-BR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indent="-347472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Principais nós críticos identificados pelos tutores</a:t>
                      </a:r>
                      <a:endParaRPr lang="pt-BR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indent="-347472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Customizações realizadas no plano de ação</a:t>
                      </a:r>
                      <a:endParaRPr lang="pt-BR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indent="-347472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Pontos de intervenção importantes de serem levados à gestão</a:t>
                      </a:r>
                      <a:endParaRPr lang="pt-BR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indent="-347472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Exemplo de uma situação que demostre o engajamento da unidade com o PlanificaSUS</a:t>
                      </a:r>
                      <a:endParaRPr lang="pt-BR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981" marR="60981" marT="30491" marB="30491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7889152"/>
                  </a:ext>
                </a:extLst>
              </a:tr>
              <a:tr h="19900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Monitoramento da Tutoria</a:t>
                      </a:r>
                      <a:endParaRPr lang="pt-BR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981" marR="60981" marT="30491" marB="30491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9256812"/>
                  </a:ext>
                </a:extLst>
              </a:tr>
              <a:tr h="49712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71450" indent="-171450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900"/>
                        <a:buFont typeface="Arial" panose="020B0604020202020204" pitchFamily="34" charset="0"/>
                        <a:buChar char="•"/>
                      </a:pP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   Acompanhar e verificar a necessidade de auxílio durante as atividades de dispersão</a:t>
                      </a:r>
                      <a:endParaRPr lang="pt-BR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indent="-347472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Analisar os indicadores, comparar os resultados obtidos com o objetivo de melhoria definido e realização do “A” do PDSA”</a:t>
                      </a:r>
                      <a:endParaRPr lang="pt-BR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indent="-347472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Identificação de pontos importantes para padronização do processo de trabalho local</a:t>
                      </a:r>
                      <a:endParaRPr lang="pt-BR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981" marR="60981" marT="30491" marB="30491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4920645"/>
                  </a:ext>
                </a:extLst>
              </a:tr>
              <a:tr h="24164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Gerenciamento da PAS - Monitoramento</a:t>
                      </a:r>
                      <a:r>
                        <a:rPr lang="pt-BR" sz="105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981" marR="60981" marT="30491" marB="30491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4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8344721"/>
                  </a:ext>
                </a:extLst>
              </a:tr>
              <a:tr h="586805">
                <a:tc gridSpan="4">
                  <a:txBody>
                    <a:bodyPr/>
                    <a:lstStyle/>
                    <a:p>
                      <a:pPr marL="171450" indent="-171450" algn="l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900"/>
                        <a:buFont typeface="Arial" panose="020B0604020202020204" pitchFamily="34" charset="0"/>
                        <a:buChar char="•"/>
                      </a:pP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  Monitoramento do plano de ação</a:t>
                      </a:r>
                      <a:endParaRPr lang="pt-BR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indent="-347472" algn="l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Padronização de processos vinculados à Etapa 2</a:t>
                      </a:r>
                      <a:endParaRPr lang="pt-BR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indent="-347472" algn="l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Discussão dos resultados da Etapa 2</a:t>
                      </a:r>
                      <a:endParaRPr lang="pt-BR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indent="-347472" algn="l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Conhecendo a proposta da Etapa 3</a:t>
                      </a:r>
                      <a:endParaRPr lang="pt-BR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981" marR="60981" marT="30491" marB="30491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7934769"/>
                  </a:ext>
                </a:extLst>
              </a:tr>
            </a:tbl>
          </a:graphicData>
        </a:graphic>
      </p:graphicFrame>
      <p:sp>
        <p:nvSpPr>
          <p:cNvPr id="8" name="Rectangle 3">
            <a:extLst>
              <a:ext uri="{FF2B5EF4-FFF2-40B4-BE49-F238E27FC236}">
                <a16:creationId xmlns:a16="http://schemas.microsoft.com/office/drawing/2014/main" id="{EBCBD816-1774-49D9-A82B-EBA8FB86E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6959" y="-7580523"/>
            <a:ext cx="5249169" cy="45719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F009BCE5-7CCA-4623-9800-3BB3703E46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0449" y="-7665630"/>
            <a:ext cx="1430781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pt-BR" altLang="pt-BR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pt-BR" altLang="pt-BR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[FTDPN1]</a:t>
            </a:r>
            <a:r>
              <a:rPr kumimoji="0" lang="pt-BR" altLang="pt-B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Diagramação: Esta linha verde mais escura de “Gerenciamento da PAS – Monitoramento” deve tomar de um lado ao outro do quadro, assim como a linha onde há “planejamento” no início do quadro.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035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6C3239DA-2098-4B01-94DB-4EE222B77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AA43A7-0D40-40BD-8D89-8FF5F6727FEB}" type="slidenum">
              <a:rPr lang="pt-BR" alt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pt-BR" alt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Espaço Reservado para Texto 1">
            <a:extLst>
              <a:ext uri="{FF2B5EF4-FFF2-40B4-BE49-F238E27FC236}">
                <a16:creationId xmlns:a16="http://schemas.microsoft.com/office/drawing/2014/main" id="{09C43DF4-07F8-4B79-BB64-C18C615C122A}"/>
              </a:ext>
            </a:extLst>
          </p:cNvPr>
          <p:cNvSpPr txBox="1">
            <a:spLocks/>
          </p:cNvSpPr>
          <p:nvPr/>
        </p:nvSpPr>
        <p:spPr bwMode="auto">
          <a:xfrm>
            <a:off x="341658" y="2662202"/>
            <a:ext cx="10798700" cy="133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9" tIns="45709" rIns="91419" bIns="45709" numCol="1" rtlCol="0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ctr" defTabSz="949201" rtl="0" eaLnBrk="1" latinLnBrk="0" hangingPunct="1"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4600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9201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3801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98401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3002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47603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2203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6803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sz="3600" dirty="0">
                <a:solidFill>
                  <a:srgbClr val="015641"/>
                </a:solidFill>
                <a:ea typeface="Segoe UI" pitchFamily="34" charset="0"/>
                <a:cs typeface="Segoe UI" pitchFamily="34" charset="0"/>
              </a:rPr>
              <a:t>OS MACROPROCESSOS E MICROPROCESSOS QUE TRABALHAREMOS COM AS EQUIPES NA APS E AAE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  <a:ea typeface="+mn-lt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38203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2A9C8A-05A0-4E79-A535-B9B4D2EF9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363" y="2064550"/>
            <a:ext cx="10052222" cy="407280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/>
              <a:t>A territorialização envolve o reconhecimento do ambiente, da população e da dinâmica social existentes às áreas. É preciso:</a:t>
            </a:r>
          </a:p>
          <a:p>
            <a:pPr algn="just"/>
            <a:endParaRPr lang="pt-BR" dirty="0"/>
          </a:p>
          <a:p>
            <a:pPr lvl="1" algn="just"/>
            <a:r>
              <a:rPr lang="pt-BR" sz="2200" dirty="0"/>
              <a:t> Conhecer e dialogar com a população</a:t>
            </a:r>
          </a:p>
          <a:p>
            <a:pPr lvl="1" algn="just"/>
            <a:endParaRPr lang="pt-BR" sz="2200" dirty="0"/>
          </a:p>
          <a:p>
            <a:pPr lvl="1" algn="just"/>
            <a:r>
              <a:rPr lang="pt-BR" sz="2200" dirty="0"/>
              <a:t> Identificar os problemas</a:t>
            </a:r>
          </a:p>
          <a:p>
            <a:pPr lvl="1" algn="just"/>
            <a:endParaRPr lang="pt-BR" sz="2200" dirty="0"/>
          </a:p>
          <a:p>
            <a:pPr lvl="1" algn="just"/>
            <a:r>
              <a:rPr lang="pt-BR" sz="2200" dirty="0"/>
              <a:t> Levantar dados epidemiológicos</a:t>
            </a:r>
          </a:p>
          <a:p>
            <a:pPr lvl="1" algn="just"/>
            <a:endParaRPr lang="pt-BR" sz="2200" dirty="0"/>
          </a:p>
          <a:p>
            <a:pPr lvl="1" algn="just"/>
            <a:r>
              <a:rPr lang="pt-BR" sz="2200" dirty="0"/>
              <a:t> Definir o perfil do território</a:t>
            </a:r>
          </a:p>
          <a:p>
            <a:pPr algn="just"/>
            <a:endParaRPr lang="pt-BR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F35D3E61-60A6-4B97-871A-11A1482F3C82}"/>
              </a:ext>
            </a:extLst>
          </p:cNvPr>
          <p:cNvSpPr txBox="1">
            <a:spLocks/>
          </p:cNvSpPr>
          <p:nvPr/>
        </p:nvSpPr>
        <p:spPr>
          <a:xfrm>
            <a:off x="360590" y="1206545"/>
            <a:ext cx="10052222" cy="6941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 dirty="0">
                <a:solidFill>
                  <a:prstClr val="black">
                    <a:lumMod val="65000"/>
                    <a:lumOff val="35000"/>
                  </a:prstClr>
                </a:solidFill>
              </a:rPr>
              <a:t>Territorialização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dirty="0">
                <a:solidFill>
                  <a:prstClr val="white"/>
                </a:solidFill>
                <a:ea typeface="+mn-lt"/>
                <a:cs typeface="Calibri" panose="020F0502020204030204"/>
              </a:rPr>
              <a:t>Territorialização é a apropriação/conhecimento do território pelas equipes da atenção primária, onde ocorre o mapeamento do território considerando fatores de aspectos distintos (físico, socioeconômico, sanitário, demográfico, rede social, dentre outros)</a:t>
            </a:r>
          </a:p>
        </p:txBody>
      </p:sp>
    </p:spTree>
    <p:extLst>
      <p:ext uri="{BB962C8B-B14F-4D97-AF65-F5344CB8AC3E}">
        <p14:creationId xmlns:p14="http://schemas.microsoft.com/office/powerpoint/2010/main" val="1230819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2A9C8A-05A0-4E79-A535-B9B4D2EF9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267" y="2132789"/>
            <a:ext cx="10052222" cy="4072802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Cadastrar 100% da população residente no território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Identificar 100% das lideranças comunitárias e entidades associativas e representativas da comunidade residente no território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Construir o mapa inteligente, destacando os aspectos geográficos, ambientais e sociais e marcando os problemas identificados em cada área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F35D3E61-60A6-4B97-871A-11A1482F3C82}"/>
              </a:ext>
            </a:extLst>
          </p:cNvPr>
          <p:cNvSpPr txBox="1">
            <a:spLocks/>
          </p:cNvSpPr>
          <p:nvPr/>
        </p:nvSpPr>
        <p:spPr>
          <a:xfrm>
            <a:off x="360590" y="1206545"/>
            <a:ext cx="10052222" cy="6941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 dirty="0">
                <a:solidFill>
                  <a:prstClr val="black">
                    <a:lumMod val="65000"/>
                    <a:lumOff val="35000"/>
                  </a:prstClr>
                </a:solidFill>
              </a:rPr>
              <a:t>Metas da Territorialização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>
                <a:solidFill>
                  <a:prstClr val="white"/>
                </a:solidFill>
                <a:ea typeface="+mn-lt"/>
                <a:cs typeface="Calibri" panose="020F0502020204030204"/>
              </a:rPr>
              <a:t>Orientação: </a:t>
            </a:r>
          </a:p>
          <a:p>
            <a:pPr algn="ctr">
              <a:defRPr/>
            </a:pPr>
            <a:endParaRPr lang="pt-BR" sz="1600" dirty="0">
              <a:solidFill>
                <a:prstClr val="white"/>
              </a:solidFill>
              <a:ea typeface="+mn-lt"/>
              <a:cs typeface="Calibri" panose="020F0502020204030204"/>
            </a:endParaRPr>
          </a:p>
          <a:p>
            <a:pPr algn="ctr">
              <a:defRPr/>
            </a:pPr>
            <a:r>
              <a:rPr lang="pt-BR" sz="1600" dirty="0">
                <a:solidFill>
                  <a:prstClr val="white"/>
                </a:solidFill>
                <a:ea typeface="+mn-lt"/>
                <a:cs typeface="Calibri" panose="020F0502020204030204"/>
              </a:rPr>
              <a:t>Se o municipio já realizou a territorialização, verificar se há necessidade de abordar esse tema novamente</a:t>
            </a:r>
          </a:p>
          <a:p>
            <a:pPr algn="ctr">
              <a:defRPr/>
            </a:pPr>
            <a:r>
              <a:rPr lang="pt-BR" sz="1600" dirty="0">
                <a:solidFill>
                  <a:prstClr val="white"/>
                </a:solidFill>
                <a:ea typeface="+mn-lt"/>
                <a:cs typeface="Calibri" panose="020F0502020204030204"/>
              </a:rPr>
              <a:t>Quais os resultados encontrados no diagnóstico situacional? </a:t>
            </a:r>
          </a:p>
          <a:p>
            <a:pPr algn="ctr">
              <a:defRPr/>
            </a:pPr>
            <a:r>
              <a:rPr lang="pt-BR" sz="1600" dirty="0">
                <a:solidFill>
                  <a:prstClr val="white"/>
                </a:solidFill>
                <a:ea typeface="+mn-lt"/>
                <a:cs typeface="Calibri" panose="020F0502020204030204"/>
              </a:rPr>
              <a:t>O que precisa de melhoria? </a:t>
            </a:r>
          </a:p>
          <a:p>
            <a:pPr algn="ctr">
              <a:defRPr/>
            </a:pPr>
            <a:r>
              <a:rPr lang="pt-BR" sz="1600" dirty="0">
                <a:solidFill>
                  <a:prstClr val="white"/>
                </a:solidFill>
                <a:ea typeface="+mn-lt"/>
                <a:cs typeface="Calibri" panose="020F0502020204030204"/>
              </a:rPr>
              <a:t>Trazer esses pontos para a discussão junto a SES  </a:t>
            </a:r>
          </a:p>
        </p:txBody>
      </p:sp>
    </p:spTree>
    <p:extLst>
      <p:ext uri="{BB962C8B-B14F-4D97-AF65-F5344CB8AC3E}">
        <p14:creationId xmlns:p14="http://schemas.microsoft.com/office/powerpoint/2010/main" val="3259199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6C3239DA-2098-4B01-94DB-4EE222B77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AA43A7-0D40-40BD-8D89-8FF5F6727FEB}" type="slidenum">
              <a:rPr lang="pt-BR" alt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pt-BR" alt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Espaço Reservado para Texto 1">
            <a:extLst>
              <a:ext uri="{FF2B5EF4-FFF2-40B4-BE49-F238E27FC236}">
                <a16:creationId xmlns:a16="http://schemas.microsoft.com/office/drawing/2014/main" id="{09C43DF4-07F8-4B79-BB64-C18C615C122A}"/>
              </a:ext>
            </a:extLst>
          </p:cNvPr>
          <p:cNvSpPr txBox="1">
            <a:spLocks/>
          </p:cNvSpPr>
          <p:nvPr/>
        </p:nvSpPr>
        <p:spPr bwMode="auto">
          <a:xfrm>
            <a:off x="768641" y="2709087"/>
            <a:ext cx="10798700" cy="133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9" tIns="45709" rIns="91419" bIns="45709" numCol="1" rtlCol="0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ctr" defTabSz="949201" rtl="0" eaLnBrk="1" latinLnBrk="0" hangingPunct="1"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4600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9201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3801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98401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3002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47603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2203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6803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sz="3600" dirty="0">
                <a:solidFill>
                  <a:srgbClr val="015641"/>
                </a:solidFill>
                <a:ea typeface="Segoe UI" pitchFamily="34" charset="0"/>
                <a:cs typeface="Segoe UI" pitchFamily="34" charset="0"/>
              </a:rPr>
              <a:t>A TERRITORIALIZAÇÃO FAVORECE A GESTÃO DE BASE POPULACIONAL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  <a:ea typeface="+mn-lt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320414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60590" y="2012308"/>
            <a:ext cx="9173949" cy="3427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  <a:buClr>
                <a:srgbClr val="009999"/>
              </a:buClr>
            </a:pPr>
            <a:r>
              <a:rPr lang="pt-BR" sz="2200" dirty="0">
                <a:solidFill>
                  <a:srgbClr val="015641"/>
                </a:solidFill>
              </a:rPr>
              <a:t>Exemplos do conhecimento da população na APS e na AAE: 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Clr>
                <a:srgbClr val="009999"/>
              </a:buClr>
              <a:buFontTx/>
              <a:buBlip>
                <a:blip r:embed="rId2"/>
              </a:buBlip>
            </a:pPr>
            <a:r>
              <a:rPr lang="pt-BR" sz="2200" dirty="0">
                <a:solidFill>
                  <a:srgbClr val="015641"/>
                </a:solidFill>
              </a:rPr>
              <a:t>Território mapeado (unidade/municipal/regional)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Clr>
                <a:srgbClr val="009999"/>
              </a:buClr>
              <a:buFontTx/>
              <a:buBlip>
                <a:blip r:embed="rId2"/>
              </a:buBlip>
            </a:pPr>
            <a:endParaRPr lang="pt-BR" sz="2200" dirty="0">
              <a:solidFill>
                <a:srgbClr val="015641"/>
              </a:solidFill>
            </a:endParaRP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Clr>
                <a:srgbClr val="009999"/>
              </a:buClr>
              <a:buFontTx/>
              <a:buBlip>
                <a:blip r:embed="rId2"/>
              </a:buBlip>
            </a:pPr>
            <a:r>
              <a:rPr lang="pt-BR" sz="2200" dirty="0">
                <a:solidFill>
                  <a:srgbClr val="015641"/>
                </a:solidFill>
              </a:rPr>
              <a:t>População cadastrada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Clr>
                <a:srgbClr val="009999"/>
              </a:buClr>
              <a:buFontTx/>
              <a:buBlip>
                <a:blip r:embed="rId2"/>
              </a:buBlip>
            </a:pPr>
            <a:endParaRPr lang="pt-BR" sz="2200" dirty="0">
              <a:solidFill>
                <a:srgbClr val="015641"/>
              </a:solidFill>
            </a:endParaRP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Clr>
                <a:srgbClr val="009999"/>
              </a:buClr>
              <a:buFontTx/>
              <a:buBlip>
                <a:blip r:embed="rId2"/>
              </a:buBlip>
            </a:pPr>
            <a:r>
              <a:rPr lang="pt-BR" sz="2200" dirty="0">
                <a:solidFill>
                  <a:srgbClr val="015641"/>
                </a:solidFill>
              </a:rPr>
              <a:t>Estratificação de risco familiar realizada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Clr>
                <a:srgbClr val="009999"/>
              </a:buClr>
              <a:buFontTx/>
              <a:buBlip>
                <a:blip r:embed="rId2"/>
              </a:buBlip>
            </a:pPr>
            <a:endParaRPr lang="pt-BR" sz="2200" dirty="0">
              <a:solidFill>
                <a:srgbClr val="015641"/>
              </a:solidFill>
            </a:endParaRP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Clr>
                <a:srgbClr val="009999"/>
              </a:buClr>
              <a:buFontTx/>
              <a:buBlip>
                <a:blip r:embed="rId2"/>
              </a:buBlip>
            </a:pPr>
            <a:r>
              <a:rPr lang="pt-BR" sz="2200" dirty="0">
                <a:solidFill>
                  <a:srgbClr val="015641"/>
                </a:solidFill>
              </a:rPr>
              <a:t>Subpopulações com condição crônica identificadas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F35D3E61-60A6-4B97-871A-11A1482F3C82}"/>
              </a:ext>
            </a:extLst>
          </p:cNvPr>
          <p:cNvSpPr txBox="1">
            <a:spLocks/>
          </p:cNvSpPr>
          <p:nvPr/>
        </p:nvSpPr>
        <p:spPr>
          <a:xfrm>
            <a:off x="360590" y="1206545"/>
            <a:ext cx="10052222" cy="6941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 dirty="0">
                <a:solidFill>
                  <a:prstClr val="black">
                    <a:lumMod val="65000"/>
                    <a:lumOff val="35000"/>
                  </a:prstClr>
                </a:solidFill>
              </a:rPr>
              <a:t>Gestão de Base Populacional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378075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>
                <a:solidFill>
                  <a:prstClr val="white"/>
                </a:solidFill>
                <a:ea typeface="+mn-lt"/>
                <a:cs typeface="Calibri" panose="020F0502020204030204"/>
              </a:rPr>
              <a:t>Orientação: </a:t>
            </a:r>
          </a:p>
          <a:p>
            <a:pPr algn="ctr">
              <a:defRPr/>
            </a:pPr>
            <a:endParaRPr lang="pt-BR" sz="1600" dirty="0">
              <a:solidFill>
                <a:prstClr val="white"/>
              </a:solidFill>
              <a:ea typeface="+mn-lt"/>
              <a:cs typeface="Calibri" panose="020F0502020204030204"/>
            </a:endParaRPr>
          </a:p>
          <a:p>
            <a:pPr algn="ctr">
              <a:defRPr/>
            </a:pPr>
            <a:r>
              <a:rPr lang="pt-BR" sz="1600" dirty="0">
                <a:solidFill>
                  <a:prstClr val="white"/>
                </a:solidFill>
                <a:ea typeface="+mn-lt"/>
                <a:cs typeface="Calibri" panose="020F0502020204030204"/>
              </a:rPr>
              <a:t>Levantar mais exemplos referente ao tema de gestão de base populacional para discussão . Podemos orientar que a identificação da subpopulação com condição crônica pode ser iniciada pelo linha de cuidado priorizada na região</a:t>
            </a:r>
          </a:p>
        </p:txBody>
      </p:sp>
    </p:spTree>
    <p:extLst>
      <p:ext uri="{BB962C8B-B14F-4D97-AF65-F5344CB8AC3E}">
        <p14:creationId xmlns:p14="http://schemas.microsoft.com/office/powerpoint/2010/main" val="2073866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756848" y="1863386"/>
            <a:ext cx="5839476" cy="1565614"/>
          </a:xfrm>
        </p:spPr>
        <p:txBody>
          <a:bodyPr>
            <a:noAutofit/>
          </a:bodyPr>
          <a:lstStyle/>
          <a:p>
            <a:r>
              <a:rPr lang="pt-BR" dirty="0"/>
              <a:t>3. Mobilização de recursos e atores para operacionalização da Etapa 2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1594677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272C8E-A46B-426A-A42B-B45A0C4E1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Mobilização de recursos e atores para operacionalização da Etapa 2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139D82C-7C8C-4DE7-BC91-3DEF20B96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10052222" cy="3918690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Recursos e atores necessários para operacionalização da etapa 2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Cronograma com previsão de proteção de agenda das equipes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Itens importantes para viabilização do </a:t>
            </a:r>
            <a:r>
              <a:rPr lang="pt-BR" i="1" dirty="0"/>
              <a:t>Workshop 2</a:t>
            </a:r>
          </a:p>
          <a:p>
            <a:pPr algn="just"/>
            <a:endParaRPr lang="pt-BR" i="1" dirty="0"/>
          </a:p>
          <a:p>
            <a:pPr algn="just"/>
            <a:r>
              <a:rPr lang="pt-BR" dirty="0"/>
              <a:t>Itens importantes para realização das oficinas tutoriais 2.1 e 2.2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Qualificação dos atores necessários para apoiar o processo de tutoria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r>
              <a:rPr lang="pt-BR" dirty="0"/>
              <a:t>Trazer para a discussão com relação os cursos do </a:t>
            </a:r>
            <a:r>
              <a:rPr lang="pt-BR" dirty="0" err="1"/>
              <a:t>EaD</a:t>
            </a:r>
            <a:r>
              <a:rPr lang="pt-BR" dirty="0"/>
              <a:t>, os dados de participantes que realizaram os cursos, quem falta realizar. </a:t>
            </a:r>
          </a:p>
          <a:p>
            <a:pPr algn="ctr">
              <a:defRPr/>
            </a:pPr>
            <a:r>
              <a:rPr lang="pt-BR" dirty="0"/>
              <a:t>Trazer demais pontos para discussão e personalizar o slide para apresentação junto a Secretaria municipal.</a:t>
            </a:r>
          </a:p>
        </p:txBody>
      </p:sp>
    </p:spTree>
    <p:extLst>
      <p:ext uri="{BB962C8B-B14F-4D97-AF65-F5344CB8AC3E}">
        <p14:creationId xmlns:p14="http://schemas.microsoft.com/office/powerpoint/2010/main" val="2166894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3649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222679" y="2038047"/>
            <a:ext cx="4168162" cy="1390953"/>
          </a:xfrm>
        </p:spPr>
        <p:txBody>
          <a:bodyPr>
            <a:normAutofit/>
          </a:bodyPr>
          <a:lstStyle/>
          <a:p>
            <a:r>
              <a:rPr lang="pt-BR" dirty="0"/>
              <a:t>4. Território da Região de Saúde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42035945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83" y="830611"/>
            <a:ext cx="10052222" cy="1325563"/>
          </a:xfrm>
        </p:spPr>
        <p:txBody>
          <a:bodyPr/>
          <a:lstStyle/>
          <a:p>
            <a:r>
              <a:rPr lang="pt-BR" dirty="0"/>
              <a:t>Território da Região de Saúde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801" y="1766456"/>
            <a:ext cx="10604969" cy="4671820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Território APS</a:t>
            </a:r>
            <a:endParaRPr lang="pt-BR" dirty="0">
              <a:solidFill>
                <a:srgbClr val="015641"/>
              </a:solidFill>
            </a:endParaRPr>
          </a:p>
          <a:p>
            <a:pPr lvl="1" algn="just"/>
            <a:r>
              <a:rPr lang="pt-BR" dirty="0"/>
              <a:t>Mapeamento das unidades básicas de saúde da região</a:t>
            </a:r>
          </a:p>
          <a:p>
            <a:pPr lvl="1" algn="just"/>
            <a:r>
              <a:rPr lang="pt-BR" dirty="0">
                <a:solidFill>
                  <a:srgbClr val="015641"/>
                </a:solidFill>
              </a:rPr>
              <a:t>Mapeamento do sistema de apoio nos municípios</a:t>
            </a:r>
          </a:p>
          <a:p>
            <a:pPr lvl="1" algn="just"/>
            <a:r>
              <a:rPr lang="pt-BR" dirty="0"/>
              <a:t>Mapeamento do transporte sanitário</a:t>
            </a:r>
          </a:p>
          <a:p>
            <a:pPr lvl="1" algn="just"/>
            <a:r>
              <a:rPr lang="pt-BR" dirty="0">
                <a:solidFill>
                  <a:srgbClr val="015641"/>
                </a:solidFill>
              </a:rPr>
              <a:t>Mapeamento prontuários</a:t>
            </a:r>
          </a:p>
          <a:p>
            <a:pPr algn="just"/>
            <a:r>
              <a:rPr lang="pt-BR" dirty="0"/>
              <a:t>Território AAE</a:t>
            </a:r>
            <a:endParaRPr lang="pt-BR" dirty="0">
              <a:solidFill>
                <a:srgbClr val="015641"/>
              </a:solidFill>
            </a:endParaRPr>
          </a:p>
          <a:p>
            <a:pPr lvl="1" algn="just"/>
            <a:r>
              <a:rPr lang="pt-BR" dirty="0"/>
              <a:t>Unidades básicas de saúde vinculadas ao ambulatório</a:t>
            </a:r>
          </a:p>
          <a:p>
            <a:pPr lvl="1" algn="just"/>
            <a:r>
              <a:rPr lang="pt-BR" dirty="0">
                <a:solidFill>
                  <a:srgbClr val="015641"/>
                </a:solidFill>
              </a:rPr>
              <a:t>Distância dos municípios ao ambulatório</a:t>
            </a:r>
          </a:p>
          <a:p>
            <a:pPr lvl="1" algn="just"/>
            <a:r>
              <a:rPr lang="pt-BR" dirty="0"/>
              <a:t>Território sanitário pactuado para chegada AAE</a:t>
            </a:r>
          </a:p>
          <a:p>
            <a:pPr algn="just"/>
            <a:r>
              <a:rPr lang="pt-BR" dirty="0"/>
              <a:t>Fluxos Macrorregião</a:t>
            </a:r>
          </a:p>
          <a:p>
            <a:pPr lvl="1" algn="just"/>
            <a:r>
              <a:rPr lang="pt-BR" dirty="0"/>
              <a:t>Pactuações de fluxos para macrorregião de saúde</a:t>
            </a:r>
          </a:p>
          <a:p>
            <a:pPr lvl="1" algn="just"/>
            <a:r>
              <a:rPr lang="pt-BR" dirty="0"/>
              <a:t>Pactuações do transporte sanitário</a:t>
            </a:r>
          </a:p>
          <a:p>
            <a:pPr lvl="1" algn="just"/>
            <a:r>
              <a:rPr lang="pt-BR" dirty="0"/>
              <a:t>Sistema de apoio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r>
              <a:rPr lang="pt-BR" b="1" dirty="0">
                <a:cs typeface="Calibri"/>
              </a:rPr>
              <a:t>Discutir junto à gestão sobre o conhecimento do território na região. É importante que seja estimulado um olhar ampliado sobre o território e que são importantes para a integração de APS e AAE lá na etapa 5</a:t>
            </a:r>
            <a:endParaRPr lang="pt-BR" b="1" dirty="0"/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905673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193576" y="2163905"/>
            <a:ext cx="5371926" cy="1265095"/>
          </a:xfrm>
        </p:spPr>
        <p:txBody>
          <a:bodyPr>
            <a:normAutofit fontScale="90000"/>
          </a:bodyPr>
          <a:lstStyle/>
          <a:p>
            <a:r>
              <a:rPr lang="pt-BR" dirty="0"/>
              <a:t>5. Processo de Territorialização nos municípios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7434671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2A9C8A-05A0-4E79-A535-B9B4D2EF9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363" y="2064550"/>
            <a:ext cx="10052222" cy="407280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/>
              <a:t>A territorialização envolve o reconhecimento do ambiente, da população e da dinâmica social existentes às áreas. É preciso:</a:t>
            </a:r>
          </a:p>
          <a:p>
            <a:pPr algn="just"/>
            <a:endParaRPr lang="pt-BR" dirty="0"/>
          </a:p>
          <a:p>
            <a:pPr lvl="1" algn="just"/>
            <a:r>
              <a:rPr lang="pt-BR" sz="2200" dirty="0"/>
              <a:t> Conhecer e dialogar com a população</a:t>
            </a:r>
          </a:p>
          <a:p>
            <a:pPr lvl="1" algn="just"/>
            <a:endParaRPr lang="pt-BR" sz="2200" dirty="0"/>
          </a:p>
          <a:p>
            <a:pPr lvl="1" algn="just"/>
            <a:r>
              <a:rPr lang="pt-BR" sz="2200" dirty="0"/>
              <a:t> Identificar os problemas</a:t>
            </a:r>
          </a:p>
          <a:p>
            <a:pPr lvl="1" algn="just"/>
            <a:endParaRPr lang="pt-BR" sz="2200" dirty="0"/>
          </a:p>
          <a:p>
            <a:pPr lvl="1" algn="just"/>
            <a:r>
              <a:rPr lang="pt-BR" sz="2200" dirty="0"/>
              <a:t> Levantar dados epidemiológicos</a:t>
            </a:r>
          </a:p>
          <a:p>
            <a:pPr lvl="1" algn="just"/>
            <a:endParaRPr lang="pt-BR" sz="2200" dirty="0"/>
          </a:p>
          <a:p>
            <a:pPr lvl="1" algn="just"/>
            <a:r>
              <a:rPr lang="pt-BR" sz="2200" dirty="0"/>
              <a:t> Definir o perfil do território</a:t>
            </a:r>
          </a:p>
          <a:p>
            <a:pPr algn="just"/>
            <a:endParaRPr lang="pt-BR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F35D3E61-60A6-4B97-871A-11A1482F3C82}"/>
              </a:ext>
            </a:extLst>
          </p:cNvPr>
          <p:cNvSpPr txBox="1">
            <a:spLocks/>
          </p:cNvSpPr>
          <p:nvPr/>
        </p:nvSpPr>
        <p:spPr>
          <a:xfrm>
            <a:off x="360590" y="1206545"/>
            <a:ext cx="10052222" cy="6941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 dirty="0"/>
              <a:t>Processo de Territorialização nos municípios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>
                <a:ea typeface="+mn-lt"/>
                <a:cs typeface="+mn-lt"/>
              </a:rPr>
              <a:t>Territorialização é a apropriação/conhecimento do território pelas equipes da atenção primária, onde ocorre o mapeamento do território considerando fatores de aspectos distintos (físico, socioeconômico, sanitário, demográfico, rede social, dentre outros)</a:t>
            </a:r>
          </a:p>
        </p:txBody>
      </p:sp>
    </p:spTree>
    <p:extLst>
      <p:ext uri="{BB962C8B-B14F-4D97-AF65-F5344CB8AC3E}">
        <p14:creationId xmlns:p14="http://schemas.microsoft.com/office/powerpoint/2010/main" val="38554740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2A9C8A-05A0-4E79-A535-B9B4D2EF9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267" y="2132789"/>
            <a:ext cx="10052222" cy="4072802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Cadastrar 100% da população residente no território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Identificar 100% das lideranças comunitárias e entidades associativas e representativas da comunidade residente no território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Construir o mapa inteligente, destacando os aspectos geográficos, ambientais e sociais e marcando os problemas identificados em cada área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F35D3E61-60A6-4B97-871A-11A1482F3C82}"/>
              </a:ext>
            </a:extLst>
          </p:cNvPr>
          <p:cNvSpPr txBox="1">
            <a:spLocks/>
          </p:cNvSpPr>
          <p:nvPr/>
        </p:nvSpPr>
        <p:spPr>
          <a:xfrm>
            <a:off x="360590" y="1206545"/>
            <a:ext cx="10052222" cy="6941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 dirty="0"/>
              <a:t>Metas da Territorialização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>
                <a:ea typeface="+mn-lt"/>
                <a:cs typeface="+mn-lt"/>
              </a:rPr>
              <a:t>Orientação: </a:t>
            </a:r>
          </a:p>
          <a:p>
            <a:pPr algn="ctr">
              <a:defRPr/>
            </a:pPr>
            <a:endParaRPr lang="pt-BR" sz="1600" dirty="0">
              <a:ea typeface="+mn-lt"/>
              <a:cs typeface="+mn-lt"/>
            </a:endParaRPr>
          </a:p>
          <a:p>
            <a:pPr algn="ctr">
              <a:defRPr/>
            </a:pPr>
            <a:r>
              <a:rPr lang="pt-BR" sz="1600" dirty="0">
                <a:ea typeface="+mn-lt"/>
                <a:cs typeface="+mn-lt"/>
              </a:rPr>
              <a:t>Se o municipio já realizou a territorialização, verificar se há necessidade de abordar esse tema novamente</a:t>
            </a:r>
          </a:p>
          <a:p>
            <a:pPr algn="ctr">
              <a:defRPr/>
            </a:pPr>
            <a:r>
              <a:rPr lang="pt-BR" sz="1600" dirty="0">
                <a:ea typeface="+mn-lt"/>
                <a:cs typeface="+mn-lt"/>
              </a:rPr>
              <a:t>Quais os resultados encontrados no diagnóstico situacional? </a:t>
            </a:r>
          </a:p>
          <a:p>
            <a:pPr algn="ctr">
              <a:defRPr/>
            </a:pPr>
            <a:r>
              <a:rPr lang="pt-BR" sz="1600" dirty="0">
                <a:ea typeface="+mn-lt"/>
                <a:cs typeface="+mn-lt"/>
              </a:rPr>
              <a:t>O que precisa de melhoria?   </a:t>
            </a:r>
          </a:p>
        </p:txBody>
      </p:sp>
    </p:spTree>
    <p:extLst>
      <p:ext uri="{BB962C8B-B14F-4D97-AF65-F5344CB8AC3E}">
        <p14:creationId xmlns:p14="http://schemas.microsoft.com/office/powerpoint/2010/main" val="39195513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Territorialização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/>
              <a:t>Discutir o </a:t>
            </a:r>
            <a:r>
              <a:rPr lang="pt-BR" dirty="0">
                <a:solidFill>
                  <a:srgbClr val="015641"/>
                </a:solidFill>
              </a:rPr>
              <a:t>processo de territorialização, quanto a:  </a:t>
            </a:r>
          </a:p>
          <a:p>
            <a:pPr lvl="1" algn="just"/>
            <a:r>
              <a:rPr lang="pt-BR" dirty="0"/>
              <a:t>Padronização na realização da territorialização</a:t>
            </a:r>
          </a:p>
          <a:p>
            <a:pPr lvl="1" algn="just"/>
            <a:r>
              <a:rPr lang="pt-BR" dirty="0"/>
              <a:t>Área limítrofes entre os municípios</a:t>
            </a:r>
          </a:p>
          <a:p>
            <a:pPr lvl="1" algn="just"/>
            <a:r>
              <a:rPr lang="pt-BR" dirty="0"/>
              <a:t>Definição de padrão da territorialização para todo município</a:t>
            </a:r>
          </a:p>
          <a:p>
            <a:pPr lvl="1" algn="just"/>
            <a:r>
              <a:rPr lang="pt-BR" dirty="0"/>
              <a:t>Percentual de cadastro do município (Previne Brasil último quadrimestre)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dirty="0"/>
              <a:t>Avaliar a necessidade de revisitação da territorialização em seus territórios e definir o padrão que deve ser seguido nas unidades de saúde de sua responsabilidade.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ea typeface="+mn-lt"/>
                <a:cs typeface="+mn-lt"/>
              </a:rPr>
              <a:t>Orientação: </a:t>
            </a:r>
          </a:p>
          <a:p>
            <a:pPr algn="ctr">
              <a:defRPr/>
            </a:pPr>
            <a:endParaRPr lang="pt-BR" dirty="0">
              <a:ea typeface="+mn-lt"/>
              <a:cs typeface="+mn-lt"/>
            </a:endParaRPr>
          </a:p>
          <a:p>
            <a:pPr algn="ctr">
              <a:defRPr/>
            </a:pPr>
            <a:r>
              <a:rPr lang="pt-BR" dirty="0">
                <a:ea typeface="+mn-lt"/>
                <a:cs typeface="+mn-lt"/>
              </a:rPr>
              <a:t>Se o municipio já realizou a territorialização, verificar se há necessidade de abordar esse tema novamente</a:t>
            </a:r>
          </a:p>
          <a:p>
            <a:pPr algn="ctr">
              <a:defRPr/>
            </a:pPr>
            <a:r>
              <a:rPr lang="pt-BR" dirty="0">
                <a:ea typeface="+mn-lt"/>
                <a:cs typeface="+mn-lt"/>
              </a:rPr>
              <a:t>Quais os resultados encontrados no diagnóstico situacional? </a:t>
            </a:r>
          </a:p>
          <a:p>
            <a:pPr algn="ctr">
              <a:defRPr/>
            </a:pPr>
            <a:r>
              <a:rPr lang="pt-BR" dirty="0">
                <a:ea typeface="+mn-lt"/>
                <a:cs typeface="+mn-lt"/>
              </a:rPr>
              <a:t>O que precisa de melhoria?   </a:t>
            </a: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4440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6C3239DA-2098-4B01-94DB-4EE222B77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AA43A7-0D40-40BD-8D89-8FF5F6727FEB}" type="slidenum">
              <a:rPr lang="pt-BR" altLang="pt-BR" smtClean="0"/>
              <a:pPr>
                <a:defRPr/>
              </a:pPr>
              <a:t>26</a:t>
            </a:fld>
            <a:endParaRPr lang="pt-BR" altLang="pt-BR"/>
          </a:p>
        </p:txBody>
      </p:sp>
      <p:sp>
        <p:nvSpPr>
          <p:cNvPr id="17" name="Espaço Reservado para Texto 1">
            <a:extLst>
              <a:ext uri="{FF2B5EF4-FFF2-40B4-BE49-F238E27FC236}">
                <a16:creationId xmlns:a16="http://schemas.microsoft.com/office/drawing/2014/main" id="{09C43DF4-07F8-4B79-BB64-C18C615C122A}"/>
              </a:ext>
            </a:extLst>
          </p:cNvPr>
          <p:cNvSpPr txBox="1">
            <a:spLocks/>
          </p:cNvSpPr>
          <p:nvPr/>
        </p:nvSpPr>
        <p:spPr bwMode="auto">
          <a:xfrm>
            <a:off x="768641" y="2709087"/>
            <a:ext cx="10798700" cy="133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9" tIns="45709" rIns="91419" bIns="45709" numCol="1" rtlCol="0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ctr" defTabSz="949201" rtl="0" eaLnBrk="1" latinLnBrk="0" hangingPunct="1"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4600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9201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3801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98401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3002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47603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2203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6803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sz="3600" dirty="0">
                <a:solidFill>
                  <a:srgbClr val="015641"/>
                </a:solidFill>
                <a:ea typeface="Segoe UI" pitchFamily="34" charset="0"/>
                <a:cs typeface="Segoe UI" pitchFamily="34" charset="0"/>
              </a:rPr>
              <a:t>A TERRITORIALIZAÇÃO FAVORECE A GESTÃO DE BASE POPULACIONAL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06622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60590" y="2022582"/>
            <a:ext cx="9173949" cy="3427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  <a:buClr>
                <a:srgbClr val="009999"/>
              </a:buClr>
            </a:pPr>
            <a:r>
              <a:rPr lang="pt-BR" sz="2200" dirty="0">
                <a:solidFill>
                  <a:srgbClr val="015641"/>
                </a:solidFill>
                <a:latin typeface="Calibri" panose="020F0502020204030204" pitchFamily="34" charset="0"/>
              </a:rPr>
              <a:t>Exemplos do conhecimento da população na APS e na AAE: 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Clr>
                <a:srgbClr val="009999"/>
              </a:buClr>
              <a:buBlip>
                <a:blip r:embed="rId2"/>
              </a:buBlip>
            </a:pPr>
            <a:r>
              <a:rPr lang="pt-BR" sz="2200" dirty="0">
                <a:solidFill>
                  <a:srgbClr val="015641"/>
                </a:solidFill>
                <a:latin typeface="Calibri" panose="020F0502020204030204" pitchFamily="34" charset="0"/>
              </a:rPr>
              <a:t>Território mapeado (unidade/municipal/regional)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Clr>
                <a:srgbClr val="009999"/>
              </a:buClr>
              <a:buBlip>
                <a:blip r:embed="rId2"/>
              </a:buBlip>
            </a:pPr>
            <a:endParaRPr lang="pt-BR" sz="2200" dirty="0">
              <a:solidFill>
                <a:srgbClr val="015641"/>
              </a:solidFill>
              <a:latin typeface="Calibri" panose="020F0502020204030204" pitchFamily="34" charset="0"/>
            </a:endParaRP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Clr>
                <a:srgbClr val="009999"/>
              </a:buClr>
              <a:buBlip>
                <a:blip r:embed="rId2"/>
              </a:buBlip>
            </a:pPr>
            <a:r>
              <a:rPr lang="pt-BR" sz="2200" dirty="0">
                <a:solidFill>
                  <a:srgbClr val="015641"/>
                </a:solidFill>
                <a:latin typeface="Calibri" panose="020F0502020204030204" pitchFamily="34" charset="0"/>
              </a:rPr>
              <a:t>População cadastrada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Clr>
                <a:srgbClr val="009999"/>
              </a:buClr>
              <a:buBlip>
                <a:blip r:embed="rId2"/>
              </a:buBlip>
            </a:pPr>
            <a:endParaRPr lang="pt-BR" sz="2200" dirty="0">
              <a:solidFill>
                <a:srgbClr val="015641"/>
              </a:solidFill>
              <a:latin typeface="Calibri" panose="020F0502020204030204" pitchFamily="34" charset="0"/>
            </a:endParaRP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Clr>
                <a:srgbClr val="009999"/>
              </a:buClr>
              <a:buBlip>
                <a:blip r:embed="rId2"/>
              </a:buBlip>
            </a:pPr>
            <a:r>
              <a:rPr lang="pt-BR" sz="2200" dirty="0">
                <a:solidFill>
                  <a:srgbClr val="015641"/>
                </a:solidFill>
                <a:latin typeface="Calibri" panose="020F0502020204030204" pitchFamily="34" charset="0"/>
              </a:rPr>
              <a:t>Estratificação de risco familiar realizada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Clr>
                <a:srgbClr val="009999"/>
              </a:buClr>
              <a:buBlip>
                <a:blip r:embed="rId2"/>
              </a:buBlip>
            </a:pPr>
            <a:endParaRPr lang="pt-BR" sz="2200" dirty="0">
              <a:solidFill>
                <a:srgbClr val="015641"/>
              </a:solidFill>
              <a:latin typeface="Calibri" panose="020F0502020204030204" pitchFamily="34" charset="0"/>
            </a:endParaRP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Clr>
                <a:srgbClr val="009999"/>
              </a:buClr>
              <a:buBlip>
                <a:blip r:embed="rId2"/>
              </a:buBlip>
            </a:pPr>
            <a:r>
              <a:rPr lang="pt-BR" sz="2200" dirty="0">
                <a:solidFill>
                  <a:srgbClr val="015641"/>
                </a:solidFill>
                <a:latin typeface="Calibri" panose="020F0502020204030204" pitchFamily="34" charset="0"/>
              </a:rPr>
              <a:t>Subpopulações alvo identificadas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F35D3E61-60A6-4B97-871A-11A1482F3C82}"/>
              </a:ext>
            </a:extLst>
          </p:cNvPr>
          <p:cNvSpPr txBox="1">
            <a:spLocks/>
          </p:cNvSpPr>
          <p:nvPr/>
        </p:nvSpPr>
        <p:spPr>
          <a:xfrm>
            <a:off x="360590" y="1206545"/>
            <a:ext cx="10052222" cy="6941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 dirty="0"/>
              <a:t>Gestão de Base Populacional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378075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>
                <a:ea typeface="+mn-lt"/>
                <a:cs typeface="+mn-lt"/>
              </a:rPr>
              <a:t>Orientação: </a:t>
            </a:r>
          </a:p>
          <a:p>
            <a:pPr algn="ctr">
              <a:defRPr/>
            </a:pPr>
            <a:endParaRPr lang="pt-BR" sz="1600" dirty="0">
              <a:ea typeface="+mn-lt"/>
              <a:cs typeface="+mn-lt"/>
            </a:endParaRPr>
          </a:p>
          <a:p>
            <a:pPr algn="ctr">
              <a:defRPr/>
            </a:pPr>
            <a:r>
              <a:rPr lang="pt-BR" sz="1600" dirty="0">
                <a:ea typeface="+mn-lt"/>
                <a:cs typeface="+mn-lt"/>
              </a:rPr>
              <a:t>Levantar mais exemplos referente ao tema de gestão de base populacional para discussão </a:t>
            </a:r>
          </a:p>
        </p:txBody>
      </p:sp>
    </p:spTree>
    <p:extLst>
      <p:ext uri="{BB962C8B-B14F-4D97-AF65-F5344CB8AC3E}">
        <p14:creationId xmlns:p14="http://schemas.microsoft.com/office/powerpoint/2010/main" val="37420592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224585" y="2163905"/>
            <a:ext cx="6340917" cy="1103277"/>
          </a:xfrm>
        </p:spPr>
        <p:txBody>
          <a:bodyPr>
            <a:noAutofit/>
          </a:bodyPr>
          <a:lstStyle/>
          <a:p>
            <a:r>
              <a:rPr lang="pt-BR" dirty="0"/>
              <a:t>6. Planejamento da Oficina para organização do microprocesso da sala de vacina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prstClr val="white"/>
                </a:solidFill>
              </a:rPr>
              <a:t>ORIENTAÇÕES:</a:t>
            </a: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Fonte de título: calibri (Corpo) 36 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38830691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Oficina para organização do microprocesso da sala de vacina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2" y="2441013"/>
            <a:ext cx="10543665" cy="364441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/>
              <a:t>Apresentação da proposta da Oficina de Sala de Vacina </a:t>
            </a:r>
          </a:p>
          <a:p>
            <a:pPr algn="just"/>
            <a:r>
              <a:rPr lang="pt-BR" dirty="0"/>
              <a:t>Considerar os objetivos e programação proposta. </a:t>
            </a:r>
          </a:p>
          <a:p>
            <a:pPr lvl="1" algn="just"/>
            <a:r>
              <a:rPr lang="pt-BR" dirty="0"/>
              <a:t>É importante que a Oficina de Sala de Vacina ocorra previamente à oficina tutorial na unidade de saúde e considere os resultados do Previne Brasil do último quadrimestre. </a:t>
            </a:r>
          </a:p>
          <a:p>
            <a:pPr lvl="1" algn="just"/>
            <a:r>
              <a:rPr lang="pt-BR" dirty="0"/>
              <a:t>É importante que seja levantado a cobertura vacinal para apresentação aos participantes da oficina</a:t>
            </a:r>
          </a:p>
          <a:p>
            <a:pPr algn="just"/>
            <a:r>
              <a:rPr lang="pt-BR" dirty="0"/>
              <a:t>Apresentação dos POP’s para organização das salas de vacina nos municípios. </a:t>
            </a:r>
          </a:p>
          <a:p>
            <a:pPr lvl="1" algn="just"/>
            <a:r>
              <a:rPr lang="pt-BR" dirty="0"/>
              <a:t>Discutir e mapear os municípios que já utilizam POP’s e estimular a padronização destes para todas unidades de saúde dos municípios. </a:t>
            </a:r>
          </a:p>
          <a:p>
            <a:pPr lvl="1" algn="just"/>
            <a:r>
              <a:rPr lang="pt-BR" dirty="0"/>
              <a:t>Cada município realiza a validação dos POP’s em seu território. </a:t>
            </a:r>
          </a:p>
          <a:p>
            <a:pPr algn="just"/>
            <a:r>
              <a:rPr lang="pt-BR" dirty="0"/>
              <a:t>Planejar o treinamento para a equipe de enfermagem baseado nos POP’s e Checklist, fazendo a leitura e a discussão.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prstClr val="white"/>
                </a:solidFill>
              </a:rPr>
              <a:t>ORIENTAÇÕES:</a:t>
            </a: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Corpo do texto: calibri 22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57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Atividades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36053127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862316" y="2163905"/>
            <a:ext cx="4703185" cy="1154648"/>
          </a:xfrm>
        </p:spPr>
        <p:txBody>
          <a:bodyPr>
            <a:normAutofit fontScale="90000"/>
          </a:bodyPr>
          <a:lstStyle/>
          <a:p>
            <a:r>
              <a:rPr lang="pt-BR" dirty="0"/>
              <a:t>7. Vacinação como Macroprocesso Preventivo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prstClr val="white"/>
                </a:solidFill>
              </a:rPr>
              <a:t>ORIENTAÇÕES:</a:t>
            </a: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Fonte de título: calibri (Corpo) 36 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9026045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Vacinação como Macroprocesso Preventivo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/>
              <a:t>Realizar discussão junto aos municípios, considerando:</a:t>
            </a:r>
          </a:p>
          <a:p>
            <a:pPr marL="457200" lvl="1" indent="0" algn="just">
              <a:buNone/>
            </a:pPr>
            <a:endParaRPr lang="pt-BR" sz="2200" dirty="0">
              <a:solidFill>
                <a:schemeClr val="bg2">
                  <a:lumMod val="25000"/>
                </a:schemeClr>
              </a:solidFill>
              <a:cs typeface="Calibri"/>
            </a:endParaRPr>
          </a:p>
          <a:p>
            <a:pPr lvl="1" algn="just"/>
            <a:r>
              <a:rPr lang="pt-BR" sz="2200" dirty="0"/>
              <a:t>Percentual de cobertura vacinal nos municípios</a:t>
            </a:r>
          </a:p>
          <a:p>
            <a:pPr marL="457200" lvl="1" indent="0" algn="just">
              <a:buNone/>
            </a:pPr>
            <a:endParaRPr lang="pt-BR" sz="2200" dirty="0"/>
          </a:p>
          <a:p>
            <a:pPr lvl="1" algn="just"/>
            <a:r>
              <a:rPr lang="pt-BR" sz="2200" dirty="0"/>
              <a:t>Conhecimento/identificação da população alvo para campanhas de imunização</a:t>
            </a:r>
          </a:p>
          <a:p>
            <a:pPr marL="457200" lvl="1" indent="0" algn="just">
              <a:buNone/>
            </a:pPr>
            <a:endParaRPr lang="pt-BR" sz="2200" dirty="0"/>
          </a:p>
          <a:p>
            <a:pPr lvl="1" algn="just"/>
            <a:r>
              <a:rPr lang="pt-BR" sz="2200" dirty="0"/>
              <a:t>Estratégias de captação da população para vacinação (estratégias de busca ativa)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prstClr val="white"/>
                </a:solidFill>
              </a:rPr>
              <a:t>ORIENTAÇÕES:</a:t>
            </a:r>
          </a:p>
          <a:p>
            <a:pPr algn="ctr">
              <a:defRPr/>
            </a:pPr>
            <a:r>
              <a:rPr lang="pt-BR" dirty="0">
                <a:solidFill>
                  <a:prstClr val="white"/>
                </a:solidFill>
              </a:rPr>
              <a:t> </a:t>
            </a:r>
          </a:p>
          <a:p>
            <a:pPr algn="ctr">
              <a:defRPr/>
            </a:pPr>
            <a:r>
              <a:rPr lang="pt-BR" dirty="0">
                <a:solidFill>
                  <a:prstClr val="white"/>
                </a:solidFill>
              </a:rPr>
              <a:t>Lembre-se: Você pode e deve adequar a apresentação conforme cenário local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5735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927600" y="2163905"/>
            <a:ext cx="3637901" cy="1154648"/>
          </a:xfrm>
        </p:spPr>
        <p:txBody>
          <a:bodyPr>
            <a:normAutofit/>
          </a:bodyPr>
          <a:lstStyle/>
          <a:p>
            <a:r>
              <a:rPr lang="pt-BR" dirty="0"/>
              <a:t>8. Análise local e plano de ação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28492606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Análise local e plano de 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b="1" dirty="0"/>
              <a:t>Objetivo da atividade</a:t>
            </a:r>
            <a:r>
              <a:rPr lang="pt-BR" dirty="0"/>
              <a:t>:  Realizar a análise local para identificar, investigar e priorizar problemas e oportunidades de melhorias relacionadas a etapa. Construir plano de ação customizado a realidade local, considerando:</a:t>
            </a:r>
          </a:p>
          <a:p>
            <a:pPr marL="457200" lvl="1" indent="0" algn="just">
              <a:buNone/>
            </a:pPr>
            <a:endParaRPr lang="pt-BR" sz="2200" dirty="0">
              <a:solidFill>
                <a:schemeClr val="bg2">
                  <a:lumMod val="25000"/>
                </a:schemeClr>
              </a:solidFill>
              <a:cs typeface="Calibri"/>
            </a:endParaRPr>
          </a:p>
          <a:p>
            <a:pPr lvl="1" algn="just"/>
            <a:r>
              <a:rPr lang="pt-BR" sz="2200" dirty="0">
                <a:solidFill>
                  <a:srgbClr val="015641"/>
                </a:solidFill>
              </a:rPr>
              <a:t>Situação atual</a:t>
            </a:r>
          </a:p>
          <a:p>
            <a:pPr marL="457200" lvl="1" indent="0" algn="just">
              <a:buNone/>
            </a:pPr>
            <a:endParaRPr lang="pt-BR" sz="2200" dirty="0">
              <a:solidFill>
                <a:srgbClr val="015641"/>
              </a:solidFill>
            </a:endParaRPr>
          </a:p>
          <a:p>
            <a:pPr lvl="1" algn="just"/>
            <a:r>
              <a:rPr lang="pt-BR" sz="2200" dirty="0">
                <a:solidFill>
                  <a:srgbClr val="015641"/>
                </a:solidFill>
              </a:rPr>
              <a:t>Análise (causa raiz)</a:t>
            </a:r>
          </a:p>
          <a:p>
            <a:pPr marL="457200" lvl="1" indent="0" algn="just">
              <a:buNone/>
            </a:pPr>
            <a:endParaRPr lang="pt-BR" sz="2200" dirty="0">
              <a:solidFill>
                <a:srgbClr val="015641"/>
              </a:solidFill>
            </a:endParaRPr>
          </a:p>
          <a:p>
            <a:pPr lvl="1" algn="just"/>
            <a:r>
              <a:rPr lang="pt-BR" sz="2200" dirty="0"/>
              <a:t>Objetivo</a:t>
            </a:r>
          </a:p>
          <a:p>
            <a:pPr marL="457200" lvl="1" indent="0" algn="just">
              <a:buNone/>
            </a:pPr>
            <a:endParaRPr lang="pt-BR" sz="2200" dirty="0">
              <a:solidFill>
                <a:srgbClr val="015641"/>
              </a:solidFill>
            </a:endParaRPr>
          </a:p>
          <a:p>
            <a:pPr lvl="1" algn="just"/>
            <a:r>
              <a:rPr lang="pt-BR" sz="2200" dirty="0">
                <a:solidFill>
                  <a:srgbClr val="015641"/>
                </a:solidFill>
              </a:rPr>
              <a:t>Metas e Indicadores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r>
              <a:rPr lang="pt-BR" dirty="0"/>
              <a:t> </a:t>
            </a:r>
          </a:p>
          <a:p>
            <a:pPr algn="ctr">
              <a:defRPr/>
            </a:pPr>
            <a:r>
              <a:rPr lang="pt-BR" dirty="0"/>
              <a:t>Lembre-se: Você pode e deve adequar a apresentação conforme cenário local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564355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EC8AFA4-C92E-4675-9886-03CA33B7AE4F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 o texto do link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texto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mensagens de agradecimento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padrão de finalização</a:t>
            </a:r>
          </a:p>
        </p:txBody>
      </p:sp>
    </p:spTree>
    <p:extLst>
      <p:ext uri="{BB962C8B-B14F-4D97-AF65-F5344CB8AC3E}">
        <p14:creationId xmlns:p14="http://schemas.microsoft.com/office/powerpoint/2010/main" val="3597706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Painel de Atividades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96620" y="0"/>
            <a:ext cx="2466457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graphicFrame>
        <p:nvGraphicFramePr>
          <p:cNvPr id="7" name="Espaço Reservado para Conteúdo 8">
            <a:extLst>
              <a:ext uri="{FF2B5EF4-FFF2-40B4-BE49-F238E27FC236}">
                <a16:creationId xmlns:a16="http://schemas.microsoft.com/office/drawing/2014/main" id="{DCA115DE-F02A-429E-94CD-C549000FA5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408411"/>
              </p:ext>
            </p:extLst>
          </p:nvPr>
        </p:nvGraphicFramePr>
        <p:xfrm>
          <a:off x="442783" y="2441013"/>
          <a:ext cx="10375905" cy="3731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9428">
                  <a:extLst>
                    <a:ext uri="{9D8B030D-6E8A-4147-A177-3AD203B41FA5}">
                      <a16:colId xmlns:a16="http://schemas.microsoft.com/office/drawing/2014/main" val="355230656"/>
                    </a:ext>
                  </a:extLst>
                </a:gridCol>
                <a:gridCol w="2116477">
                  <a:extLst>
                    <a:ext uri="{9D8B030D-6E8A-4147-A177-3AD203B41FA5}">
                      <a16:colId xmlns:a16="http://schemas.microsoft.com/office/drawing/2014/main" val="2330279056"/>
                    </a:ext>
                  </a:extLst>
                </a:gridCol>
              </a:tblGrid>
              <a:tr h="382972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dirty="0">
                          <a:effectLst/>
                        </a:rPr>
                        <a:t>Atividade​</a:t>
                      </a:r>
                      <a:endParaRPr lang="pt-BR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solidFill>
                      <a:srgbClr val="01564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dirty="0">
                          <a:effectLst/>
                        </a:rPr>
                        <a:t>Tempo​</a:t>
                      </a:r>
                      <a:endParaRPr lang="pt-BR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solidFill>
                      <a:srgbClr val="0156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219951"/>
                  </a:ext>
                </a:extLst>
              </a:tr>
              <a:tr h="410765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800" dirty="0">
                          <a:effectLst/>
                        </a:rPr>
                        <a:t>Atividade 1: Monitoramento do plano de ação</a:t>
                      </a:r>
                      <a:endParaRPr lang="pt-BR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solidFill>
                      <a:srgbClr val="B9D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t-BR" b="0" i="0" dirty="0">
                          <a:solidFill>
                            <a:srgbClr val="000000"/>
                          </a:solidFill>
                          <a:effectLst/>
                        </a:rPr>
                        <a:t>30 minutos</a:t>
                      </a:r>
                    </a:p>
                  </a:txBody>
                  <a:tcPr>
                    <a:solidFill>
                      <a:srgbClr val="B9D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020327"/>
                  </a:ext>
                </a:extLst>
              </a:tr>
              <a:tr h="382972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800" dirty="0">
                          <a:effectLst/>
                        </a:rPr>
                        <a:t>Atividade 2: Apresentação da Etapa 2</a:t>
                      </a:r>
                      <a:endParaRPr lang="pt-BR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pt-BR" dirty="0"/>
                        <a:t>30 minutos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249900"/>
                  </a:ext>
                </a:extLst>
              </a:tr>
              <a:tr h="382972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800" dirty="0">
                          <a:effectLst/>
                        </a:rPr>
                        <a:t>Atividade 3: </a:t>
                      </a:r>
                      <a:r>
                        <a:rPr lang="pt-BR" sz="1800" b="0" i="0" u="none" strike="noStrike" noProof="0" dirty="0">
                          <a:effectLst/>
                          <a:latin typeface="+mn-lt"/>
                        </a:rPr>
                        <a:t>Mobilização de recursos e atores para operacionalização da Etapa 2</a:t>
                      </a:r>
                      <a:endParaRPr lang="pt-BR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solidFill>
                      <a:srgbClr val="B9D9CA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pt-BR" dirty="0"/>
                        <a:t>30 minutos </a:t>
                      </a:r>
                    </a:p>
                  </a:txBody>
                  <a:tcPr>
                    <a:solidFill>
                      <a:srgbClr val="B9D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064219"/>
                  </a:ext>
                </a:extLst>
              </a:tr>
              <a:tr h="382971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pt-BR" sz="1800" b="0" i="0" u="none" strike="noStrike" noProof="0" dirty="0">
                          <a:effectLst/>
                          <a:latin typeface="Calibri"/>
                        </a:rPr>
                        <a:t>Atividade 4: Território da Região de Saúde</a:t>
                      </a:r>
                      <a:endParaRPr lang="pt-BR" sz="1800" b="0" i="0" u="none" strike="noStrike" noProof="0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t-BR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 minutos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525572"/>
                  </a:ext>
                </a:extLst>
              </a:tr>
              <a:tr h="382972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800" dirty="0">
                          <a:effectLst/>
                        </a:rPr>
                        <a:t>Atividade 5: </a:t>
                      </a:r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Processo de Territorialização nos municípios </a:t>
                      </a:r>
                      <a:endParaRPr lang="pt-BR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solidFill>
                      <a:srgbClr val="B9D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t-BR" b="0" i="0" dirty="0">
                          <a:solidFill>
                            <a:srgbClr val="000000"/>
                          </a:solidFill>
                          <a:effectLst/>
                        </a:rPr>
                        <a:t>30 minutos</a:t>
                      </a:r>
                    </a:p>
                  </a:txBody>
                  <a:tcPr>
                    <a:solidFill>
                      <a:srgbClr val="B9D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654093"/>
                  </a:ext>
                </a:extLst>
              </a:tr>
              <a:tr h="382972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Atividade 6:  Planejamento da Oficina para organização do microprocesso da sala de vacina</a:t>
                      </a:r>
                      <a:endParaRPr lang="pt-BR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BE9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t-BR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30 minutos</a:t>
                      </a:r>
                    </a:p>
                  </a:txBody>
                  <a:tcPr>
                    <a:solidFill>
                      <a:srgbClr val="EBE9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703583"/>
                  </a:ext>
                </a:extLst>
              </a:tr>
              <a:tr h="382972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Atividade 7: Vacinação como Macroprocesso Preventivo</a:t>
                      </a:r>
                      <a:endParaRPr lang="pt-BR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B9D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t-BR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30 minutos</a:t>
                      </a:r>
                    </a:p>
                  </a:txBody>
                  <a:tcPr>
                    <a:solidFill>
                      <a:srgbClr val="B9D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2972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Atividade 8: Análise local e plano de ação</a:t>
                      </a:r>
                      <a:endParaRPr lang="pt-BR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BE9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 minutos</a:t>
                      </a:r>
                    </a:p>
                  </a:txBody>
                  <a:tcPr>
                    <a:solidFill>
                      <a:srgbClr val="EBE9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6795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961467" y="1791467"/>
            <a:ext cx="3604034" cy="1637533"/>
          </a:xfrm>
        </p:spPr>
        <p:txBody>
          <a:bodyPr>
            <a:normAutofit/>
          </a:bodyPr>
          <a:lstStyle/>
          <a:p>
            <a:r>
              <a:rPr lang="pt-BR" dirty="0"/>
              <a:t>1. Monitoramento do plano de ação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3762530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Monitoramento do plano de 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163611"/>
            <a:ext cx="10052222" cy="4124174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Revisar as ações do plano de ação pactuado na etapa anterior;</a:t>
            </a:r>
          </a:p>
          <a:p>
            <a:pPr algn="just"/>
            <a:endParaRPr lang="pt-BR" dirty="0">
              <a:solidFill>
                <a:srgbClr val="015641"/>
              </a:solidFill>
            </a:endParaRPr>
          </a:p>
          <a:p>
            <a:pPr algn="just"/>
            <a:r>
              <a:rPr lang="pt-BR" dirty="0"/>
              <a:t>Atentar-se ao cumprimento do prazo, conformidade com o planejado, avaliação do resultado ou produto elaborado e registro;</a:t>
            </a:r>
          </a:p>
          <a:p>
            <a:pPr algn="just"/>
            <a:endParaRPr lang="pt-BR" dirty="0">
              <a:solidFill>
                <a:srgbClr val="015641"/>
              </a:solidFill>
            </a:endParaRPr>
          </a:p>
          <a:p>
            <a:pPr algn="just"/>
            <a:r>
              <a:rPr lang="pt-BR" dirty="0"/>
              <a:t>Identificar ações não realizadas, parcialmente ou totalmente e discutir a justificativa do não cumprimento;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Repactuar as ações não realização no plano de ação que será acordado no final da oficina vigente.</a:t>
            </a:r>
            <a:endParaRPr lang="pt-BR" dirty="0">
              <a:solidFill>
                <a:srgbClr val="015641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6073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2. Apresentação da Etapa 2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192003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6C3239DA-2098-4B01-94DB-4EE222B77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AA43A7-0D40-40BD-8D89-8FF5F6727FEB}" type="slidenum">
              <a:rPr lang="pt-BR" alt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pt-BR" alt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6" name="Espaço Reservado para Conteúdo 3"/>
          <p:cNvSpPr txBox="1">
            <a:spLocks/>
          </p:cNvSpPr>
          <p:nvPr/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999"/>
              </a:buClr>
              <a:buFontTx/>
              <a:buBlip>
                <a:blip r:embed="rId2"/>
              </a:buBlip>
              <a:defRPr sz="22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20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8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6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4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b="1">
                <a:latin typeface="Calibri"/>
                <a:cs typeface="Calibri"/>
              </a:rPr>
              <a:t>Objetivo da atividade:  </a:t>
            </a:r>
            <a:r>
              <a:rPr lang="pt-BR">
                <a:latin typeface="Calibri"/>
                <a:cs typeface="Calibri"/>
              </a:rPr>
              <a:t>Compreender a proposta da etapa de forma global, identificando ações operacionais da gestão e necessidades para o processo de tutoria.</a:t>
            </a:r>
            <a:endParaRPr lang="pt-BR">
              <a:cs typeface="Calibri"/>
            </a:endParaRPr>
          </a:p>
          <a:p>
            <a:pPr marL="0" indent="0" algn="just">
              <a:buFontTx/>
              <a:buNone/>
            </a:pPr>
            <a:endParaRPr lang="pt-BR">
              <a:cs typeface="Calibri"/>
            </a:endParaRPr>
          </a:p>
          <a:p>
            <a:pPr algn="just"/>
            <a:r>
              <a:rPr lang="pt-BR">
                <a:latin typeface="Calibri"/>
                <a:cs typeface="Calibri"/>
              </a:rPr>
              <a:t>É importante que o grupo condutor compreenda a etapa proposta, sinta-se seguro das atividades e tenha clareza dos próximos passos que serão planejados, operacionalizados e monitorados.</a:t>
            </a:r>
            <a:endParaRPr lang="pt-BR">
              <a:cs typeface="Calibri"/>
            </a:endParaRPr>
          </a:p>
          <a:p>
            <a:pPr marL="0" indent="0" algn="just">
              <a:buFontTx/>
              <a:buNone/>
            </a:pPr>
            <a:endParaRPr lang="pt-BR"/>
          </a:p>
          <a:p>
            <a:pPr algn="just"/>
            <a:r>
              <a:rPr lang="pt-BR">
                <a:latin typeface="Calibri"/>
                <a:cs typeface="Calibri"/>
              </a:rPr>
              <a:t>Após conhecer a etapa, revisitar processos importante para execução da etapa vigente.</a:t>
            </a:r>
            <a:endParaRPr lang="pt-BR">
              <a:cs typeface="Calibri"/>
            </a:endParaRPr>
          </a:p>
          <a:p>
            <a:pPr marL="0" indent="0" algn="just">
              <a:buFontTx/>
              <a:buNone/>
            </a:pPr>
            <a:endParaRPr lang="pt-BR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F35D3E61-60A6-4B97-871A-11A1482F3C82}"/>
              </a:ext>
            </a:extLst>
          </p:cNvPr>
          <p:cNvSpPr txBox="1">
            <a:spLocks/>
          </p:cNvSpPr>
          <p:nvPr/>
        </p:nvSpPr>
        <p:spPr>
          <a:xfrm>
            <a:off x="360590" y="1206545"/>
            <a:ext cx="10052222" cy="6941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 dirty="0">
                <a:solidFill>
                  <a:prstClr val="black">
                    <a:lumMod val="65000"/>
                    <a:lumOff val="35000"/>
                  </a:prstClr>
                </a:solidFill>
              </a:rPr>
              <a:t>Apresentação da Etapa 2</a:t>
            </a:r>
          </a:p>
        </p:txBody>
      </p:sp>
    </p:spTree>
    <p:extLst>
      <p:ext uri="{BB962C8B-B14F-4D97-AF65-F5344CB8AC3E}">
        <p14:creationId xmlns:p14="http://schemas.microsoft.com/office/powerpoint/2010/main" val="335889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6C3239DA-2098-4B01-94DB-4EE222B77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AA43A7-0D40-40BD-8D89-8FF5F6727FEB}" type="slidenum">
              <a:rPr lang="pt-BR" alt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pt-BR" alt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  <a:ea typeface="+mn-lt"/>
              <a:cs typeface="Calibri" panose="020F0502020204030204"/>
            </a:endParaRPr>
          </a:p>
        </p:txBody>
      </p:sp>
      <p:sp>
        <p:nvSpPr>
          <p:cNvPr id="5" name="Título 2"/>
          <p:cNvSpPr txBox="1">
            <a:spLocks/>
          </p:cNvSpPr>
          <p:nvPr/>
        </p:nvSpPr>
        <p:spPr>
          <a:xfrm>
            <a:off x="868902" y="2307828"/>
            <a:ext cx="10266534" cy="22423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pt-BR" sz="3200" dirty="0">
                <a:solidFill>
                  <a:srgbClr val="015641"/>
                </a:solidFill>
                <a:latin typeface="Calibri"/>
                <a:cs typeface="Calibri"/>
              </a:rPr>
              <a:t>A temática da Etapa 2 do PlanificaSUS é: </a:t>
            </a:r>
            <a:br>
              <a:rPr lang="pt-BR" sz="3200" dirty="0">
                <a:solidFill>
                  <a:srgbClr val="015641"/>
                </a:solidFill>
                <a:latin typeface="Calibri"/>
                <a:cs typeface="Calibri"/>
              </a:rPr>
            </a:br>
            <a:br>
              <a:rPr lang="pt-BR" sz="3200" dirty="0">
                <a:solidFill>
                  <a:srgbClr val="015641"/>
                </a:solidFill>
                <a:latin typeface="Calibri"/>
                <a:cs typeface="Calibri"/>
              </a:rPr>
            </a:br>
            <a:r>
              <a:rPr lang="pt-BR" sz="3200" dirty="0">
                <a:solidFill>
                  <a:srgbClr val="015641"/>
                </a:solidFill>
                <a:latin typeface="Calibri"/>
                <a:cs typeface="Calibri"/>
              </a:rPr>
              <a:t>“</a:t>
            </a:r>
            <a:r>
              <a:rPr lang="pt-BR" sz="3200" b="1" dirty="0">
                <a:solidFill>
                  <a:srgbClr val="015641"/>
                </a:solidFill>
                <a:latin typeface="Calibri"/>
                <a:cs typeface="Calibri"/>
              </a:rPr>
              <a:t>Território e Gestão de Base Populacional</a:t>
            </a:r>
            <a:r>
              <a:rPr lang="pt-BR" sz="3200" dirty="0">
                <a:solidFill>
                  <a:srgbClr val="015641"/>
                </a:solidFill>
                <a:latin typeface="Calibri"/>
                <a:cs typeface="Calibri"/>
              </a:rPr>
              <a:t>” </a:t>
            </a:r>
          </a:p>
        </p:txBody>
      </p:sp>
    </p:spTree>
    <p:extLst>
      <p:ext uri="{BB962C8B-B14F-4D97-AF65-F5344CB8AC3E}">
        <p14:creationId xmlns:p14="http://schemas.microsoft.com/office/powerpoint/2010/main" val="2625035109"/>
      </p:ext>
    </p:extLst>
  </p:cSld>
  <p:clrMapOvr>
    <a:masterClrMapping/>
  </p:clrMapOvr>
</p:sld>
</file>

<file path=ppt/theme/theme1.xml><?xml version="1.0" encoding="utf-8"?>
<a:theme xmlns:a="http://schemas.openxmlformats.org/drawingml/2006/main" name="Capa Iníci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pa Seçã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údo 1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údo 2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teúdo 3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apa Fin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2957</TotalTime>
  <Words>2195</Words>
  <Application>Microsoft Office PowerPoint</Application>
  <PresentationFormat>Widescreen</PresentationFormat>
  <Paragraphs>332</Paragraphs>
  <Slides>34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6</vt:i4>
      </vt:variant>
      <vt:variant>
        <vt:lpstr>Títulos de slides</vt:lpstr>
      </vt:variant>
      <vt:variant>
        <vt:i4>34</vt:i4>
      </vt:variant>
    </vt:vector>
  </HeadingPairs>
  <TitlesOfParts>
    <vt:vector size="43" baseType="lpstr">
      <vt:lpstr>Arial</vt:lpstr>
      <vt:lpstr>Calibri</vt:lpstr>
      <vt:lpstr>Calibri Light</vt:lpstr>
      <vt:lpstr>Capa Início</vt:lpstr>
      <vt:lpstr>Capa Seção</vt:lpstr>
      <vt:lpstr>Conteúdo 1</vt:lpstr>
      <vt:lpstr>Conteúdo 2</vt:lpstr>
      <vt:lpstr>Conteúdo 3</vt:lpstr>
      <vt:lpstr>Capa Final</vt:lpstr>
      <vt:lpstr>Território e Gestão de Base Populacional Oficina de Planejamento com Secretarias Municipais de Saúde</vt:lpstr>
      <vt:lpstr>Apresentação do PowerPoint</vt:lpstr>
      <vt:lpstr>Atividades</vt:lpstr>
      <vt:lpstr>Painel de Atividades</vt:lpstr>
      <vt:lpstr>1. Monitoramento do plano de ação</vt:lpstr>
      <vt:lpstr>Monitoramento do plano de ação</vt:lpstr>
      <vt:lpstr>2. Apresentação da Etapa 2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3. Mobilização de recursos e atores para operacionalização da Etapa 2</vt:lpstr>
      <vt:lpstr>Mobilização de recursos e atores para operacionalização da Etapa 2</vt:lpstr>
      <vt:lpstr>4. Território da Região de Saúde</vt:lpstr>
      <vt:lpstr>Território da Região de Saúde</vt:lpstr>
      <vt:lpstr>5. Processo de Territorialização nos municípios</vt:lpstr>
      <vt:lpstr>Apresentação do PowerPoint</vt:lpstr>
      <vt:lpstr>Apresentação do PowerPoint</vt:lpstr>
      <vt:lpstr>Territorialização</vt:lpstr>
      <vt:lpstr>Apresentação do PowerPoint</vt:lpstr>
      <vt:lpstr>Apresentação do PowerPoint</vt:lpstr>
      <vt:lpstr>6. Planejamento da Oficina para organização do microprocesso da sala de vacina</vt:lpstr>
      <vt:lpstr>Oficina para organização do microprocesso da sala de vacina</vt:lpstr>
      <vt:lpstr>7. Vacinação como Macroprocesso Preventivo</vt:lpstr>
      <vt:lpstr>Vacinação como Macroprocesso Preventivo</vt:lpstr>
      <vt:lpstr>8. Análise local e plano de ação</vt:lpstr>
      <vt:lpstr>Análise local e plano de ação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Adriane Reis Arcos</cp:lastModifiedBy>
  <cp:revision>168</cp:revision>
  <dcterms:created xsi:type="dcterms:W3CDTF">2021-05-10T00:56:02Z</dcterms:created>
  <dcterms:modified xsi:type="dcterms:W3CDTF">2022-01-04T21:16:52Z</dcterms:modified>
</cp:coreProperties>
</file>