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36"/>
  </p:notesMasterIdLst>
  <p:handoutMasterIdLst>
    <p:handoutMasterId r:id="rId37"/>
  </p:handoutMasterIdLst>
  <p:sldIdLst>
    <p:sldId id="263" r:id="rId7"/>
    <p:sldId id="265" r:id="rId8"/>
    <p:sldId id="269" r:id="rId9"/>
    <p:sldId id="270" r:id="rId10"/>
    <p:sldId id="274" r:id="rId11"/>
    <p:sldId id="278" r:id="rId12"/>
    <p:sldId id="271" r:id="rId13"/>
    <p:sldId id="276" r:id="rId14"/>
    <p:sldId id="277" r:id="rId15"/>
    <p:sldId id="275" r:id="rId16"/>
    <p:sldId id="279" r:id="rId17"/>
    <p:sldId id="272" r:id="rId18"/>
    <p:sldId id="280" r:id="rId19"/>
    <p:sldId id="273" r:id="rId20"/>
    <p:sldId id="281" r:id="rId21"/>
    <p:sldId id="282" r:id="rId22"/>
    <p:sldId id="283" r:id="rId23"/>
    <p:sldId id="284" r:id="rId24"/>
    <p:sldId id="286" r:id="rId25"/>
    <p:sldId id="299" r:id="rId26"/>
    <p:sldId id="285" r:id="rId27"/>
    <p:sldId id="287" r:id="rId28"/>
    <p:sldId id="296" r:id="rId29"/>
    <p:sldId id="297" r:id="rId30"/>
    <p:sldId id="298" r:id="rId31"/>
    <p:sldId id="288" r:id="rId32"/>
    <p:sldId id="293" r:id="rId33"/>
    <p:sldId id="289" r:id="rId34"/>
    <p:sldId id="268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5"/>
    <a:srgbClr val="008387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5" autoAdjust="0"/>
    <p:restoredTop sz="96404" autoAdjust="0"/>
  </p:normalViewPr>
  <p:slideViewPr>
    <p:cSldViewPr snapToGrid="0">
      <p:cViewPr varScale="1">
        <p:scale>
          <a:sx n="51" d="100"/>
          <a:sy n="51" d="100"/>
        </p:scale>
        <p:origin x="912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151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5" t="-41532" b="-1"/>
          <a:stretch/>
        </p:blipFill>
        <p:spPr>
          <a:xfrm>
            <a:off x="8565502" y="2416629"/>
            <a:ext cx="3626498" cy="36111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D509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0"/>
          <a:stretch/>
        </p:blipFill>
        <p:spPr>
          <a:xfrm>
            <a:off x="10932616" y="3956180"/>
            <a:ext cx="1262494" cy="2901820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D509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D509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9"/>
          <a:stretch/>
        </p:blipFill>
        <p:spPr>
          <a:xfrm>
            <a:off x="10965855" y="3956180"/>
            <a:ext cx="1219925" cy="2901820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0"/>
          <a:stretch/>
        </p:blipFill>
        <p:spPr>
          <a:xfrm>
            <a:off x="10932616" y="3956180"/>
            <a:ext cx="1262494" cy="290182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D509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D509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D5095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D5095"/>
              </a:solidFill>
            </a:endParaRPr>
          </a:p>
          <a:p>
            <a:pPr algn="ctr"/>
            <a:r>
              <a:rPr lang="pt-BR" dirty="0">
                <a:solidFill>
                  <a:srgbClr val="0D5095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0D5095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0D5095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dirty="0">
                <a:solidFill>
                  <a:prstClr val="white"/>
                </a:solidFill>
              </a:rPr>
              <a:t>Roteiro de Apresentação da Unidade APS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População por Famílias da área de Abrangência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Realiza estratificação de risco familiar?</a:t>
            </a:r>
          </a:p>
          <a:p>
            <a:endParaRPr lang="pt-BR" dirty="0"/>
          </a:p>
          <a:p>
            <a:r>
              <a:rPr lang="pt-BR" dirty="0"/>
              <a:t>Se sim</a:t>
            </a:r>
            <a:r>
              <a:rPr lang="pt-BR" dirty="0">
                <a:solidFill>
                  <a:srgbClr val="002060"/>
                </a:solidFill>
              </a:rPr>
              <a:t>, qual </a:t>
            </a:r>
            <a:r>
              <a:rPr lang="pt-BR" dirty="0"/>
              <a:t>a metodologia para estratificação de risco familiar utilizada na unidade?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F8B6248A-0BF2-402D-8DD5-BC46A65EE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06737"/>
              </p:ext>
            </p:extLst>
          </p:nvPr>
        </p:nvGraphicFramePr>
        <p:xfrm>
          <a:off x="1531620" y="4123280"/>
          <a:ext cx="8530629" cy="2231799"/>
        </p:xfrm>
        <a:graphic>
          <a:graphicData uri="http://schemas.openxmlformats.org/drawingml/2006/table">
            <a:tbl>
              <a:tblPr/>
              <a:tblGrid>
                <a:gridCol w="3915753">
                  <a:extLst>
                    <a:ext uri="{9D8B030D-6E8A-4147-A177-3AD203B41FA5}">
                      <a16:colId xmlns="" xmlns:a16="http://schemas.microsoft.com/office/drawing/2014/main" val="2796488568"/>
                    </a:ext>
                  </a:extLst>
                </a:gridCol>
                <a:gridCol w="1154145">
                  <a:extLst>
                    <a:ext uri="{9D8B030D-6E8A-4147-A177-3AD203B41FA5}">
                      <a16:colId xmlns="" xmlns:a16="http://schemas.microsoft.com/office/drawing/2014/main" val="1114674199"/>
                    </a:ext>
                  </a:extLst>
                </a:gridCol>
                <a:gridCol w="1154145">
                  <a:extLst>
                    <a:ext uri="{9D8B030D-6E8A-4147-A177-3AD203B41FA5}">
                      <a16:colId xmlns="" xmlns:a16="http://schemas.microsoft.com/office/drawing/2014/main" val="73629744"/>
                    </a:ext>
                  </a:extLst>
                </a:gridCol>
                <a:gridCol w="1152441">
                  <a:extLst>
                    <a:ext uri="{9D8B030D-6E8A-4147-A177-3AD203B41FA5}">
                      <a16:colId xmlns="" xmlns:a16="http://schemas.microsoft.com/office/drawing/2014/main" val="1485519209"/>
                    </a:ext>
                  </a:extLst>
                </a:gridCol>
                <a:gridCol w="1154145">
                  <a:extLst>
                    <a:ext uri="{9D8B030D-6E8A-4147-A177-3AD203B41FA5}">
                      <a16:colId xmlns="" xmlns:a16="http://schemas.microsoft.com/office/drawing/2014/main" val="4163234283"/>
                    </a:ext>
                  </a:extLst>
                </a:gridCol>
              </a:tblGrid>
              <a:tr h="380884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Família</a:t>
                      </a:r>
                    </a:p>
                  </a:txBody>
                  <a:tcPr marL="68311" marR="68311" marT="45512" marB="45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eSF</a:t>
                      </a: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 1</a:t>
                      </a:r>
                    </a:p>
                  </a:txBody>
                  <a:tcPr marL="68311" marR="68311" marT="45512" marB="45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eSF</a:t>
                      </a: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 2</a:t>
                      </a:r>
                    </a:p>
                  </a:txBody>
                  <a:tcPr marL="68311" marR="68311" marT="45512" marB="45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...</a:t>
                      </a:r>
                    </a:p>
                  </a:txBody>
                  <a:tcPr marL="68311" marR="68311" marT="45512" marB="45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8311" marR="68311" marT="45512" marB="45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2076483"/>
                  </a:ext>
                </a:extLst>
              </a:tr>
              <a:tr h="658235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Número total de famílias da área de abrangência</a:t>
                      </a: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9372673"/>
                  </a:ext>
                </a:extLst>
              </a:tr>
              <a:tr h="534445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Densidade familiar média (1)</a:t>
                      </a: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3693711"/>
                  </a:ext>
                </a:extLst>
              </a:tr>
              <a:tr h="658235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Número de famílias beneficiárias pelo Programa Bolsa Família</a:t>
                      </a: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1" marR="68311" marT="45512" marB="455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4724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12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30303" y="2163905"/>
            <a:ext cx="4935197" cy="866559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Perfil da Equipe e Unidade de Saúde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12992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carteira de </a:t>
            </a:r>
            <a:r>
              <a:rPr lang="pt-BR" dirty="0" smtClean="0"/>
              <a:t>serviço da APS </a:t>
            </a:r>
            <a:r>
              <a:rPr lang="pt-BR" dirty="0"/>
              <a:t>da unidade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4850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980513"/>
            <a:ext cx="11749217" cy="1191187"/>
          </a:xfrm>
        </p:spPr>
        <p:txBody>
          <a:bodyPr/>
          <a:lstStyle/>
          <a:p>
            <a:r>
              <a:rPr lang="pt-BR" dirty="0"/>
              <a:t>Número de profissional por categoria de profissional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8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F2902D"/>
              </a:buClr>
              <a:buSzPct val="60000"/>
              <a:defRPr/>
            </a:pPr>
            <a:r>
              <a:rPr lang="pt-BR" dirty="0"/>
              <a:t>Funcionamento da unidade de saúde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lnSpc>
                <a:spcPct val="80000"/>
              </a:lnSpc>
              <a:spcAft>
                <a:spcPct val="0"/>
              </a:spcAft>
              <a:buSzPct val="60000"/>
              <a:buNone/>
              <a:defRPr/>
            </a:pPr>
            <a:r>
              <a:rPr lang="pt-BR" sz="2400" b="1" dirty="0">
                <a:solidFill>
                  <a:schemeClr val="tx2"/>
                </a:solidFill>
              </a:rPr>
              <a:t>Descreva aqui: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400" dirty="0"/>
              <a:t>Início das atividades:</a:t>
            </a:r>
          </a:p>
          <a:p>
            <a:endParaRPr lang="pt-BR" sz="2400" dirty="0"/>
          </a:p>
          <a:p>
            <a:r>
              <a:rPr lang="pt-BR" sz="2400" dirty="0"/>
              <a:t>Intervalo para almoço:</a:t>
            </a:r>
          </a:p>
          <a:p>
            <a:endParaRPr lang="pt-BR" sz="2400" dirty="0"/>
          </a:p>
          <a:p>
            <a:r>
              <a:rPr lang="pt-BR" sz="2400" dirty="0"/>
              <a:t>Término das atividades:</a:t>
            </a:r>
          </a:p>
          <a:p>
            <a:endParaRPr lang="pt-BR" sz="2400" dirty="0"/>
          </a:p>
          <a:p>
            <a:r>
              <a:rPr lang="pt-BR" sz="2400" dirty="0"/>
              <a:t>Há a prática de horário estendido da unidade?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344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Fluxo geral de atendimento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Horários de pico:</a:t>
            </a:r>
          </a:p>
          <a:p>
            <a:endParaRPr lang="pt-BR" dirty="0"/>
          </a:p>
          <a:p>
            <a:r>
              <a:rPr lang="pt-BR" dirty="0"/>
              <a:t>Horários de acolhimento: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Tempo médio de espera para os atendimentos: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899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Taxa de absenteísmo nas consultas programadas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Se houver o registro de absenteísmo das consultas programadas em sua unidade, registre aqui, por especialidade da carteira de serviços de profissionais.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2924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Resolutividade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Descreva aqui, brevemente, os serviços de apoio de sua unidade, com destaque para os serviços de AAE.</a:t>
            </a:r>
          </a:p>
          <a:p>
            <a:endParaRPr lang="pt-BR" dirty="0"/>
          </a:p>
          <a:p>
            <a:r>
              <a:rPr lang="pt-BR" dirty="0"/>
              <a:t>As equipes apontam grandes problemas com esses serviços de apoio?</a:t>
            </a:r>
          </a:p>
          <a:p>
            <a:endParaRPr lang="pt-BR" dirty="0"/>
          </a:p>
          <a:p>
            <a:r>
              <a:rPr lang="pt-BR" dirty="0"/>
              <a:t>Taxa de encaminhamentos para a Atenção Especializada (1):</a:t>
            </a:r>
          </a:p>
          <a:p>
            <a:endParaRPr lang="pt-BR" dirty="0"/>
          </a:p>
          <a:p>
            <a:r>
              <a:rPr lang="pt-BR" dirty="0"/>
              <a:t>Proporção de usuários em fila de espera por especialidade (2):</a:t>
            </a:r>
          </a:p>
          <a:p>
            <a:endParaRPr lang="pt-BR" dirty="0"/>
          </a:p>
          <a:p>
            <a:r>
              <a:rPr lang="pt-BR" dirty="0"/>
              <a:t>Tempo médio na fila de espera por especialidade (3):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4017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Utilização da unidade de saúde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1F1F6201-C6E3-46F6-A858-BE3E94077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38567"/>
              </p:ext>
            </p:extLst>
          </p:nvPr>
        </p:nvGraphicFramePr>
        <p:xfrm>
          <a:off x="1902395" y="2306076"/>
          <a:ext cx="8592610" cy="3820404"/>
        </p:xfrm>
        <a:graphic>
          <a:graphicData uri="http://schemas.openxmlformats.org/drawingml/2006/table">
            <a:tbl>
              <a:tblPr/>
              <a:tblGrid>
                <a:gridCol w="7335856">
                  <a:extLst>
                    <a:ext uri="{9D8B030D-6E8A-4147-A177-3AD203B41FA5}">
                      <a16:colId xmlns="" xmlns:a16="http://schemas.microsoft.com/office/drawing/2014/main" val="3383974061"/>
                    </a:ext>
                  </a:extLst>
                </a:gridCol>
                <a:gridCol w="1256754">
                  <a:extLst>
                    <a:ext uri="{9D8B030D-6E8A-4147-A177-3AD203B41FA5}">
                      <a16:colId xmlns="" xmlns:a16="http://schemas.microsoft.com/office/drawing/2014/main" val="3175951589"/>
                    </a:ext>
                  </a:extLst>
                </a:gridCol>
              </a:tblGrid>
              <a:tr h="549336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Utilização</a:t>
                      </a:r>
                    </a:p>
                  </a:txBody>
                  <a:tcPr marL="68315" marR="68315" marT="45539" marB="455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Total</a:t>
                      </a:r>
                    </a:p>
                  </a:txBody>
                  <a:tcPr marL="68315" marR="68315" marT="45539" marB="455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7192317"/>
                  </a:ext>
                </a:extLst>
              </a:tr>
              <a:tr h="877743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Número médio mensal de pessoas cadastradas, distintas, que utilizaram a unidade para pelo menos um atendimento com médico ou enfermeiro</a:t>
                      </a:r>
                    </a:p>
                  </a:txBody>
                  <a:tcPr marL="68315" marR="68315" marT="45539" marB="455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5" marR="68315" marT="45539" marB="455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3856497"/>
                  </a:ext>
                </a:extLst>
              </a:tr>
              <a:tr h="589439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utilização da unidade (1)</a:t>
                      </a:r>
                    </a:p>
                  </a:txBody>
                  <a:tcPr marL="68315" marR="68315" marT="45539" marB="455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5" marR="68315" marT="45539" marB="455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4177550"/>
                  </a:ext>
                </a:extLst>
              </a:tr>
              <a:tr h="589439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Proporção de usuários de polifarmácia (cinco ou mais medicamentos) (2)</a:t>
                      </a:r>
                    </a:p>
                  </a:txBody>
                  <a:tcPr marL="68315" marR="68315" marT="45539" marB="455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5" marR="68315" marT="45539" marB="455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1377320"/>
                  </a:ext>
                </a:extLst>
              </a:tr>
              <a:tr h="625008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Número médio de atendimentos por especialidade da carteira de profissionais</a:t>
                      </a:r>
                    </a:p>
                  </a:txBody>
                  <a:tcPr marL="68315" marR="68315" marT="45539" marB="455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5" marR="68315" marT="45539" marB="455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1629047"/>
                  </a:ext>
                </a:extLst>
              </a:tr>
              <a:tr h="589439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Número de hiper utilizadores identificados</a:t>
                      </a:r>
                    </a:p>
                  </a:txBody>
                  <a:tcPr marL="68315" marR="68315" marT="45539" marB="455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5" marR="68315" marT="45539" marB="455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795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3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30303" y="2163905"/>
            <a:ext cx="4935197" cy="866559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Cuidado com as Condições Crônicas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6263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30303" y="2163905"/>
            <a:ext cx="4935197" cy="866559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Perfil do </a:t>
            </a:r>
            <a:r>
              <a:rPr lang="pt-BR" sz="4400" dirty="0"/>
              <a:t>Território</a:t>
            </a:r>
            <a:r>
              <a:rPr lang="pt-BR" sz="4000" dirty="0"/>
              <a:t> e da População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74571" y="2163905"/>
            <a:ext cx="5190929" cy="866559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Diagnóstico situacional da saúde da população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856935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Cuidado com as condições crônicas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88992"/>
            <a:ext cx="10052222" cy="987987"/>
          </a:xfrm>
        </p:spPr>
        <p:txBody>
          <a:bodyPr>
            <a:normAutofit/>
          </a:bodyPr>
          <a:lstStyle/>
          <a:p>
            <a:r>
              <a:rPr lang="pt-BR" dirty="0"/>
              <a:t>Realiza estratificação da condição crônica? Se sim, informe qual o parâmetro utilizado e preencha a tabela a seguir.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AC340421-84A7-4C11-91CA-E65A80B10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75129"/>
              </p:ext>
            </p:extLst>
          </p:nvPr>
        </p:nvGraphicFramePr>
        <p:xfrm>
          <a:off x="730475" y="3020148"/>
          <a:ext cx="9764531" cy="3586392"/>
        </p:xfrm>
        <a:graphic>
          <a:graphicData uri="http://schemas.openxmlformats.org/drawingml/2006/table">
            <a:tbl>
              <a:tblPr/>
              <a:tblGrid>
                <a:gridCol w="2334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3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36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00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27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02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596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8359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População</a:t>
                      </a: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Crianças</a:t>
                      </a: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Gestantes</a:t>
                      </a: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Idosos</a:t>
                      </a: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Saúde Mental</a:t>
                      </a: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Hipertensos</a:t>
                      </a: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Diabéticos</a:t>
                      </a: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233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Número de cadastros</a:t>
                      </a: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8363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Estratificação da condição crônica realizada (1) (%)</a:t>
                      </a: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910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Alto risco (2) (%)</a:t>
                      </a: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1144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Médio risco (3) (%)</a:t>
                      </a: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1144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Baixo risco (4) (%)</a:t>
                      </a: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70283" marR="70283" marT="46857" marB="468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385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 da situação de saúde da população por meio de indicadores pactuados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Subpopulação de Condições </a:t>
            </a:r>
            <a:r>
              <a:rPr lang="pt-BR" b="1" dirty="0" smtClean="0"/>
              <a:t>Crônicas</a:t>
            </a:r>
          </a:p>
          <a:p>
            <a:pPr algn="just"/>
            <a:r>
              <a:rPr lang="pt-BR" dirty="0" smtClean="0"/>
              <a:t>Percentual de pessoas </a:t>
            </a:r>
            <a:r>
              <a:rPr lang="pt-BR" dirty="0" smtClean="0"/>
              <a:t>com hipertensão</a:t>
            </a:r>
            <a:r>
              <a:rPr lang="pt-BR" dirty="0" smtClean="0"/>
              <a:t> com pressão arterial aferida em cada semestre</a:t>
            </a:r>
          </a:p>
          <a:p>
            <a:pPr algn="just"/>
            <a:r>
              <a:rPr lang="pt-BR" dirty="0" smtClean="0"/>
              <a:t>Percentual </a:t>
            </a:r>
            <a:r>
              <a:rPr lang="pt-BR" dirty="0"/>
              <a:t>de </a:t>
            </a:r>
            <a:r>
              <a:rPr lang="pt-BR" dirty="0" smtClean="0"/>
              <a:t>pessoas com diabetes</a:t>
            </a:r>
            <a:r>
              <a:rPr lang="pt-BR" dirty="0" smtClean="0"/>
              <a:t> </a:t>
            </a:r>
            <a:r>
              <a:rPr lang="pt-BR" dirty="0"/>
              <a:t>com solicitação de hemoglobina glicada</a:t>
            </a:r>
          </a:p>
          <a:p>
            <a:pPr algn="just"/>
            <a:r>
              <a:rPr lang="pt-BR" dirty="0" smtClean="0"/>
              <a:t>Número de óbitos prematuros </a:t>
            </a:r>
            <a:r>
              <a:rPr lang="pt-BR" dirty="0"/>
              <a:t>(de 30 a 69 anos) pelo conjunto das quatro principais doenças crônicas não </a:t>
            </a:r>
            <a:r>
              <a:rPr lang="pt-BR" dirty="0" smtClean="0"/>
              <a:t>transmissíveis (câncer, diabetes, doenças do aparelho circulatório e doenças respiratórias crônicas)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817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pactuados por subpopulação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Subpopulação de Mulheres</a:t>
            </a:r>
          </a:p>
          <a:p>
            <a:pPr algn="just"/>
            <a:r>
              <a:rPr lang="pt-BR" dirty="0"/>
              <a:t>Cobertura de exame citopatológico</a:t>
            </a:r>
          </a:p>
          <a:p>
            <a:pPr algn="just"/>
            <a:r>
              <a:rPr lang="pt-BR" dirty="0"/>
              <a:t>Razão de exames de mamografia de rastreamento realizados em mulheres de 50 a 69 anos na população residente </a:t>
            </a:r>
            <a:r>
              <a:rPr lang="pt-BR" dirty="0" smtClean="0"/>
              <a:t> no território da unidade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5371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pactuados por subpopulação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Subpopulação de Gestantes</a:t>
            </a:r>
          </a:p>
          <a:p>
            <a:pPr algn="just"/>
            <a:r>
              <a:rPr lang="pt-BR" dirty="0"/>
              <a:t>Proporção de gestantes com pelo menos 6 consultas de pré-natal realizadas, sendo a 1º até a 20ª semana de gestação</a:t>
            </a:r>
          </a:p>
          <a:p>
            <a:pPr algn="just"/>
            <a:r>
              <a:rPr lang="pt-BR" dirty="0"/>
              <a:t>Proporção de gravidez na adolescência entre as faixas etárias 10 a 19 anos</a:t>
            </a:r>
          </a:p>
          <a:p>
            <a:pPr algn="just"/>
            <a:r>
              <a:rPr lang="pt-BR" dirty="0"/>
              <a:t>Proporção de gestantes com atendimento odontológico realizado</a:t>
            </a:r>
          </a:p>
          <a:p>
            <a:pPr algn="just"/>
            <a:r>
              <a:rPr lang="pt-BR" dirty="0"/>
              <a:t>Proporção de gestantes com realização de exames para Sífilis e HIV</a:t>
            </a:r>
          </a:p>
          <a:p>
            <a:pPr algn="just"/>
            <a:r>
              <a:rPr lang="pt-BR" dirty="0"/>
              <a:t>Número de óbitos maternos em determinado período e local de residência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4571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pactuados por subpopulação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Subpopulação de Crianças</a:t>
            </a:r>
          </a:p>
          <a:p>
            <a:r>
              <a:rPr lang="pt-BR" dirty="0"/>
              <a:t>Cobertura vacinal de Poliomielite Inativada e de </a:t>
            </a:r>
            <a:r>
              <a:rPr lang="pt-BR" dirty="0" err="1"/>
              <a:t>Pentavalente</a:t>
            </a:r>
            <a:endParaRPr lang="pt-BR" dirty="0"/>
          </a:p>
          <a:p>
            <a:r>
              <a:rPr lang="pt-BR" dirty="0"/>
              <a:t>Número de casos novos de Sífilis Congênita em menores de um ano de idade</a:t>
            </a:r>
          </a:p>
          <a:p>
            <a:r>
              <a:rPr lang="pt-BR" dirty="0"/>
              <a:t>Número de casos novos de AIDS em menores de 5 anos</a:t>
            </a:r>
          </a:p>
          <a:p>
            <a:r>
              <a:rPr lang="pt-BR" dirty="0" smtClean="0"/>
              <a:t>Número de óbitos infantis em menos de 01 ano (Taxa de mortalidade infantil)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1933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 vacinal infantil – 2021: menores de 1 ano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Penta/DTP (reforço) (1):</a:t>
            </a:r>
          </a:p>
          <a:p>
            <a:r>
              <a:rPr lang="pt-BR" dirty="0"/>
              <a:t>VIP/VOP (reforço) (2):</a:t>
            </a:r>
          </a:p>
          <a:p>
            <a:r>
              <a:rPr lang="pt-BR" dirty="0"/>
              <a:t>Pneumocócica 10v (reforço) (3):</a:t>
            </a:r>
          </a:p>
          <a:p>
            <a:r>
              <a:rPr lang="pt-BR" dirty="0"/>
              <a:t>Meningocócica C (reforço) (4):</a:t>
            </a:r>
          </a:p>
          <a:p>
            <a:r>
              <a:rPr lang="pt-BR" dirty="0"/>
              <a:t>Hepatite A (5):</a:t>
            </a:r>
          </a:p>
          <a:p>
            <a:r>
              <a:rPr lang="pt-BR" dirty="0"/>
              <a:t>Tríplice viral (6):</a:t>
            </a:r>
          </a:p>
          <a:p>
            <a:r>
              <a:rPr lang="pt-BR" dirty="0"/>
              <a:t>Tetra viral (7):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949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 vacinal infantil – 2021: menores de 1 ano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BCG (1):</a:t>
            </a:r>
          </a:p>
          <a:p>
            <a:r>
              <a:rPr lang="pt-BR" dirty="0"/>
              <a:t>Hepatite B (2):</a:t>
            </a:r>
          </a:p>
          <a:p>
            <a:r>
              <a:rPr lang="pt-BR" dirty="0"/>
              <a:t>Penta/DTP (3):</a:t>
            </a:r>
          </a:p>
          <a:p>
            <a:r>
              <a:rPr lang="pt-BR" dirty="0"/>
              <a:t>VIP/VOP (4):</a:t>
            </a:r>
          </a:p>
          <a:p>
            <a:r>
              <a:rPr lang="pt-BR" dirty="0"/>
              <a:t>Pneumocócica 10v (5):</a:t>
            </a:r>
          </a:p>
          <a:p>
            <a:r>
              <a:rPr lang="pt-BR" dirty="0" err="1"/>
              <a:t>Rotavírus</a:t>
            </a:r>
            <a:r>
              <a:rPr lang="pt-BR" dirty="0"/>
              <a:t> humano (6):</a:t>
            </a:r>
          </a:p>
          <a:p>
            <a:r>
              <a:rPr lang="pt-BR" dirty="0"/>
              <a:t>Meningocócica C (7):</a:t>
            </a:r>
          </a:p>
          <a:p>
            <a:r>
              <a:rPr lang="pt-BR" dirty="0"/>
              <a:t>Febre Amarela (não obrigatória) (8):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8705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 e oportunidades de melhoria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Citar, aqui, as questões mais relevantes identificadas pela equipe para o planejamento da melhoria.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Descreva os pontos de melhoria no sistema de registro (prontuário), se houver apontamentos dos trabalhadores.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Se, a partir da percepção das equipes, forem notados outros problemas ou desfechos em saúde que preocupam a unidade, detalhar aqui.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6741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unidade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Neste espaço, conte uma breve história da unidade.</a:t>
            </a:r>
          </a:p>
          <a:p>
            <a:r>
              <a:rPr lang="pt-BR" dirty="0"/>
              <a:t>Citar quais projetos são desenvolvidos na unidade.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Território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23" y="2306076"/>
            <a:ext cx="10052222" cy="36444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b="1" dirty="0"/>
              <a:t>Descreva:</a:t>
            </a:r>
          </a:p>
          <a:p>
            <a:r>
              <a:rPr lang="pt-BR" dirty="0"/>
              <a:t>Limites geográficos.</a:t>
            </a:r>
          </a:p>
          <a:p>
            <a:r>
              <a:rPr lang="pt-BR" dirty="0"/>
              <a:t>Maior distância até a UBS.</a:t>
            </a:r>
          </a:p>
          <a:p>
            <a:r>
              <a:rPr lang="pt-BR" dirty="0"/>
              <a:t>Fatores de risco sanitário (aterros, assentamentos, favelas/cortiços, risco de inundações/deslizamentos, córregos etc.).</a:t>
            </a:r>
          </a:p>
          <a:p>
            <a:r>
              <a:rPr lang="pt-BR" dirty="0"/>
              <a:t>Barreiras de acesso (geográfico/político).</a:t>
            </a:r>
          </a:p>
          <a:p>
            <a:r>
              <a:rPr lang="pt-BR" dirty="0"/>
              <a:t>Delimitação da população urbana e rural.</a:t>
            </a:r>
          </a:p>
          <a:p>
            <a:r>
              <a:rPr lang="pt-BR" dirty="0"/>
              <a:t>Outros equipamentos públicos (saúde, educação, segurança etc.).</a:t>
            </a:r>
          </a:p>
          <a:p>
            <a:r>
              <a:rPr lang="pt-BR" dirty="0"/>
              <a:t>Outros.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780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Território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8" name="Imagem 19">
            <a:extLst>
              <a:ext uri="{FF2B5EF4-FFF2-40B4-BE49-F238E27FC236}">
                <a16:creationId xmlns="" xmlns:a16="http://schemas.microsoft.com/office/drawing/2014/main" id="{28F208AF-819C-4355-8F1B-D8EB6C76F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3" y="1799796"/>
            <a:ext cx="4656137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6">
            <a:extLst>
              <a:ext uri="{FF2B5EF4-FFF2-40B4-BE49-F238E27FC236}">
                <a16:creationId xmlns="" xmlns:a16="http://schemas.microsoft.com/office/drawing/2014/main" id="{08561056-36D3-4F9C-9AEC-25214FF56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410" y="6319103"/>
            <a:ext cx="6607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400" dirty="0">
                <a:solidFill>
                  <a:srgbClr val="262626"/>
                </a:solidFill>
                <a:latin typeface="+mn-lt"/>
              </a:rPr>
              <a:t>Sugestão: Figura 1. Mapa do território da Unidade Básica de Saúde da Família Granada I </a:t>
            </a:r>
            <a:endParaRPr lang="pt-BR" altLang="pt-BR" sz="1400" dirty="0">
              <a:solidFill>
                <a:srgbClr val="262626"/>
              </a:solidFill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480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População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CEE50B0B-4200-44DE-946C-7ADE6969B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4021"/>
              </p:ext>
            </p:extLst>
          </p:nvPr>
        </p:nvGraphicFramePr>
        <p:xfrm>
          <a:off x="992627" y="2023046"/>
          <a:ext cx="8952534" cy="2842868"/>
        </p:xfrm>
        <a:graphic>
          <a:graphicData uri="http://schemas.openxmlformats.org/drawingml/2006/table">
            <a:tbl>
              <a:tblPr/>
              <a:tblGrid>
                <a:gridCol w="3867815">
                  <a:extLst>
                    <a:ext uri="{9D8B030D-6E8A-4147-A177-3AD203B41FA5}">
                      <a16:colId xmlns="" xmlns:a16="http://schemas.microsoft.com/office/drawing/2014/main" val="4036551548"/>
                    </a:ext>
                  </a:extLst>
                </a:gridCol>
                <a:gridCol w="1213787">
                  <a:extLst>
                    <a:ext uri="{9D8B030D-6E8A-4147-A177-3AD203B41FA5}">
                      <a16:colId xmlns="" xmlns:a16="http://schemas.microsoft.com/office/drawing/2014/main" val="734409966"/>
                    </a:ext>
                  </a:extLst>
                </a:gridCol>
                <a:gridCol w="1328572">
                  <a:extLst>
                    <a:ext uri="{9D8B030D-6E8A-4147-A177-3AD203B41FA5}">
                      <a16:colId xmlns="" xmlns:a16="http://schemas.microsoft.com/office/drawing/2014/main" val="1969886203"/>
                    </a:ext>
                  </a:extLst>
                </a:gridCol>
                <a:gridCol w="1270228">
                  <a:extLst>
                    <a:ext uri="{9D8B030D-6E8A-4147-A177-3AD203B41FA5}">
                      <a16:colId xmlns="" xmlns:a16="http://schemas.microsoft.com/office/drawing/2014/main" val="1617003459"/>
                    </a:ext>
                  </a:extLst>
                </a:gridCol>
                <a:gridCol w="1272132">
                  <a:extLst>
                    <a:ext uri="{9D8B030D-6E8A-4147-A177-3AD203B41FA5}">
                      <a16:colId xmlns="" xmlns:a16="http://schemas.microsoft.com/office/drawing/2014/main" val="3316811535"/>
                    </a:ext>
                  </a:extLst>
                </a:gridCol>
              </a:tblGrid>
              <a:tr h="699547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População</a:t>
                      </a:r>
                    </a:p>
                  </a:txBody>
                  <a:tcPr marL="68316" marR="68316" marT="45535" marB="455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eSF</a:t>
                      </a: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 1</a:t>
                      </a:r>
                    </a:p>
                  </a:txBody>
                  <a:tcPr marL="68316" marR="68316" marT="45535" marB="455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eSF 2</a:t>
                      </a:r>
                    </a:p>
                  </a:txBody>
                  <a:tcPr marL="68316" marR="68316" marT="45535" marB="455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...</a:t>
                      </a:r>
                    </a:p>
                  </a:txBody>
                  <a:tcPr marL="68316" marR="68316" marT="45535" marB="455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Total</a:t>
                      </a:r>
                    </a:p>
                  </a:txBody>
                  <a:tcPr marL="68316" marR="68316" marT="45535" marB="455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8058647"/>
                  </a:ext>
                </a:extLst>
              </a:tr>
              <a:tr h="684636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População residente na área de abrangência cadastrada na unidade</a:t>
                      </a: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853243"/>
                  </a:ext>
                </a:extLst>
              </a:tr>
              <a:tr h="436311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População cadastrada (1) (%)</a:t>
                      </a: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4906908"/>
                  </a:ext>
                </a:extLst>
              </a:tr>
              <a:tr h="488974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Digitalização no e-SUS (2) (%)</a:t>
                      </a: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220725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Cobertura do plano privado de saúde (3) (%)</a:t>
                      </a: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6" marR="68316" marT="45535" marB="455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1321477"/>
                  </a:ext>
                </a:extLst>
              </a:tr>
            </a:tbl>
          </a:graphicData>
        </a:graphic>
      </p:graphicFrame>
      <p:sp>
        <p:nvSpPr>
          <p:cNvPr id="6" name="Texto Explicativo: Linha Dobrada 5">
            <a:extLst>
              <a:ext uri="{FF2B5EF4-FFF2-40B4-BE49-F238E27FC236}">
                <a16:creationId xmlns="" xmlns:a16="http://schemas.microsoft.com/office/drawing/2014/main" id="{69FB6B12-9805-414E-A3A7-7FE61DDCCCD6}"/>
              </a:ext>
            </a:extLst>
          </p:cNvPr>
          <p:cNvSpPr/>
          <p:nvPr/>
        </p:nvSpPr>
        <p:spPr>
          <a:xfrm>
            <a:off x="1242998" y="5082829"/>
            <a:ext cx="8702163" cy="1088572"/>
          </a:xfrm>
          <a:prstGeom prst="borderCallout2">
            <a:avLst>
              <a:gd name="adj1" fmla="val 18750"/>
              <a:gd name="adj2" fmla="val -915"/>
              <a:gd name="adj3" fmla="val 18750"/>
              <a:gd name="adj4" fmla="val -3900"/>
              <a:gd name="adj5" fmla="val -165500"/>
              <a:gd name="adj6" fmla="val -38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D5095"/>
                </a:solidFill>
              </a:rPr>
              <a:t>O que esta ação impacta? Não somente para conhecer a população atendida para a gestão populacional, mas também está relacionada com o indicador do Previne Brasil: “Número de usuários cadastrado”</a:t>
            </a:r>
          </a:p>
        </p:txBody>
      </p:sp>
    </p:spTree>
    <p:extLst>
      <p:ext uri="{BB962C8B-B14F-4D97-AF65-F5344CB8AC3E}">
        <p14:creationId xmlns:p14="http://schemas.microsoft.com/office/powerpoint/2010/main" val="80602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População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Sobre a população não cadastrada: se ela faz uso da unidade, como o faz? Quais serviços são usados?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915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8" y="489194"/>
            <a:ext cx="10052222" cy="1325563"/>
          </a:xfrm>
        </p:spPr>
        <p:txBody>
          <a:bodyPr/>
          <a:lstStyle/>
          <a:p>
            <a:r>
              <a:rPr lang="pt-BR" dirty="0"/>
              <a:t>População Cadastrada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D3336D2D-92F7-46AC-BDDC-674FDB7B6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167539"/>
              </p:ext>
            </p:extLst>
          </p:nvPr>
        </p:nvGraphicFramePr>
        <p:xfrm>
          <a:off x="1801504" y="1487605"/>
          <a:ext cx="8766486" cy="5224816"/>
        </p:xfrm>
        <a:graphic>
          <a:graphicData uri="http://schemas.openxmlformats.org/drawingml/2006/table">
            <a:tbl>
              <a:tblPr/>
              <a:tblGrid>
                <a:gridCol w="1930598">
                  <a:extLst>
                    <a:ext uri="{9D8B030D-6E8A-4147-A177-3AD203B41FA5}">
                      <a16:colId xmlns="" xmlns:a16="http://schemas.microsoft.com/office/drawing/2014/main" val="2145099316"/>
                    </a:ext>
                  </a:extLst>
                </a:gridCol>
                <a:gridCol w="623831">
                  <a:extLst>
                    <a:ext uri="{9D8B030D-6E8A-4147-A177-3AD203B41FA5}">
                      <a16:colId xmlns="" xmlns:a16="http://schemas.microsoft.com/office/drawing/2014/main" val="373810634"/>
                    </a:ext>
                  </a:extLst>
                </a:gridCol>
                <a:gridCol w="621644">
                  <a:extLst>
                    <a:ext uri="{9D8B030D-6E8A-4147-A177-3AD203B41FA5}">
                      <a16:colId xmlns="" xmlns:a16="http://schemas.microsoft.com/office/drawing/2014/main" val="120322817"/>
                    </a:ext>
                  </a:extLst>
                </a:gridCol>
                <a:gridCol w="623832">
                  <a:extLst>
                    <a:ext uri="{9D8B030D-6E8A-4147-A177-3AD203B41FA5}">
                      <a16:colId xmlns="" xmlns:a16="http://schemas.microsoft.com/office/drawing/2014/main" val="4202128651"/>
                    </a:ext>
                  </a:extLst>
                </a:gridCol>
                <a:gridCol w="621644">
                  <a:extLst>
                    <a:ext uri="{9D8B030D-6E8A-4147-A177-3AD203B41FA5}">
                      <a16:colId xmlns="" xmlns:a16="http://schemas.microsoft.com/office/drawing/2014/main" val="4117181052"/>
                    </a:ext>
                  </a:extLst>
                </a:gridCol>
                <a:gridCol w="623831">
                  <a:extLst>
                    <a:ext uri="{9D8B030D-6E8A-4147-A177-3AD203B41FA5}">
                      <a16:colId xmlns="" xmlns:a16="http://schemas.microsoft.com/office/drawing/2014/main" val="653961705"/>
                    </a:ext>
                  </a:extLst>
                </a:gridCol>
                <a:gridCol w="621644">
                  <a:extLst>
                    <a:ext uri="{9D8B030D-6E8A-4147-A177-3AD203B41FA5}">
                      <a16:colId xmlns="" xmlns:a16="http://schemas.microsoft.com/office/drawing/2014/main" val="2358957169"/>
                    </a:ext>
                  </a:extLst>
                </a:gridCol>
                <a:gridCol w="623832">
                  <a:extLst>
                    <a:ext uri="{9D8B030D-6E8A-4147-A177-3AD203B41FA5}">
                      <a16:colId xmlns="" xmlns:a16="http://schemas.microsoft.com/office/drawing/2014/main" val="618982952"/>
                    </a:ext>
                  </a:extLst>
                </a:gridCol>
                <a:gridCol w="621644">
                  <a:extLst>
                    <a:ext uri="{9D8B030D-6E8A-4147-A177-3AD203B41FA5}">
                      <a16:colId xmlns="" xmlns:a16="http://schemas.microsoft.com/office/drawing/2014/main" val="247486401"/>
                    </a:ext>
                  </a:extLst>
                </a:gridCol>
                <a:gridCol w="844909">
                  <a:extLst>
                    <a:ext uri="{9D8B030D-6E8A-4147-A177-3AD203B41FA5}">
                      <a16:colId xmlns="" xmlns:a16="http://schemas.microsoft.com/office/drawing/2014/main" val="1812076127"/>
                    </a:ext>
                  </a:extLst>
                </a:gridCol>
                <a:gridCol w="1009077">
                  <a:extLst>
                    <a:ext uri="{9D8B030D-6E8A-4147-A177-3AD203B41FA5}">
                      <a16:colId xmlns="" xmlns:a16="http://schemas.microsoft.com/office/drawing/2014/main" val="1163919766"/>
                    </a:ext>
                  </a:extLst>
                </a:gridCol>
              </a:tblGrid>
              <a:tr h="239221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Faixa etária cadastrada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* 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(anos)</a:t>
                      </a:r>
                    </a:p>
                  </a:txBody>
                  <a:tcPr marL="68310" marR="68310" marT="45541" marB="455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eSF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 1</a:t>
                      </a:r>
                    </a:p>
                  </a:txBody>
                  <a:tcPr marL="68310" marR="68310" marT="45541" marB="455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eSF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 2</a:t>
                      </a:r>
                    </a:p>
                  </a:txBody>
                  <a:tcPr marL="68310" marR="68310" marT="45541" marB="455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...</a:t>
                      </a:r>
                    </a:p>
                  </a:txBody>
                  <a:tcPr marL="68310" marR="68310" marT="45541" marB="455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8310" marR="68310" marT="45541" marB="455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8310" marR="68310" marT="45541" marB="455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%</a:t>
                      </a:r>
                    </a:p>
                  </a:txBody>
                  <a:tcPr marL="68310" marR="68310" marT="45541" marB="455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5123430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F</a:t>
                      </a: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M</a:t>
                      </a: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F</a:t>
                      </a: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M</a:t>
                      </a: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F</a:t>
                      </a: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M</a:t>
                      </a: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F</a:t>
                      </a: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M</a:t>
                      </a: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242327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Menores de 1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9268213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1-4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0934993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5-9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9433700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10-14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1066600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15-19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3140894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20-29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3423809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30-39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941106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40-49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3169728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50-59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1106422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60-69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0703847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70-79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980048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80 e mais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6145906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Ignorado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6149702"/>
                  </a:ext>
                </a:extLst>
              </a:tr>
              <a:tr h="270708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S PGothic" pitchFamily="34" charset="-128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785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41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92EAC4B5-FE4E-4DCD-B65A-D24C474DA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48078"/>
              </p:ext>
            </p:extLst>
          </p:nvPr>
        </p:nvGraphicFramePr>
        <p:xfrm>
          <a:off x="1809012" y="2606039"/>
          <a:ext cx="8020788" cy="3124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8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5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9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87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33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35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8371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+mn-lt"/>
                        </a:rPr>
                        <a:t>Equipe</a:t>
                      </a:r>
                    </a:p>
                  </a:txBody>
                  <a:tcPr marL="68297" marR="68297" marT="45536" marB="45536" anchor="ctr"/>
                </a:tc>
                <a:tc>
                  <a:txBody>
                    <a:bodyPr/>
                    <a:lstStyle/>
                    <a:p>
                      <a:pPr marL="0" marR="0" indent="0" algn="ctr" defTabSz="102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Micro</a:t>
                      </a:r>
                      <a:r>
                        <a:rPr lang="pt-BR" sz="16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1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297" marR="68297" marT="45536" marB="45536" anchor="ctr"/>
                </a:tc>
                <a:tc>
                  <a:txBody>
                    <a:bodyPr/>
                    <a:lstStyle/>
                    <a:p>
                      <a:pPr marL="0" marR="0" indent="0" algn="ctr" defTabSz="102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Micro 2</a:t>
                      </a:r>
                    </a:p>
                  </a:txBody>
                  <a:tcPr marL="68297" marR="68297" marT="45536" marB="45536" anchor="ctr"/>
                </a:tc>
                <a:tc>
                  <a:txBody>
                    <a:bodyPr/>
                    <a:lstStyle/>
                    <a:p>
                      <a:pPr marL="0" marR="0" indent="0" algn="ctr" defTabSz="102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Micro 3</a:t>
                      </a:r>
                    </a:p>
                  </a:txBody>
                  <a:tcPr marL="68297" marR="68297" marT="45536" marB="45536" anchor="ctr"/>
                </a:tc>
                <a:tc>
                  <a:txBody>
                    <a:bodyPr/>
                    <a:lstStyle/>
                    <a:p>
                      <a:pPr marL="0" marR="0" indent="0" algn="ctr" defTabSz="102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...</a:t>
                      </a:r>
                    </a:p>
                  </a:txBody>
                  <a:tcPr marL="68297" marR="68297" marT="45536" marB="45536" anchor="ctr"/>
                </a:tc>
                <a:tc>
                  <a:txBody>
                    <a:bodyPr/>
                    <a:lstStyle/>
                    <a:p>
                      <a:pPr marL="0" marR="0" indent="0" algn="ctr" defTabSz="102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68297" marR="68297" marT="45536" marB="45536" anchor="ctr"/>
                </a:tc>
                <a:tc>
                  <a:txBody>
                    <a:bodyPr/>
                    <a:lstStyle/>
                    <a:p>
                      <a:pPr marL="0" marR="0" indent="0" algn="ctr" defTabSz="102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Lucida Grande"/>
                        </a:rPr>
                        <a:t>%</a:t>
                      </a:r>
                    </a:p>
                  </a:txBody>
                  <a:tcPr marL="68297" marR="68297" marT="45536" marB="4553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70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eSF</a:t>
                      </a:r>
                      <a:r>
                        <a:rPr lang="pt-BR" sz="16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pt-BR" sz="16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297" marR="68297" marT="35855" marB="35855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642">
                <a:tc>
                  <a:txBody>
                    <a:bodyPr/>
                    <a:lstStyle/>
                    <a:p>
                      <a:pPr marL="0" marR="0" indent="0" algn="ctr" defTabSz="102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eSF</a:t>
                      </a:r>
                      <a:r>
                        <a:rPr lang="pt-BR" sz="16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pt-BR" sz="16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297" marR="68297" marT="35855" marB="35855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642">
                <a:tc>
                  <a:txBody>
                    <a:bodyPr/>
                    <a:lstStyle/>
                    <a:p>
                      <a:pPr marL="0" marR="0" indent="0" algn="ctr" defTabSz="102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eSF</a:t>
                      </a:r>
                      <a:r>
                        <a:rPr lang="pt-BR" sz="16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  <a:endParaRPr lang="pt-BR" sz="16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297" marR="68297" marT="35855" marB="35855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6642">
                <a:tc>
                  <a:txBody>
                    <a:bodyPr/>
                    <a:lstStyle/>
                    <a:p>
                      <a:pPr marL="0" marR="0" indent="0" algn="ctr" defTabSz="102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eSF</a:t>
                      </a:r>
                      <a:r>
                        <a:rPr lang="pt-BR" sz="16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</a:t>
                      </a:r>
                      <a:endParaRPr lang="pt-BR" sz="16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297" marR="68297" marT="35855" marB="35855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6642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8297" marR="68297" marT="35855" marB="35855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Lucida Grande"/>
                      </a:endParaRPr>
                    </a:p>
                  </a:txBody>
                  <a:tcPr marL="68297" marR="68297" marT="45536" marB="4553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F65F79FC-8FAB-407B-B100-1CE0A8816628}"/>
              </a:ext>
            </a:extLst>
          </p:cNvPr>
          <p:cNvSpPr/>
          <p:nvPr/>
        </p:nvSpPr>
        <p:spPr>
          <a:xfrm>
            <a:off x="382962" y="1240578"/>
            <a:ext cx="1048128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2902D"/>
              </a:buClr>
              <a:buSzPct val="60000"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Número de População por Agente Comunitário de Saúde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2902D"/>
              </a:buClr>
              <a:buSzPct val="60000"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 Família e Indivíduo)</a:t>
            </a:r>
          </a:p>
        </p:txBody>
      </p:sp>
    </p:spTree>
    <p:extLst>
      <p:ext uri="{BB962C8B-B14F-4D97-AF65-F5344CB8AC3E}">
        <p14:creationId xmlns:p14="http://schemas.microsoft.com/office/powerpoint/2010/main" val="2745373515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1937</Words>
  <Application>Microsoft Office PowerPoint</Application>
  <PresentationFormat>Widescreen</PresentationFormat>
  <Paragraphs>395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29</vt:i4>
      </vt:variant>
    </vt:vector>
  </HeadingPairs>
  <TitlesOfParts>
    <vt:vector size="40" baseType="lpstr">
      <vt:lpstr>MS PGothic</vt:lpstr>
      <vt:lpstr>Arial</vt:lpstr>
      <vt:lpstr>Calibri</vt:lpstr>
      <vt:lpstr>Calibri Light</vt:lpstr>
      <vt:lpstr>Lucida Grande</vt:lpstr>
      <vt:lpstr>Capa Início</vt:lpstr>
      <vt:lpstr>Capa Seção</vt:lpstr>
      <vt:lpstr>Conteúdo 1</vt:lpstr>
      <vt:lpstr>Conteúdo 2</vt:lpstr>
      <vt:lpstr>Conteúdo 3</vt:lpstr>
      <vt:lpstr>Capa Final</vt:lpstr>
      <vt:lpstr>Roteiro de Apresentação da Unidade APS</vt:lpstr>
      <vt:lpstr>Perfil do Território e da População</vt:lpstr>
      <vt:lpstr>Apresentação da unidade</vt:lpstr>
      <vt:lpstr>Território </vt:lpstr>
      <vt:lpstr>Território </vt:lpstr>
      <vt:lpstr>População</vt:lpstr>
      <vt:lpstr>População</vt:lpstr>
      <vt:lpstr>População Cadastrada </vt:lpstr>
      <vt:lpstr>Apresentação do PowerPoint</vt:lpstr>
      <vt:lpstr>População por Famílias da área de Abrangência</vt:lpstr>
      <vt:lpstr>Perfil da Equipe e Unidade de Saúde</vt:lpstr>
      <vt:lpstr>Apresentação da carteira de serviço da APS da unidade </vt:lpstr>
      <vt:lpstr>Número de profissional por categoria de profissional</vt:lpstr>
      <vt:lpstr>Funcionamento da unidade de saúde </vt:lpstr>
      <vt:lpstr>Fluxo geral de atendimento </vt:lpstr>
      <vt:lpstr>Taxa de absenteísmo nas consultas programadas</vt:lpstr>
      <vt:lpstr>Resolutividade</vt:lpstr>
      <vt:lpstr> Utilização da unidade de saúde </vt:lpstr>
      <vt:lpstr>Cuidado com as Condições Crônicas</vt:lpstr>
      <vt:lpstr>Diagnóstico situacional da saúde da população</vt:lpstr>
      <vt:lpstr>Cuidado com as condições crônicas </vt:lpstr>
      <vt:lpstr>Diagnóstico da situação de saúde da população por meio de indicadores pactuados</vt:lpstr>
      <vt:lpstr>Indicadores pactuados por subpopulação </vt:lpstr>
      <vt:lpstr>Indicadores pactuados por subpopulação </vt:lpstr>
      <vt:lpstr>Indicadores pactuados por subpopulação </vt:lpstr>
      <vt:lpstr>Cobertura vacinal infantil – 2021: menores de 1 ano </vt:lpstr>
      <vt:lpstr>Cobertura vacinal infantil – 2021: menores de 1 ano </vt:lpstr>
      <vt:lpstr>Desafios e oportunidades de melhoria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Larissa Karollyne de Oliveira Santos</cp:lastModifiedBy>
  <cp:revision>100</cp:revision>
  <dcterms:created xsi:type="dcterms:W3CDTF">2021-05-10T00:56:02Z</dcterms:created>
  <dcterms:modified xsi:type="dcterms:W3CDTF">2021-11-24T21:02:34Z</dcterms:modified>
</cp:coreProperties>
</file>