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695" r:id="rId2"/>
    <p:sldMasterId id="2147483698" r:id="rId3"/>
    <p:sldMasterId id="2147483648" r:id="rId4"/>
    <p:sldMasterId id="2147483701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1" r:id="rId18"/>
    <p:sldId id="270" r:id="rId19"/>
    <p:sldId id="272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B68E9-A9AC-4A17-8C5A-7EE5EC60007D}" v="835" dt="2021-11-05T10:33:14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14173"/>
                </a:solidFill>
              </a:defRPr>
            </a:lvl1pPr>
            <a:lvl2pPr>
              <a:defRPr>
                <a:solidFill>
                  <a:srgbClr val="614173"/>
                </a:solidFill>
              </a:defRPr>
            </a:lvl2pPr>
            <a:lvl3pPr>
              <a:defRPr>
                <a:solidFill>
                  <a:srgbClr val="614173"/>
                </a:solidFill>
              </a:defRPr>
            </a:lvl3pPr>
            <a:lvl4pPr>
              <a:defRPr>
                <a:solidFill>
                  <a:srgbClr val="614173"/>
                </a:solidFill>
              </a:defRPr>
            </a:lvl4pPr>
            <a:lvl5pPr>
              <a:defRPr>
                <a:solidFill>
                  <a:srgbClr val="614173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35230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0073"/>
            <a:ext cx="12192001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5" t="-3466"/>
          <a:stretch/>
        </p:blipFill>
        <p:spPr>
          <a:xfrm>
            <a:off x="8565501" y="2465189"/>
            <a:ext cx="3626498" cy="2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1417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65AB9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614173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614173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2"/>
          <a:stretch/>
        </p:blipFill>
        <p:spPr>
          <a:xfrm>
            <a:off x="10940854" y="3964418"/>
            <a:ext cx="1251146" cy="28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Imagem 7"/>
          <p:cNvPicPr/>
          <p:nvPr userDrawn="1"/>
        </p:nvPicPr>
        <p:blipFill rotWithShape="1">
          <a:blip r:embed="rId4"/>
          <a:srcRect l="37967" t="34437" r="37998" b="35296"/>
          <a:stretch/>
        </p:blipFill>
        <p:spPr bwMode="auto">
          <a:xfrm>
            <a:off x="6353146" y="2763399"/>
            <a:ext cx="1510694" cy="14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5027958" y="899010"/>
            <a:ext cx="39872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614173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614173"/>
              </a:solidFill>
            </a:endParaRPr>
          </a:p>
          <a:p>
            <a:pPr algn="ctr"/>
            <a:r>
              <a:rPr lang="pt-BR" dirty="0">
                <a:solidFill>
                  <a:srgbClr val="614173"/>
                </a:solidFill>
              </a:rPr>
              <a:t>Para saber mais sobre os projetos</a:t>
            </a:r>
          </a:p>
          <a:p>
            <a:pPr algn="ctr"/>
            <a:r>
              <a:rPr lang="pt-BR" b="1" dirty="0">
                <a:solidFill>
                  <a:srgbClr val="614173"/>
                </a:solidFill>
              </a:rPr>
              <a:t>PROADI-SUS do Triênio 2021-2023 </a:t>
            </a:r>
          </a:p>
          <a:p>
            <a:pPr algn="ctr"/>
            <a:r>
              <a:rPr lang="pt-BR" dirty="0">
                <a:solidFill>
                  <a:srgbClr val="614173"/>
                </a:solidFill>
              </a:rPr>
              <a:t>Acesse o Portal PROADI-SUS:</a:t>
            </a:r>
          </a:p>
        </p:txBody>
      </p:sp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99214" y="2424701"/>
            <a:ext cx="7442098" cy="1315092"/>
          </a:xfrm>
        </p:spPr>
        <p:txBody>
          <a:bodyPr>
            <a:noAutofit/>
          </a:bodyPr>
          <a:lstStyle/>
          <a:p>
            <a:r>
              <a:rPr lang="pt-BR" sz="3200" dirty="0"/>
              <a:t>Integração e Comunicação entre APS e AAE</a:t>
            </a:r>
            <a:br>
              <a:rPr lang="pt-BR" sz="3200" dirty="0"/>
            </a:br>
            <a:r>
              <a:rPr lang="pt-BR" sz="3200" dirty="0"/>
              <a:t>Oficina de Monitoramento XXX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5CF383A-BBF9-4930-B52F-E8F655029CA5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r>
              <a:rPr lang="pt-BR" b="1" dirty="0">
                <a:cs typeface="Calibri"/>
              </a:rPr>
              <a:t>RT estadual: Customizar slide de título para SES ou SMS</a:t>
            </a:r>
            <a:endParaRPr lang="pt-BR" b="1" dirty="0"/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7118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Padronização de processos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solidFill>
                <a:srgbClr val="61417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r>
              <a:rPr lang="pt-BR" b="1" dirty="0">
                <a:cs typeface="Calibri"/>
              </a:rPr>
              <a:t>RT estadual: Customizar slides com as sugestões de padronização sugeridas ao longo da etapa</a:t>
            </a:r>
          </a:p>
          <a:p>
            <a:pPr algn="ctr"/>
            <a:endParaRPr lang="pt-BR" dirty="0">
              <a:cs typeface="Calibri"/>
            </a:endParaRPr>
          </a:p>
          <a:p>
            <a:pPr algn="ctr"/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27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B1AB2-547E-4064-868D-9AD8163DF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3. </a:t>
            </a:r>
            <a:r>
              <a:rPr lang="pt-BR" dirty="0">
                <a:ea typeface="+mn-lt"/>
                <a:cs typeface="+mn-lt"/>
              </a:rPr>
              <a:t>Discussão de resultados da Etapa 5</a:t>
            </a: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47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 de resultados da Etapa 5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latin typeface="Calibri"/>
                <a:cs typeface="Calibri"/>
              </a:rPr>
              <a:t>Exposição e debate dos resultados da Etapa 5 no território</a:t>
            </a:r>
            <a:endParaRPr lang="pt-BR" dirty="0">
              <a:solidFill>
                <a:srgbClr val="614173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t-BR" dirty="0">
              <a:latin typeface="Calibri"/>
              <a:cs typeface="Calibri"/>
            </a:endParaRPr>
          </a:p>
          <a:p>
            <a:r>
              <a:rPr lang="pt-BR" dirty="0">
                <a:latin typeface="Calibri"/>
                <a:cs typeface="Calibri"/>
              </a:rPr>
              <a:t>Lembre-se: o momento pós-tutoria é importante para um panorama da execução da etapa no território do ponto de vista das unidades</a:t>
            </a:r>
          </a:p>
          <a:p>
            <a:endParaRPr lang="pt-BR" dirty="0">
              <a:solidFill>
                <a:srgbClr val="614173"/>
              </a:solidFill>
              <a:cs typeface="Calibri"/>
            </a:endParaRPr>
          </a:p>
          <a:p>
            <a:endParaRPr lang="pt-BR" dirty="0">
              <a:solidFill>
                <a:srgbClr val="614173"/>
              </a:solidFill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dirty="0">
              <a:cs typeface="Calibri"/>
            </a:endParaRPr>
          </a:p>
          <a:p>
            <a:pPr algn="ctr"/>
            <a:endParaRPr lang="pt-B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1653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Discussão de resultados da Etapa 5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latin typeface="Calibri"/>
                <a:cs typeface="Calibri"/>
              </a:rPr>
              <a:t>Adesão ao processo</a:t>
            </a:r>
            <a:endParaRPr lang="pt-BR" dirty="0">
              <a:solidFill>
                <a:srgbClr val="614173"/>
              </a:solidFill>
              <a:cs typeface="Calibri" panose="020F0502020204030204" pitchFamily="34" charset="0"/>
            </a:endParaRPr>
          </a:p>
          <a:p>
            <a:r>
              <a:rPr lang="pt-BR" dirty="0">
                <a:latin typeface="Calibri"/>
                <a:cs typeface="Calibri"/>
              </a:rPr>
              <a:t>Cumprimento do cronograma</a:t>
            </a:r>
          </a:p>
          <a:p>
            <a:r>
              <a:rPr lang="pt-BR" dirty="0">
                <a:latin typeface="Calibri"/>
                <a:cs typeface="Calibri"/>
              </a:rPr>
              <a:t>Potencialidades</a:t>
            </a:r>
          </a:p>
          <a:p>
            <a:r>
              <a:rPr lang="pt-BR" dirty="0">
                <a:latin typeface="Calibri"/>
                <a:cs typeface="Calibri"/>
              </a:rPr>
              <a:t>Nós críticos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r>
              <a:rPr lang="pt-BR" dirty="0">
                <a:latin typeface="Calibri"/>
                <a:cs typeface="Calibri"/>
              </a:rPr>
              <a:t>Atividades do plano de ação das unidades importantes de serem reportadas e/ou absorvidas pelo plano de ação da gestão.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endParaRPr lang="pt-BR" dirty="0">
              <a:cs typeface="Calibri"/>
            </a:endParaRPr>
          </a:p>
          <a:p>
            <a:endParaRPr lang="pt-BR" dirty="0"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dirty="0">
              <a:cs typeface="Calibri"/>
            </a:endParaRPr>
          </a:p>
          <a:p>
            <a:pPr algn="ctr"/>
            <a:endParaRPr lang="pt-BR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6615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Discussão de resultados da Etapa 5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t-BR" dirty="0">
              <a:solidFill>
                <a:srgbClr val="614173"/>
              </a:solidFill>
              <a:cs typeface="Calibri" panose="020F0502020204030204" pitchFamily="34" charset="0"/>
            </a:endParaRPr>
          </a:p>
          <a:p>
            <a:endParaRPr lang="pt-BR" dirty="0">
              <a:solidFill>
                <a:srgbClr val="614173"/>
              </a:solidFill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dirty="0">
              <a:cs typeface="Calibri"/>
            </a:endParaRPr>
          </a:p>
          <a:p>
            <a:pPr algn="ctr"/>
            <a:r>
              <a:rPr lang="pt-BR" b="1" dirty="0">
                <a:ea typeface="+mn-lt"/>
                <a:cs typeface="+mn-lt"/>
              </a:rPr>
              <a:t>RT estadual: Customizar slides com dados locais de cada um dos itens elencados</a:t>
            </a:r>
          </a:p>
          <a:p>
            <a:pPr algn="ctr"/>
            <a:endParaRPr lang="pt-BR" dirty="0">
              <a:cs typeface="Calibri"/>
            </a:endParaRPr>
          </a:p>
          <a:p>
            <a:pPr algn="ctr"/>
            <a:endParaRPr lang="pt-BR" dirty="0">
              <a:cs typeface="Calibri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66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95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 </a:t>
            </a:r>
          </a:p>
        </p:txBody>
      </p:sp>
    </p:spTree>
    <p:extLst>
      <p:ext uri="{BB962C8B-B14F-4D97-AF65-F5344CB8AC3E}">
        <p14:creationId xmlns:p14="http://schemas.microsoft.com/office/powerpoint/2010/main" val="74746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Painel de atividades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552D0F4-2103-4F17-9D6F-A47832C3229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A8E0AFC4-F519-40FC-A44F-9C992A9696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725740"/>
              </p:ext>
            </p:extLst>
          </p:nvPr>
        </p:nvGraphicFramePr>
        <p:xfrm>
          <a:off x="442913" y="2441575"/>
          <a:ext cx="1005204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6927">
                  <a:extLst>
                    <a:ext uri="{9D8B030D-6E8A-4147-A177-3AD203B41FA5}">
                      <a16:colId xmlns:a16="http://schemas.microsoft.com/office/drawing/2014/main" val="1515590233"/>
                    </a:ext>
                  </a:extLst>
                </a:gridCol>
                <a:gridCol w="2425120">
                  <a:extLst>
                    <a:ext uri="{9D8B030D-6E8A-4147-A177-3AD203B41FA5}">
                      <a16:colId xmlns:a16="http://schemas.microsoft.com/office/drawing/2014/main" val="4188517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Atividade</a:t>
                      </a:r>
                    </a:p>
                  </a:txBody>
                  <a:tcPr>
                    <a:solidFill>
                      <a:srgbClr val="6141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Tempo</a:t>
                      </a:r>
                    </a:p>
                  </a:txBody>
                  <a:tcPr>
                    <a:solidFill>
                      <a:srgbClr val="6141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847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Atividade 1: Monitoramento do plano de ação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hora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1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Atividade 2: Padronização de processos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hora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235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Atividade 3: Discussão de resultados da Etapa 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 hora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071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20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352783" y="1931542"/>
            <a:ext cx="6298058" cy="842068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>
                <a:ea typeface="+mn-lt"/>
                <a:cs typeface="+mn-lt"/>
              </a:rPr>
            </a:br>
            <a:r>
              <a:rPr lang="pt-BR" dirty="0">
                <a:ea typeface="+mn-lt"/>
                <a:cs typeface="+mn-lt"/>
              </a:rPr>
              <a:t>1. Monitoramento do plano de 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562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Monitoramento do plano de ação  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Exposição </a:t>
            </a:r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do </a:t>
            </a:r>
            <a:r>
              <a:rPr lang="pt-BR" dirty="0">
                <a:latin typeface="Calibri"/>
                <a:cs typeface="Calibri"/>
              </a:rPr>
              <a:t>que foi construído "D do PDSA" e monitorado no "S do PDSA", com debate das ações realizadas pela gestão de acordo com o plano de ação.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marL="0" lvl="0" indent="0" algn="just">
              <a:buNone/>
            </a:pPr>
            <a:endParaRPr lang="pt-BR" dirty="0">
              <a:solidFill>
                <a:srgbClr val="614173"/>
              </a:solidFill>
            </a:endParaRPr>
          </a:p>
          <a:p>
            <a:pPr algn="just"/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Apresentação das atividades realizadas: cumprimento do prazo, conformidade com o planejado, avaliação de resultados ou produto elaborado e registro.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marL="0" lvl="0" indent="0" algn="just">
              <a:buNone/>
            </a:pPr>
            <a:endParaRPr lang="pt-BR" dirty="0">
              <a:solidFill>
                <a:srgbClr val="614173"/>
              </a:solidFill>
            </a:endParaRPr>
          </a:p>
          <a:p>
            <a:pPr algn="just"/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Identificar ações não realizadas, parcialmente ou totalmente: discutir a justificativa do não cumprimento do prazo, investigar possíveis fatores causais, confirmar necessidade da ação e definir novo prazo.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marL="0" lvl="0" indent="0" algn="just">
              <a:buNone/>
            </a:pPr>
            <a:endParaRPr lang="pt-BR" dirty="0">
              <a:solidFill>
                <a:srgbClr val="61417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70B8AB6-38F0-4AD8-BDAF-36418EDC7708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203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Monitoramento do plano de ação  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solidFill>
                <a:srgbClr val="61417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r>
              <a:rPr lang="pt-BR" b="1" dirty="0">
                <a:cs typeface="Calibri"/>
              </a:rPr>
              <a:t>RT estadual: Customizar slides com plano de ação local</a:t>
            </a:r>
          </a:p>
          <a:p>
            <a:pPr algn="ctr"/>
            <a:endParaRPr lang="pt-BR" dirty="0">
              <a:cs typeface="Calibri"/>
            </a:endParaRPr>
          </a:p>
          <a:p>
            <a:pPr algn="ctr"/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90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8D1F2C-A466-4A63-A80C-DDC75DE8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Padronização de processos</a:t>
            </a:r>
          </a:p>
        </p:txBody>
      </p:sp>
    </p:spTree>
    <p:extLst>
      <p:ext uri="{BB962C8B-B14F-4D97-AF65-F5344CB8AC3E}">
        <p14:creationId xmlns:p14="http://schemas.microsoft.com/office/powerpoint/2010/main" val="170496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Padronização de processos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Discussão do "A do PDSA" sobre viabilidade e operacionalização da padronização de processos construídos na Etapa 5</a:t>
            </a:r>
            <a:endParaRPr lang="pt-BR" dirty="0"/>
          </a:p>
          <a:p>
            <a:pPr marL="0" lvl="0" indent="0" algn="just">
              <a:buNone/>
            </a:pPr>
            <a:endParaRPr lang="pt-BR" dirty="0">
              <a:solidFill>
                <a:srgbClr val="614173"/>
              </a:solidFill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Quais processos serão padronizados em esfera municipal e quais na estadual.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marL="0" lvl="0" indent="0" algn="just">
              <a:buNone/>
            </a:pPr>
            <a:endParaRPr lang="pt-BR" dirty="0">
              <a:solidFill>
                <a:srgbClr val="61417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70B8AB6-38F0-4AD8-BDAF-36418EDC7708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802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Padronização de processos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Diretriz clínica</a:t>
            </a:r>
            <a:endParaRPr lang="pt-BR" dirty="0">
              <a:solidFill>
                <a:srgbClr val="614173"/>
              </a:solidFill>
              <a:cs typeface="Calibri" panose="020F0502020204030204" pitchFamily="34" charset="0"/>
            </a:endParaRPr>
          </a:p>
          <a:p>
            <a:r>
              <a:rPr lang="pt-BR" dirty="0">
                <a:latin typeface="Calibri"/>
                <a:cs typeface="Calibri"/>
              </a:rPr>
              <a:t>Instrumentos para compartilhamento do cuidado</a:t>
            </a:r>
          </a:p>
          <a:p>
            <a:r>
              <a:rPr lang="pt-BR" dirty="0">
                <a:latin typeface="Calibri"/>
                <a:cs typeface="Calibri"/>
              </a:rPr>
              <a:t>Ferramentas de comunicação entre APS e AAE</a:t>
            </a:r>
          </a:p>
          <a:p>
            <a:r>
              <a:rPr lang="pt-BR" dirty="0">
                <a:latin typeface="Calibri"/>
                <a:cs typeface="Calibri"/>
              </a:rPr>
              <a:t>Comunicação e troca de informações para compartilhamento seguro do cuidado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endParaRPr lang="pt-BR" dirty="0">
              <a:solidFill>
                <a:srgbClr val="614173"/>
              </a:solidFill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dirty="0">
              <a:cs typeface="Calibri"/>
            </a:endParaRPr>
          </a:p>
          <a:p>
            <a:pPr algn="ctr"/>
            <a:r>
              <a:rPr lang="pt-BR" b="1" dirty="0">
                <a:ea typeface="+mn-lt"/>
                <a:cs typeface="+mn-lt"/>
              </a:rPr>
              <a:t>RT estadual: Customizar slides com dados locais de cada um dos itens elencados</a:t>
            </a:r>
          </a:p>
          <a:p>
            <a:pPr algn="ctr"/>
            <a:endParaRPr lang="pt-B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35503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Tema do Office</vt:lpstr>
      <vt:lpstr>Capa Início</vt:lpstr>
      <vt:lpstr>Capa Seção</vt:lpstr>
      <vt:lpstr>Conteúdo 1</vt:lpstr>
      <vt:lpstr>Capa Final</vt:lpstr>
      <vt:lpstr>Integração e Comunicação entre APS e AAE Oficina de Monitoramento XXX</vt:lpstr>
      <vt:lpstr>Atividades </vt:lpstr>
      <vt:lpstr>Painel de atividades</vt:lpstr>
      <vt:lpstr> 1. Monitoramento do plano de ação</vt:lpstr>
      <vt:lpstr>Monitoramento do plano de ação  </vt:lpstr>
      <vt:lpstr>Monitoramento do plano de ação  </vt:lpstr>
      <vt:lpstr>2. Padronização de processos</vt:lpstr>
      <vt:lpstr>Padronização de processos</vt:lpstr>
      <vt:lpstr>Padronização de processos</vt:lpstr>
      <vt:lpstr>Padronização de processos</vt:lpstr>
      <vt:lpstr>3. Discussão de resultados da Etapa 5</vt:lpstr>
      <vt:lpstr>Discussão de resultados da Etapa 5</vt:lpstr>
      <vt:lpstr>Discussão de resultados da Etapa 5</vt:lpstr>
      <vt:lpstr>Discussão de resultados da Etapa 5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118</cp:revision>
  <dcterms:created xsi:type="dcterms:W3CDTF">2021-11-05T10:12:51Z</dcterms:created>
  <dcterms:modified xsi:type="dcterms:W3CDTF">2021-11-05T12:26:40Z</dcterms:modified>
</cp:coreProperties>
</file>