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33"/>
  </p:notesMasterIdLst>
  <p:handoutMasterIdLst>
    <p:handoutMasterId r:id="rId34"/>
  </p:handoutMasterIdLst>
  <p:sldIdLst>
    <p:sldId id="263" r:id="rId9"/>
    <p:sldId id="271" r:id="rId10"/>
    <p:sldId id="270" r:id="rId11"/>
    <p:sldId id="276" r:id="rId12"/>
    <p:sldId id="27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81" r:id="rId28"/>
    <p:sldId id="274" r:id="rId29"/>
    <p:sldId id="309" r:id="rId30"/>
    <p:sldId id="310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19"/>
    <a:srgbClr val="C76B18"/>
    <a:srgbClr val="ED9D41"/>
    <a:srgbClr val="BE6311"/>
    <a:srgbClr val="F3BF85"/>
    <a:srgbClr val="BE6312"/>
    <a:srgbClr val="006F7B"/>
    <a:srgbClr val="006D7C"/>
    <a:srgbClr val="006573"/>
    <a:srgbClr val="00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EEC04-E9D0-BC45-BA0A-DDDF688E00E4}" v="107" dt="2022-08-04T11:05:46.937"/>
    <p1510:client id="{451B6F03-3F0E-3B42-2B95-971DA5D925DD}" v="249" dt="2022-07-29T19:25:16.445"/>
    <p1510:client id="{452B4714-ADAE-C674-D4F1-23638D4D8561}" v="403" dt="2022-08-03T22:23:40.811"/>
    <p1510:client id="{A90D805E-BE45-6D1B-3A20-DB14AB7AB312}" v="131" dt="2022-08-02T13:02:27.607"/>
    <p1510:client id="{B97C3F3D-07FA-6482-F3E0-F29338690C6D}" v="292" dt="2022-08-03T22:56:59.746"/>
    <p1510:client id="{EE89972A-DDA1-679D-1455-8703AD0761B5}" v="470" dt="2022-07-28T19:59:10.228"/>
    <p1510:client id="{EEC9C9B6-C484-E809-EAD2-5DCD0841129B}" v="63" dt="2022-08-04T11:20:08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F988F-1D8F-4439-BB24-80C730F55538}" type="doc">
      <dgm:prSet loTypeId="urn:microsoft.com/office/officeart/2005/8/layout/radial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DD3B443-0780-47E2-B171-164E1F495EB7}">
      <dgm:prSet phldrT="[Texto]" phldr="0"/>
      <dgm:spPr/>
      <dgm:t>
        <a:bodyPr/>
        <a:lstStyle/>
        <a:p>
          <a:pPr rtl="0"/>
          <a:r>
            <a:rPr lang="pt-BR" dirty="0">
              <a:solidFill>
                <a:srgbClr val="A75E19"/>
              </a:solidFill>
              <a:latin typeface="Calibri Light" panose="020F0302020204030204"/>
            </a:rPr>
            <a:t> ASSISTENCIAL</a:t>
          </a:r>
          <a:endParaRPr lang="pt-BR" dirty="0">
            <a:solidFill>
              <a:srgbClr val="A75E19"/>
            </a:solidFill>
          </a:endParaRPr>
        </a:p>
      </dgm:t>
    </dgm:pt>
    <dgm:pt modelId="{95CC79A0-6DF4-4591-838A-9A1ABFB6B1E7}" type="parTrans" cxnId="{4175569B-F174-4E09-972C-B2354BC4A9DC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2449DBE0-212F-4766-A5F2-98E8A90DDE25}" type="sibTrans" cxnId="{4175569B-F174-4E09-972C-B2354BC4A9DC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6F8BA454-D286-41B2-B211-786D726668A2}">
      <dgm:prSet phldrT="[Texto]" phldr="0"/>
      <dgm:spPr/>
      <dgm:t>
        <a:bodyPr/>
        <a:lstStyle/>
        <a:p>
          <a:pPr rtl="0"/>
          <a:r>
            <a:rPr lang="pt-BR" dirty="0">
              <a:solidFill>
                <a:srgbClr val="A75E19"/>
              </a:solidFill>
              <a:latin typeface="Calibri Light" panose="020F0302020204030204"/>
            </a:rPr>
            <a:t>Manejo da condição de saúde base</a:t>
          </a:r>
          <a:endParaRPr lang="pt-BR" dirty="0">
            <a:solidFill>
              <a:srgbClr val="A75E19"/>
            </a:solidFill>
          </a:endParaRPr>
        </a:p>
      </dgm:t>
    </dgm:pt>
    <dgm:pt modelId="{1F593B96-9B4E-4286-95F5-2872EECC2824}" type="parTrans" cxnId="{401C8F58-8327-4296-AD79-FE1A4C556003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E3A2289F-E7CE-49EF-9688-71B437F7E04E}" type="sibTrans" cxnId="{401C8F58-8327-4296-AD79-FE1A4C556003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B77150B5-42B5-41FF-ABA4-C24730C424C2}">
      <dgm:prSet phldrT="[Texto]" phldr="0"/>
      <dgm:spPr/>
      <dgm:t>
        <a:bodyPr/>
        <a:lstStyle/>
        <a:p>
          <a:pPr rtl="0"/>
          <a:r>
            <a:rPr lang="pt-BR" dirty="0">
              <a:solidFill>
                <a:srgbClr val="A75E19"/>
              </a:solidFill>
              <a:latin typeface="Calibri Light" panose="020F0302020204030204"/>
            </a:rPr>
            <a:t>Estabilidade clínica</a:t>
          </a:r>
          <a:endParaRPr lang="pt-BR" dirty="0">
            <a:solidFill>
              <a:srgbClr val="A75E19"/>
            </a:solidFill>
          </a:endParaRPr>
        </a:p>
      </dgm:t>
    </dgm:pt>
    <dgm:pt modelId="{7E105781-795A-4FB4-B232-1AF8E339C088}" type="parTrans" cxnId="{01B43E2A-43C5-4113-80CB-15150F79BCE3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CB3628D8-10AD-4756-B1EE-662D17968C34}" type="sibTrans" cxnId="{01B43E2A-43C5-4113-80CB-15150F79BCE3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414E0CFB-6F68-4B7C-BD87-A7CB3C377011}">
      <dgm:prSet phldrT="[Texto]" phldr="0"/>
      <dgm:spPr/>
      <dgm:t>
        <a:bodyPr/>
        <a:lstStyle/>
        <a:p>
          <a:r>
            <a:rPr lang="pt-BR" dirty="0">
              <a:solidFill>
                <a:srgbClr val="A75E19"/>
              </a:solidFill>
              <a:latin typeface="Calibri Light" panose="020F0302020204030204"/>
            </a:rPr>
            <a:t>EDUCACIONAL</a:t>
          </a:r>
          <a:endParaRPr lang="pt-BR" dirty="0">
            <a:solidFill>
              <a:srgbClr val="A75E19"/>
            </a:solidFill>
          </a:endParaRPr>
        </a:p>
      </dgm:t>
    </dgm:pt>
    <dgm:pt modelId="{8EE507B7-B2F7-4ABE-A278-DE2856D9EA0B}" type="parTrans" cxnId="{BA77221E-7E8B-44B8-82B3-A713486C2090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ECC891E1-6DF6-4A11-9D42-7BB1F7E697D1}" type="sibTrans" cxnId="{BA77221E-7E8B-44B8-82B3-A713486C2090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B3CFDF2C-ACFE-4D8A-BA34-B161BD2FB086}">
      <dgm:prSet phldrT="[Texto]" phldr="0"/>
      <dgm:spPr/>
      <dgm:t>
        <a:bodyPr/>
        <a:lstStyle/>
        <a:p>
          <a:pPr rtl="0"/>
          <a:r>
            <a:rPr lang="pt-BR" dirty="0">
              <a:solidFill>
                <a:srgbClr val="A75E19"/>
              </a:solidFill>
              <a:latin typeface="Calibri Light" panose="020F0302020204030204"/>
            </a:rPr>
            <a:t>Potencializar a resolubilidade da APS</a:t>
          </a:r>
          <a:endParaRPr lang="pt-BR" dirty="0">
            <a:solidFill>
              <a:srgbClr val="A75E19"/>
            </a:solidFill>
          </a:endParaRPr>
        </a:p>
      </dgm:t>
    </dgm:pt>
    <dgm:pt modelId="{4979BA00-6F0E-4403-BD47-75DDB808C411}" type="parTrans" cxnId="{D9804BD6-3F66-4F87-852C-B00D6EEEE076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299597BD-5422-4080-93AC-972886F5D569}" type="sibTrans" cxnId="{D9804BD6-3F66-4F87-852C-B00D6EEEE076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88C523E3-18DB-435A-95B1-1131E8C5E116}">
      <dgm:prSet phldrT="[Texto]" phldr="0"/>
      <dgm:spPr/>
      <dgm:t>
        <a:bodyPr/>
        <a:lstStyle/>
        <a:p>
          <a:pPr rtl="0"/>
          <a:r>
            <a:rPr lang="pt-BR" dirty="0">
              <a:solidFill>
                <a:srgbClr val="A75E19"/>
              </a:solidFill>
              <a:latin typeface="Calibri Light" panose="020F0302020204030204"/>
            </a:rPr>
            <a:t>Retaguarda Técnico-assistencial</a:t>
          </a:r>
          <a:endParaRPr lang="pt-BR" dirty="0">
            <a:solidFill>
              <a:srgbClr val="A75E19"/>
            </a:solidFill>
          </a:endParaRPr>
        </a:p>
      </dgm:t>
    </dgm:pt>
    <dgm:pt modelId="{62D49220-7A71-42C6-8AC3-ED6E2E5CFA9B}" type="parTrans" cxnId="{CC2B4CBC-ECC1-4636-A328-BD66C29863D7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4FD487C0-6D0C-418D-9C98-1E7504E1AD85}" type="sibTrans" cxnId="{CC2B4CBC-ECC1-4636-A328-BD66C29863D7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F07FC4A4-A9AC-422B-BB40-E15C553A005F}">
      <dgm:prSet phldrT="[Texto]" phldr="0"/>
      <dgm:spPr/>
      <dgm:t>
        <a:bodyPr/>
        <a:lstStyle/>
        <a:p>
          <a:r>
            <a:rPr lang="pt-BR" dirty="0">
              <a:solidFill>
                <a:srgbClr val="A75E19"/>
              </a:solidFill>
              <a:latin typeface="Calibri Light" panose="020F0302020204030204"/>
            </a:rPr>
            <a:t>SUPERVISIONAL</a:t>
          </a:r>
          <a:endParaRPr lang="pt-BR" dirty="0">
            <a:solidFill>
              <a:srgbClr val="A75E19"/>
            </a:solidFill>
          </a:endParaRPr>
        </a:p>
      </dgm:t>
    </dgm:pt>
    <dgm:pt modelId="{AD6A5177-6FC6-48D6-A8B6-AB08D9520CA8}" type="parTrans" cxnId="{5BC19E32-8A8F-4CBA-BDD7-11606D1C8B6D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71BB7C21-C5F6-4AA7-BC2B-E9DFCF45E830}" type="sibTrans" cxnId="{5BC19E32-8A8F-4CBA-BDD7-11606D1C8B6D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9980DC1E-B9E5-48A4-B8CA-83BC9B3E70D7}">
      <dgm:prSet phldrT="[Texto]" phldr="0"/>
      <dgm:spPr/>
      <dgm:t>
        <a:bodyPr/>
        <a:lstStyle/>
        <a:p>
          <a:pPr rtl="0"/>
          <a:r>
            <a:rPr lang="pt-BR" dirty="0">
              <a:solidFill>
                <a:srgbClr val="A75E19"/>
              </a:solidFill>
              <a:latin typeface="Calibri Light" panose="020F0302020204030204"/>
            </a:rPr>
            <a:t>Supervisão direta</a:t>
          </a:r>
          <a:endParaRPr lang="pt-BR" dirty="0">
            <a:solidFill>
              <a:srgbClr val="A75E19"/>
            </a:solidFill>
          </a:endParaRPr>
        </a:p>
      </dgm:t>
    </dgm:pt>
    <dgm:pt modelId="{C05E5A39-FC19-4A65-A219-4F7F9295BDC7}" type="parTrans" cxnId="{A498530C-38B5-4FD4-9CBE-4F62B921FF41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202FF719-C53E-4B0F-9B8A-3090C06E47B0}" type="sibTrans" cxnId="{A498530C-38B5-4FD4-9CBE-4F62B921FF41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D27CEBC5-EDD3-4676-9C1B-F9B500A5D776}">
      <dgm:prSet phldrT="[Texto]" phldr="0"/>
      <dgm:spPr/>
      <dgm:t>
        <a:bodyPr/>
        <a:lstStyle/>
        <a:p>
          <a:pPr rtl="0"/>
          <a:r>
            <a:rPr lang="pt-BR" dirty="0">
              <a:solidFill>
                <a:srgbClr val="A75E19"/>
              </a:solidFill>
              <a:latin typeface="Calibri Light" panose="020F0302020204030204"/>
            </a:rPr>
            <a:t>Supervisão indireta</a:t>
          </a:r>
          <a:endParaRPr lang="pt-BR" dirty="0">
            <a:solidFill>
              <a:srgbClr val="A75E19"/>
            </a:solidFill>
          </a:endParaRPr>
        </a:p>
      </dgm:t>
    </dgm:pt>
    <dgm:pt modelId="{22A6B209-FCB7-4CEA-AE2C-F172AB678C99}" type="parTrans" cxnId="{0E066886-2CC8-4053-92C8-1BC4BB7A308C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45E0B085-3221-4FDB-BF87-3FD5FE1A41E8}" type="sibTrans" cxnId="{0E066886-2CC8-4053-92C8-1BC4BB7A308C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48129D61-1DF2-4E52-BA59-0AC6166F1E98}">
      <dgm:prSet phldr="0"/>
      <dgm:spPr/>
      <dgm:t>
        <a:bodyPr/>
        <a:lstStyle/>
        <a:p>
          <a:pPr rtl="0"/>
          <a:r>
            <a:rPr lang="pt-BR" dirty="0">
              <a:solidFill>
                <a:srgbClr val="A75E19"/>
              </a:solidFill>
              <a:latin typeface="Calibri Light" panose="020F0302020204030204"/>
            </a:rPr>
            <a:t>Redução da carga global de sintomas</a:t>
          </a:r>
        </a:p>
      </dgm:t>
    </dgm:pt>
    <dgm:pt modelId="{96080658-6E86-480E-8E7F-026E3B80EAF1}" type="parTrans" cxnId="{5F38B07B-3A06-4ED8-8E2F-767E534619B2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B0F350E6-8A6C-4079-806E-C6BB5A199F86}" type="sibTrans" cxnId="{5F38B07B-3A06-4ED8-8E2F-767E534619B2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566BD040-F4F4-4D2A-B5E0-BD3DE72A8E76}">
      <dgm:prSet phldr="0"/>
      <dgm:spPr/>
      <dgm:t>
        <a:bodyPr/>
        <a:lstStyle/>
        <a:p>
          <a:pPr rtl="0"/>
          <a:endParaRPr lang="pt-BR">
            <a:solidFill>
              <a:srgbClr val="A75E19"/>
            </a:solidFill>
            <a:latin typeface="Calibri Light" panose="020F0302020204030204"/>
          </a:endParaRPr>
        </a:p>
      </dgm:t>
    </dgm:pt>
    <dgm:pt modelId="{16EE7A7B-76D3-48A0-A08B-50E971B4F8B4}" type="parTrans" cxnId="{65E75E43-C35A-422C-BA1C-3F5CE0F163AD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0F0EE86D-7E48-4120-B5FD-05496CFD3B8E}" type="sibTrans" cxnId="{65E75E43-C35A-422C-BA1C-3F5CE0F163AD}">
      <dgm:prSet/>
      <dgm:spPr/>
      <dgm:t>
        <a:bodyPr/>
        <a:lstStyle/>
        <a:p>
          <a:endParaRPr lang="pt-BR">
            <a:solidFill>
              <a:srgbClr val="A75E19"/>
            </a:solidFill>
          </a:endParaRPr>
        </a:p>
      </dgm:t>
    </dgm:pt>
    <dgm:pt modelId="{4CF9D567-EAA0-46AB-8DBA-7B07E70C36EB}" type="pres">
      <dgm:prSet presAssocID="{F8AF988F-1D8F-4439-BB24-80C730F5553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CDA82D-0061-418F-92FA-71C4FC1C14CD}" type="pres">
      <dgm:prSet presAssocID="{F8AF988F-1D8F-4439-BB24-80C730F55538}" presName="cycle" presStyleCnt="0"/>
      <dgm:spPr/>
    </dgm:pt>
    <dgm:pt modelId="{D628E970-1C5C-4668-9E8F-5FF16BD427C6}" type="pres">
      <dgm:prSet presAssocID="{F8AF988F-1D8F-4439-BB24-80C730F55538}" presName="centerShape" presStyleCnt="0"/>
      <dgm:spPr/>
    </dgm:pt>
    <dgm:pt modelId="{4129F20A-56F4-4D29-B9D3-97E32963D514}" type="pres">
      <dgm:prSet presAssocID="{F8AF988F-1D8F-4439-BB24-80C730F55538}" presName="connSite" presStyleLbl="node1" presStyleIdx="0" presStyleCnt="4"/>
      <dgm:spPr/>
    </dgm:pt>
    <dgm:pt modelId="{09BB6614-9E21-42FF-9B1E-6750115FA71C}" type="pres">
      <dgm:prSet presAssocID="{F8AF988F-1D8F-4439-BB24-80C730F55538}" presName="visible" presStyleLbl="node1" presStyleIdx="0" presStyleCnt="4"/>
      <dgm:spPr/>
    </dgm:pt>
    <dgm:pt modelId="{528D81ED-5C8A-49C0-945E-20FDE0B1F2A0}" type="pres">
      <dgm:prSet presAssocID="{95CC79A0-6DF4-4591-838A-9A1ABFB6B1E7}" presName="Name25" presStyleLbl="parChTrans1D1" presStyleIdx="0" presStyleCnt="3"/>
      <dgm:spPr/>
      <dgm:t>
        <a:bodyPr/>
        <a:lstStyle/>
        <a:p>
          <a:endParaRPr lang="pt-BR"/>
        </a:p>
      </dgm:t>
    </dgm:pt>
    <dgm:pt modelId="{AC3B1ECD-A956-47C4-8653-95A161DA83B5}" type="pres">
      <dgm:prSet presAssocID="{9DD3B443-0780-47E2-B171-164E1F495EB7}" presName="node" presStyleCnt="0"/>
      <dgm:spPr/>
    </dgm:pt>
    <dgm:pt modelId="{2AA755C5-1A79-47ED-850C-43B4E153A245}" type="pres">
      <dgm:prSet presAssocID="{9DD3B443-0780-47E2-B171-164E1F495EB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E4929D-D956-4DA1-BEDE-3544C6A328F6}" type="pres">
      <dgm:prSet presAssocID="{9DD3B443-0780-47E2-B171-164E1F495EB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F14AF-1040-4EAA-9B97-3BB98C3A841D}" type="pres">
      <dgm:prSet presAssocID="{8EE507B7-B2F7-4ABE-A278-DE2856D9EA0B}" presName="Name25" presStyleLbl="parChTrans1D1" presStyleIdx="1" presStyleCnt="3"/>
      <dgm:spPr/>
      <dgm:t>
        <a:bodyPr/>
        <a:lstStyle/>
        <a:p>
          <a:endParaRPr lang="pt-BR"/>
        </a:p>
      </dgm:t>
    </dgm:pt>
    <dgm:pt modelId="{DE6F7E51-B9F2-451A-A625-6EA02CD72AE8}" type="pres">
      <dgm:prSet presAssocID="{414E0CFB-6F68-4B7C-BD87-A7CB3C377011}" presName="node" presStyleCnt="0"/>
      <dgm:spPr/>
    </dgm:pt>
    <dgm:pt modelId="{B61E6E9C-BD71-4CB2-A4CC-5EF7E9240EA5}" type="pres">
      <dgm:prSet presAssocID="{414E0CFB-6F68-4B7C-BD87-A7CB3C37701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319C9B-397E-449D-A336-DE8BAFB1D5F1}" type="pres">
      <dgm:prSet presAssocID="{414E0CFB-6F68-4B7C-BD87-A7CB3C37701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D34629-0317-46CE-A250-BA3BE36D1F28}" type="pres">
      <dgm:prSet presAssocID="{AD6A5177-6FC6-48D6-A8B6-AB08D9520CA8}" presName="Name25" presStyleLbl="parChTrans1D1" presStyleIdx="2" presStyleCnt="3"/>
      <dgm:spPr/>
      <dgm:t>
        <a:bodyPr/>
        <a:lstStyle/>
        <a:p>
          <a:endParaRPr lang="pt-BR"/>
        </a:p>
      </dgm:t>
    </dgm:pt>
    <dgm:pt modelId="{A6549F8F-CD61-4323-92A9-AE9DAC72CDCF}" type="pres">
      <dgm:prSet presAssocID="{F07FC4A4-A9AC-422B-BB40-E15C553A005F}" presName="node" presStyleCnt="0"/>
      <dgm:spPr/>
    </dgm:pt>
    <dgm:pt modelId="{58971FC2-41BF-4935-B5D3-104E53DD84A0}" type="pres">
      <dgm:prSet presAssocID="{F07FC4A4-A9AC-422B-BB40-E15C553A005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575CD3-21CA-4288-86F3-8E4AEBBC5C66}" type="pres">
      <dgm:prSet presAssocID="{F07FC4A4-A9AC-422B-BB40-E15C553A005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2B4CBC-ECC1-4636-A328-BD66C29863D7}" srcId="{414E0CFB-6F68-4B7C-BD87-A7CB3C377011}" destId="{88C523E3-18DB-435A-95B1-1131E8C5E116}" srcOrd="1" destOrd="0" parTransId="{62D49220-7A71-42C6-8AC3-ED6E2E5CFA9B}" sibTransId="{4FD487C0-6D0C-418D-9C98-1E7504E1AD85}"/>
    <dgm:cxn modelId="{401C8F58-8327-4296-AD79-FE1A4C556003}" srcId="{9DD3B443-0780-47E2-B171-164E1F495EB7}" destId="{6F8BA454-D286-41B2-B211-786D726668A2}" srcOrd="0" destOrd="0" parTransId="{1F593B96-9B4E-4286-95F5-2872EECC2824}" sibTransId="{E3A2289F-E7CE-49EF-9688-71B437F7E04E}"/>
    <dgm:cxn modelId="{CB58F81A-906B-4849-9C78-328598D51125}" type="presOf" srcId="{AD6A5177-6FC6-48D6-A8B6-AB08D9520CA8}" destId="{92D34629-0317-46CE-A250-BA3BE36D1F28}" srcOrd="0" destOrd="0" presId="urn:microsoft.com/office/officeart/2005/8/layout/radial2"/>
    <dgm:cxn modelId="{65E75E43-C35A-422C-BA1C-3F5CE0F163AD}" srcId="{F07FC4A4-A9AC-422B-BB40-E15C553A005F}" destId="{566BD040-F4F4-4D2A-B5E0-BD3DE72A8E76}" srcOrd="2" destOrd="0" parTransId="{16EE7A7B-76D3-48A0-A08B-50E971B4F8B4}" sibTransId="{0F0EE86D-7E48-4120-B5FD-05496CFD3B8E}"/>
    <dgm:cxn modelId="{3530DA3E-D20A-4E36-BB38-8CB3EF8CA86F}" type="presOf" srcId="{9980DC1E-B9E5-48A4-B8CA-83BC9B3E70D7}" destId="{F1575CD3-21CA-4288-86F3-8E4AEBBC5C66}" srcOrd="0" destOrd="0" presId="urn:microsoft.com/office/officeart/2005/8/layout/radial2"/>
    <dgm:cxn modelId="{D9804BD6-3F66-4F87-852C-B00D6EEEE076}" srcId="{414E0CFB-6F68-4B7C-BD87-A7CB3C377011}" destId="{B3CFDF2C-ACFE-4D8A-BA34-B161BD2FB086}" srcOrd="0" destOrd="0" parTransId="{4979BA00-6F0E-4403-BD47-75DDB808C411}" sibTransId="{299597BD-5422-4080-93AC-972886F5D569}"/>
    <dgm:cxn modelId="{06860B6D-6457-4811-A9BF-F55541E43B6A}" type="presOf" srcId="{F8AF988F-1D8F-4439-BB24-80C730F55538}" destId="{4CF9D567-EAA0-46AB-8DBA-7B07E70C36EB}" srcOrd="0" destOrd="0" presId="urn:microsoft.com/office/officeart/2005/8/layout/radial2"/>
    <dgm:cxn modelId="{3122D02F-8820-4B7D-9DA3-8188A960DC3E}" type="presOf" srcId="{6F8BA454-D286-41B2-B211-786D726668A2}" destId="{5DE4929D-D956-4DA1-BEDE-3544C6A328F6}" srcOrd="0" destOrd="0" presId="urn:microsoft.com/office/officeart/2005/8/layout/radial2"/>
    <dgm:cxn modelId="{BA77221E-7E8B-44B8-82B3-A713486C2090}" srcId="{F8AF988F-1D8F-4439-BB24-80C730F55538}" destId="{414E0CFB-6F68-4B7C-BD87-A7CB3C377011}" srcOrd="1" destOrd="0" parTransId="{8EE507B7-B2F7-4ABE-A278-DE2856D9EA0B}" sibTransId="{ECC891E1-6DF6-4A11-9D42-7BB1F7E697D1}"/>
    <dgm:cxn modelId="{9B3C209F-12B7-47C6-B450-550A0DF55DA1}" type="presOf" srcId="{566BD040-F4F4-4D2A-B5E0-BD3DE72A8E76}" destId="{F1575CD3-21CA-4288-86F3-8E4AEBBC5C66}" srcOrd="0" destOrd="2" presId="urn:microsoft.com/office/officeart/2005/8/layout/radial2"/>
    <dgm:cxn modelId="{5BC19E32-8A8F-4CBA-BDD7-11606D1C8B6D}" srcId="{F8AF988F-1D8F-4439-BB24-80C730F55538}" destId="{F07FC4A4-A9AC-422B-BB40-E15C553A005F}" srcOrd="2" destOrd="0" parTransId="{AD6A5177-6FC6-48D6-A8B6-AB08D9520CA8}" sibTransId="{71BB7C21-C5F6-4AA7-BC2B-E9DFCF45E830}"/>
    <dgm:cxn modelId="{F537848E-7CF9-40C1-B155-AD0E0B27DD8A}" type="presOf" srcId="{48129D61-1DF2-4E52-BA59-0AC6166F1E98}" destId="{5DE4929D-D956-4DA1-BEDE-3544C6A328F6}" srcOrd="0" destOrd="2" presId="urn:microsoft.com/office/officeart/2005/8/layout/radial2"/>
    <dgm:cxn modelId="{479AE42E-3684-43BC-84FA-B52475FF2DBD}" type="presOf" srcId="{B3CFDF2C-ACFE-4D8A-BA34-B161BD2FB086}" destId="{02319C9B-397E-449D-A336-DE8BAFB1D5F1}" srcOrd="0" destOrd="0" presId="urn:microsoft.com/office/officeart/2005/8/layout/radial2"/>
    <dgm:cxn modelId="{798CDDF8-3954-43EE-A961-787AE2D1541D}" type="presOf" srcId="{9DD3B443-0780-47E2-B171-164E1F495EB7}" destId="{2AA755C5-1A79-47ED-850C-43B4E153A245}" srcOrd="0" destOrd="0" presId="urn:microsoft.com/office/officeart/2005/8/layout/radial2"/>
    <dgm:cxn modelId="{B2A23A99-E145-410C-9929-76A66817D877}" type="presOf" srcId="{B77150B5-42B5-41FF-ABA4-C24730C424C2}" destId="{5DE4929D-D956-4DA1-BEDE-3544C6A328F6}" srcOrd="0" destOrd="1" presId="urn:microsoft.com/office/officeart/2005/8/layout/radial2"/>
    <dgm:cxn modelId="{A498530C-38B5-4FD4-9CBE-4F62B921FF41}" srcId="{F07FC4A4-A9AC-422B-BB40-E15C553A005F}" destId="{9980DC1E-B9E5-48A4-B8CA-83BC9B3E70D7}" srcOrd="0" destOrd="0" parTransId="{C05E5A39-FC19-4A65-A219-4F7F9295BDC7}" sibTransId="{202FF719-C53E-4B0F-9B8A-3090C06E47B0}"/>
    <dgm:cxn modelId="{0E066886-2CC8-4053-92C8-1BC4BB7A308C}" srcId="{F07FC4A4-A9AC-422B-BB40-E15C553A005F}" destId="{D27CEBC5-EDD3-4676-9C1B-F9B500A5D776}" srcOrd="1" destOrd="0" parTransId="{22A6B209-FCB7-4CEA-AE2C-F172AB678C99}" sibTransId="{45E0B085-3221-4FDB-BF87-3FD5FE1A41E8}"/>
    <dgm:cxn modelId="{A318E769-FAA3-4C75-AC82-13B0E483E02C}" type="presOf" srcId="{88C523E3-18DB-435A-95B1-1131E8C5E116}" destId="{02319C9B-397E-449D-A336-DE8BAFB1D5F1}" srcOrd="0" destOrd="1" presId="urn:microsoft.com/office/officeart/2005/8/layout/radial2"/>
    <dgm:cxn modelId="{4175569B-F174-4E09-972C-B2354BC4A9DC}" srcId="{F8AF988F-1D8F-4439-BB24-80C730F55538}" destId="{9DD3B443-0780-47E2-B171-164E1F495EB7}" srcOrd="0" destOrd="0" parTransId="{95CC79A0-6DF4-4591-838A-9A1ABFB6B1E7}" sibTransId="{2449DBE0-212F-4766-A5F2-98E8A90DDE25}"/>
    <dgm:cxn modelId="{01B43E2A-43C5-4113-80CB-15150F79BCE3}" srcId="{9DD3B443-0780-47E2-B171-164E1F495EB7}" destId="{B77150B5-42B5-41FF-ABA4-C24730C424C2}" srcOrd="1" destOrd="0" parTransId="{7E105781-795A-4FB4-B232-1AF8E339C088}" sibTransId="{CB3628D8-10AD-4756-B1EE-662D17968C34}"/>
    <dgm:cxn modelId="{C1F67D91-7E12-4549-BA0C-1CAF046796E9}" type="presOf" srcId="{8EE507B7-B2F7-4ABE-A278-DE2856D9EA0B}" destId="{23BF14AF-1040-4EAA-9B97-3BB98C3A841D}" srcOrd="0" destOrd="0" presId="urn:microsoft.com/office/officeart/2005/8/layout/radial2"/>
    <dgm:cxn modelId="{181992DE-DC12-4846-A11C-2ECF67FBB6A4}" type="presOf" srcId="{95CC79A0-6DF4-4591-838A-9A1ABFB6B1E7}" destId="{528D81ED-5C8A-49C0-945E-20FDE0B1F2A0}" srcOrd="0" destOrd="0" presId="urn:microsoft.com/office/officeart/2005/8/layout/radial2"/>
    <dgm:cxn modelId="{1B28BB99-DD4B-495C-A20A-AA1CA2D45671}" type="presOf" srcId="{F07FC4A4-A9AC-422B-BB40-E15C553A005F}" destId="{58971FC2-41BF-4935-B5D3-104E53DD84A0}" srcOrd="0" destOrd="0" presId="urn:microsoft.com/office/officeart/2005/8/layout/radial2"/>
    <dgm:cxn modelId="{3E84305D-2E4E-4823-B4F1-93B6BEE04C2A}" type="presOf" srcId="{414E0CFB-6F68-4B7C-BD87-A7CB3C377011}" destId="{B61E6E9C-BD71-4CB2-A4CC-5EF7E9240EA5}" srcOrd="0" destOrd="0" presId="urn:microsoft.com/office/officeart/2005/8/layout/radial2"/>
    <dgm:cxn modelId="{DC05846A-B7DE-4B52-ABD8-6AEA16FD3B61}" type="presOf" srcId="{D27CEBC5-EDD3-4676-9C1B-F9B500A5D776}" destId="{F1575CD3-21CA-4288-86F3-8E4AEBBC5C66}" srcOrd="0" destOrd="1" presId="urn:microsoft.com/office/officeart/2005/8/layout/radial2"/>
    <dgm:cxn modelId="{5F38B07B-3A06-4ED8-8E2F-767E534619B2}" srcId="{9DD3B443-0780-47E2-B171-164E1F495EB7}" destId="{48129D61-1DF2-4E52-BA59-0AC6166F1E98}" srcOrd="2" destOrd="0" parTransId="{96080658-6E86-480E-8E7F-026E3B80EAF1}" sibTransId="{B0F350E6-8A6C-4079-806E-C6BB5A199F86}"/>
    <dgm:cxn modelId="{7A754482-BFB9-4EC0-8293-918338003F63}" type="presParOf" srcId="{4CF9D567-EAA0-46AB-8DBA-7B07E70C36EB}" destId="{6ECDA82D-0061-418F-92FA-71C4FC1C14CD}" srcOrd="0" destOrd="0" presId="urn:microsoft.com/office/officeart/2005/8/layout/radial2"/>
    <dgm:cxn modelId="{0A92300C-0F0C-4E08-8BC2-8C9BFAFD5E28}" type="presParOf" srcId="{6ECDA82D-0061-418F-92FA-71C4FC1C14CD}" destId="{D628E970-1C5C-4668-9E8F-5FF16BD427C6}" srcOrd="0" destOrd="0" presId="urn:microsoft.com/office/officeart/2005/8/layout/radial2"/>
    <dgm:cxn modelId="{DA53229D-AC1F-4D57-AF2C-DD6D1CE6B018}" type="presParOf" srcId="{D628E970-1C5C-4668-9E8F-5FF16BD427C6}" destId="{4129F20A-56F4-4D29-B9D3-97E32963D514}" srcOrd="0" destOrd="0" presId="urn:microsoft.com/office/officeart/2005/8/layout/radial2"/>
    <dgm:cxn modelId="{A09F3510-F999-4D4E-BBC6-526A91FADAE8}" type="presParOf" srcId="{D628E970-1C5C-4668-9E8F-5FF16BD427C6}" destId="{09BB6614-9E21-42FF-9B1E-6750115FA71C}" srcOrd="1" destOrd="0" presId="urn:microsoft.com/office/officeart/2005/8/layout/radial2"/>
    <dgm:cxn modelId="{D6BC3302-7528-45E9-9022-435943C46A0B}" type="presParOf" srcId="{6ECDA82D-0061-418F-92FA-71C4FC1C14CD}" destId="{528D81ED-5C8A-49C0-945E-20FDE0B1F2A0}" srcOrd="1" destOrd="0" presId="urn:microsoft.com/office/officeart/2005/8/layout/radial2"/>
    <dgm:cxn modelId="{81799D64-BA67-4BAF-B7B7-C787F1160E92}" type="presParOf" srcId="{6ECDA82D-0061-418F-92FA-71C4FC1C14CD}" destId="{AC3B1ECD-A956-47C4-8653-95A161DA83B5}" srcOrd="2" destOrd="0" presId="urn:microsoft.com/office/officeart/2005/8/layout/radial2"/>
    <dgm:cxn modelId="{03140732-DB0B-4C9B-B994-026ED41F854F}" type="presParOf" srcId="{AC3B1ECD-A956-47C4-8653-95A161DA83B5}" destId="{2AA755C5-1A79-47ED-850C-43B4E153A245}" srcOrd="0" destOrd="0" presId="urn:microsoft.com/office/officeart/2005/8/layout/radial2"/>
    <dgm:cxn modelId="{5F007EFD-3905-46B4-BF2A-BDB3A4F7C188}" type="presParOf" srcId="{AC3B1ECD-A956-47C4-8653-95A161DA83B5}" destId="{5DE4929D-D956-4DA1-BEDE-3544C6A328F6}" srcOrd="1" destOrd="0" presId="urn:microsoft.com/office/officeart/2005/8/layout/radial2"/>
    <dgm:cxn modelId="{35EEC61D-762A-4542-AF9A-2B63F4CC0315}" type="presParOf" srcId="{6ECDA82D-0061-418F-92FA-71C4FC1C14CD}" destId="{23BF14AF-1040-4EAA-9B97-3BB98C3A841D}" srcOrd="3" destOrd="0" presId="urn:microsoft.com/office/officeart/2005/8/layout/radial2"/>
    <dgm:cxn modelId="{57E79613-32B9-421E-8F81-5A3BFB3892BD}" type="presParOf" srcId="{6ECDA82D-0061-418F-92FA-71C4FC1C14CD}" destId="{DE6F7E51-B9F2-451A-A625-6EA02CD72AE8}" srcOrd="4" destOrd="0" presId="urn:microsoft.com/office/officeart/2005/8/layout/radial2"/>
    <dgm:cxn modelId="{F86929D8-DB7B-47E0-B5C8-1FFBE8E1B739}" type="presParOf" srcId="{DE6F7E51-B9F2-451A-A625-6EA02CD72AE8}" destId="{B61E6E9C-BD71-4CB2-A4CC-5EF7E9240EA5}" srcOrd="0" destOrd="0" presId="urn:microsoft.com/office/officeart/2005/8/layout/radial2"/>
    <dgm:cxn modelId="{CA9036BA-7862-4EC9-8D7C-06F1A5F33832}" type="presParOf" srcId="{DE6F7E51-B9F2-451A-A625-6EA02CD72AE8}" destId="{02319C9B-397E-449D-A336-DE8BAFB1D5F1}" srcOrd="1" destOrd="0" presId="urn:microsoft.com/office/officeart/2005/8/layout/radial2"/>
    <dgm:cxn modelId="{6A8C66BC-D16B-4B4D-B798-0C105C5B4AB8}" type="presParOf" srcId="{6ECDA82D-0061-418F-92FA-71C4FC1C14CD}" destId="{92D34629-0317-46CE-A250-BA3BE36D1F28}" srcOrd="5" destOrd="0" presId="urn:microsoft.com/office/officeart/2005/8/layout/radial2"/>
    <dgm:cxn modelId="{8C668F03-4918-4117-B680-4ABCA3D83D37}" type="presParOf" srcId="{6ECDA82D-0061-418F-92FA-71C4FC1C14CD}" destId="{A6549F8F-CD61-4323-92A9-AE9DAC72CDCF}" srcOrd="6" destOrd="0" presId="urn:microsoft.com/office/officeart/2005/8/layout/radial2"/>
    <dgm:cxn modelId="{E12487C3-3070-41A4-8A59-DD1E0179C1EF}" type="presParOf" srcId="{A6549F8F-CD61-4323-92A9-AE9DAC72CDCF}" destId="{58971FC2-41BF-4935-B5D3-104E53DD84A0}" srcOrd="0" destOrd="0" presId="urn:microsoft.com/office/officeart/2005/8/layout/radial2"/>
    <dgm:cxn modelId="{83DD088E-5DA9-4FA0-9803-692FB3A938A6}" type="presParOf" srcId="{A6549F8F-CD61-4323-92A9-AE9DAC72CDCF}" destId="{F1575CD3-21CA-4288-86F3-8E4AEBBC5C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4629-0317-46CE-A250-BA3BE36D1F28}">
      <dsp:nvSpPr>
        <dsp:cNvPr id="0" name=""/>
        <dsp:cNvSpPr/>
      </dsp:nvSpPr>
      <dsp:spPr>
        <a:xfrm rot="2563265">
          <a:off x="4795082" y="3100304"/>
          <a:ext cx="67401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67401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F14AF-1040-4EAA-9B97-3BB98C3A841D}">
      <dsp:nvSpPr>
        <dsp:cNvPr id="0" name=""/>
        <dsp:cNvSpPr/>
      </dsp:nvSpPr>
      <dsp:spPr>
        <a:xfrm>
          <a:off x="4884503" y="2176741"/>
          <a:ext cx="86235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862357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D81ED-5C8A-49C0-945E-20FDE0B1F2A0}">
      <dsp:nvSpPr>
        <dsp:cNvPr id="0" name=""/>
        <dsp:cNvSpPr/>
      </dsp:nvSpPr>
      <dsp:spPr>
        <a:xfrm rot="19104073">
          <a:off x="4785332" y="1247567"/>
          <a:ext cx="786483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786483" y="162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B6614-9E21-42FF-9B1E-6750115FA71C}">
      <dsp:nvSpPr>
        <dsp:cNvPr id="0" name=""/>
        <dsp:cNvSpPr/>
      </dsp:nvSpPr>
      <dsp:spPr>
        <a:xfrm>
          <a:off x="3056934" y="1117917"/>
          <a:ext cx="2150080" cy="2150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55C5-1A79-47ED-850C-43B4E153A245}">
      <dsp:nvSpPr>
        <dsp:cNvPr id="0" name=""/>
        <dsp:cNvSpPr/>
      </dsp:nvSpPr>
      <dsp:spPr>
        <a:xfrm>
          <a:off x="5320874" y="1338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rgbClr val="A75E19"/>
              </a:solidFill>
              <a:latin typeface="Calibri Light" panose="020F0302020204030204"/>
            </a:rPr>
            <a:t> ASSISTENCIAL</a:t>
          </a:r>
          <a:endParaRPr lang="pt-BR" sz="1100" kern="1200" dirty="0">
            <a:solidFill>
              <a:srgbClr val="A75E19"/>
            </a:solidFill>
          </a:endParaRPr>
        </a:p>
      </dsp:txBody>
      <dsp:txXfrm>
        <a:off x="5497142" y="177606"/>
        <a:ext cx="851095" cy="851095"/>
      </dsp:txXfrm>
    </dsp:sp>
    <dsp:sp modelId="{5DE4929D-D956-4DA1-BEDE-3544C6A328F6}">
      <dsp:nvSpPr>
        <dsp:cNvPr id="0" name=""/>
        <dsp:cNvSpPr/>
      </dsp:nvSpPr>
      <dsp:spPr>
        <a:xfrm>
          <a:off x="6644868" y="1338"/>
          <a:ext cx="1805446" cy="120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>
              <a:solidFill>
                <a:srgbClr val="A75E19"/>
              </a:solidFill>
              <a:latin typeface="Calibri Light" panose="020F0302020204030204"/>
            </a:rPr>
            <a:t>Manejo da condição de saúde base</a:t>
          </a:r>
          <a:endParaRPr lang="pt-BR" sz="1500" kern="1200" dirty="0">
            <a:solidFill>
              <a:srgbClr val="A75E1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>
              <a:solidFill>
                <a:srgbClr val="A75E19"/>
              </a:solidFill>
              <a:latin typeface="Calibri Light" panose="020F0302020204030204"/>
            </a:rPr>
            <a:t>Estabilidade clínica</a:t>
          </a:r>
          <a:endParaRPr lang="pt-BR" sz="1500" kern="1200" dirty="0">
            <a:solidFill>
              <a:srgbClr val="A75E1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>
              <a:solidFill>
                <a:srgbClr val="A75E19"/>
              </a:solidFill>
              <a:latin typeface="Calibri Light" panose="020F0302020204030204"/>
            </a:rPr>
            <a:t>Redução da carga global de sintomas</a:t>
          </a:r>
        </a:p>
      </dsp:txBody>
      <dsp:txXfrm>
        <a:off x="6644868" y="1338"/>
        <a:ext cx="1805446" cy="1203631"/>
      </dsp:txXfrm>
    </dsp:sp>
    <dsp:sp modelId="{B61E6E9C-BD71-4CB2-A4CC-5EF7E9240EA5}">
      <dsp:nvSpPr>
        <dsp:cNvPr id="0" name=""/>
        <dsp:cNvSpPr/>
      </dsp:nvSpPr>
      <dsp:spPr>
        <a:xfrm>
          <a:off x="5746861" y="1591142"/>
          <a:ext cx="1203631" cy="1203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rgbClr val="A75E19"/>
              </a:solidFill>
              <a:latin typeface="Calibri Light" panose="020F0302020204030204"/>
            </a:rPr>
            <a:t>EDUCACIONAL</a:t>
          </a:r>
          <a:endParaRPr lang="pt-BR" sz="1100" kern="1200" dirty="0">
            <a:solidFill>
              <a:srgbClr val="A75E19"/>
            </a:solidFill>
          </a:endParaRPr>
        </a:p>
      </dsp:txBody>
      <dsp:txXfrm>
        <a:off x="5923129" y="1767410"/>
        <a:ext cx="851095" cy="851095"/>
      </dsp:txXfrm>
    </dsp:sp>
    <dsp:sp modelId="{02319C9B-397E-449D-A336-DE8BAFB1D5F1}">
      <dsp:nvSpPr>
        <dsp:cNvPr id="0" name=""/>
        <dsp:cNvSpPr/>
      </dsp:nvSpPr>
      <dsp:spPr>
        <a:xfrm>
          <a:off x="7070855" y="1591142"/>
          <a:ext cx="1805446" cy="120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>
              <a:solidFill>
                <a:srgbClr val="A75E19"/>
              </a:solidFill>
              <a:latin typeface="Calibri Light" panose="020F0302020204030204"/>
            </a:rPr>
            <a:t>Potencializar a resolubilidade da APS</a:t>
          </a:r>
          <a:endParaRPr lang="pt-BR" sz="1500" kern="1200" dirty="0">
            <a:solidFill>
              <a:srgbClr val="A75E1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>
              <a:solidFill>
                <a:srgbClr val="A75E19"/>
              </a:solidFill>
              <a:latin typeface="Calibri Light" panose="020F0302020204030204"/>
            </a:rPr>
            <a:t>Retaguarda Técnico-assistencial</a:t>
          </a:r>
          <a:endParaRPr lang="pt-BR" sz="1500" kern="1200" dirty="0">
            <a:solidFill>
              <a:srgbClr val="A75E19"/>
            </a:solidFill>
          </a:endParaRPr>
        </a:p>
      </dsp:txBody>
      <dsp:txXfrm>
        <a:off x="7070855" y="1591142"/>
        <a:ext cx="1805446" cy="1203631"/>
      </dsp:txXfrm>
    </dsp:sp>
    <dsp:sp modelId="{58971FC2-41BF-4935-B5D3-104E53DD84A0}">
      <dsp:nvSpPr>
        <dsp:cNvPr id="0" name=""/>
        <dsp:cNvSpPr/>
      </dsp:nvSpPr>
      <dsp:spPr>
        <a:xfrm>
          <a:off x="5208532" y="3137736"/>
          <a:ext cx="1290048" cy="1290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solidFill>
                <a:srgbClr val="A75E19"/>
              </a:solidFill>
              <a:latin typeface="Calibri Light" panose="020F0302020204030204"/>
            </a:rPr>
            <a:t>SUPERVISIONAL</a:t>
          </a:r>
          <a:endParaRPr lang="pt-BR" sz="1100" kern="1200" dirty="0">
            <a:solidFill>
              <a:srgbClr val="A75E19"/>
            </a:solidFill>
          </a:endParaRPr>
        </a:p>
      </dsp:txBody>
      <dsp:txXfrm>
        <a:off x="5397455" y="3326659"/>
        <a:ext cx="912202" cy="912202"/>
      </dsp:txXfrm>
    </dsp:sp>
    <dsp:sp modelId="{F1575CD3-21CA-4288-86F3-8E4AEBBC5C66}">
      <dsp:nvSpPr>
        <dsp:cNvPr id="0" name=""/>
        <dsp:cNvSpPr/>
      </dsp:nvSpPr>
      <dsp:spPr>
        <a:xfrm>
          <a:off x="6627585" y="3137736"/>
          <a:ext cx="1935072" cy="129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>
              <a:solidFill>
                <a:srgbClr val="A75E19"/>
              </a:solidFill>
              <a:latin typeface="Calibri Light" panose="020F0302020204030204"/>
            </a:rPr>
            <a:t>Supervisão direta</a:t>
          </a:r>
          <a:endParaRPr lang="pt-BR" sz="1500" kern="1200" dirty="0">
            <a:solidFill>
              <a:srgbClr val="A75E1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>
              <a:solidFill>
                <a:srgbClr val="A75E19"/>
              </a:solidFill>
              <a:latin typeface="Calibri Light" panose="020F0302020204030204"/>
            </a:rPr>
            <a:t>Supervisão indireta</a:t>
          </a:r>
          <a:endParaRPr lang="pt-BR" sz="1500" kern="1200" dirty="0">
            <a:solidFill>
              <a:srgbClr val="A75E19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500" kern="1200">
            <a:solidFill>
              <a:srgbClr val="A75E19"/>
            </a:solidFill>
            <a:latin typeface="Calibri Light" panose="020F0302020204030204"/>
          </a:endParaRPr>
        </a:p>
      </dsp:txBody>
      <dsp:txXfrm>
        <a:off x="6627585" y="3137736"/>
        <a:ext cx="1935072" cy="129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/>
              <a:t>Clique para editar o </a:t>
            </a:r>
            <a:br>
              <a:rPr lang="pt-BR"/>
            </a:br>
            <a:r>
              <a:rPr lang="pt-BR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>
              <a:solidFill>
                <a:srgbClr val="BE6311"/>
              </a:solidFill>
            </a:endParaRPr>
          </a:p>
          <a:p>
            <a:pPr algn="ctr"/>
            <a:r>
              <a:rPr lang="pt-BR" sz="2000">
                <a:solidFill>
                  <a:srgbClr val="BE6311"/>
                </a:solidFill>
              </a:rPr>
              <a:t>Visite o </a:t>
            </a:r>
            <a:r>
              <a:rPr lang="pt-BR" sz="2000" b="1">
                <a:solidFill>
                  <a:srgbClr val="BE6311"/>
                </a:solidFill>
              </a:rPr>
              <a:t>e-Planifica </a:t>
            </a:r>
            <a:r>
              <a:rPr lang="pt-BR" sz="2000">
                <a:solidFill>
                  <a:srgbClr val="BE6311"/>
                </a:solidFill>
              </a:rPr>
              <a:t>e acesse os materiais do </a:t>
            </a:r>
            <a:r>
              <a:rPr lang="pt-BR" sz="2000" err="1">
                <a:solidFill>
                  <a:srgbClr val="BE6311"/>
                </a:solidFill>
              </a:rPr>
              <a:t>PlanificaSUS</a:t>
            </a:r>
            <a:r>
              <a:rPr lang="pt-BR" sz="200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89197" y="2545239"/>
            <a:ext cx="7804888" cy="1091570"/>
          </a:xfrm>
        </p:spPr>
        <p:txBody>
          <a:bodyPr>
            <a:normAutofit/>
          </a:bodyPr>
          <a:lstStyle/>
          <a:p>
            <a:r>
              <a:rPr lang="pt-BR" sz="3200" dirty="0">
                <a:cs typeface="Calibri Light"/>
              </a:rPr>
              <a:t>Etapa 8: </a:t>
            </a:r>
            <a:r>
              <a:rPr lang="pt-BR" sz="3200" dirty="0">
                <a:cs typeface="+mj-lt"/>
              </a:rPr>
              <a:t>Cuidados Paliativos na APS e na AAE</a:t>
            </a:r>
            <a:br>
              <a:rPr lang="pt-BR" sz="3200" dirty="0">
                <a:cs typeface="+mj-lt"/>
              </a:rPr>
            </a:br>
            <a:r>
              <a:rPr lang="pt-BR" sz="3200" dirty="0">
                <a:ea typeface="+mj-lt"/>
                <a:cs typeface="+mj-lt"/>
              </a:rPr>
              <a:t>Oficina de Planejamento SMS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Quem pode se beneficiar de Cuidados Paliativos no SUS</a:t>
            </a:r>
            <a:endParaRPr lang="pt-BR" dirty="0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633907" y="2822013"/>
            <a:ext cx="5254004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BR" dirty="0">
                <a:latin typeface="Calibri"/>
                <a:cs typeface="Calibri"/>
              </a:rPr>
              <a:t>Buscar o descritor </a:t>
            </a:r>
            <a:r>
              <a:rPr lang="pt-BR" b="1" dirty="0">
                <a:latin typeface="Calibri"/>
                <a:cs typeface="Calibri"/>
              </a:rPr>
              <a:t>"cuidados paliativos" </a:t>
            </a:r>
          </a:p>
          <a:p>
            <a:pPr algn="ctr"/>
            <a:endParaRPr lang="pt-BR" b="1" cap="all" dirty="0">
              <a:latin typeface="Calibri"/>
              <a:cs typeface="Calibri"/>
            </a:endParaRPr>
          </a:p>
          <a:p>
            <a:pPr algn="ctr"/>
            <a:r>
              <a:rPr lang="pt-BR" b="1" cap="all" dirty="0">
                <a:latin typeface="Calibri"/>
                <a:cs typeface="Calibri"/>
              </a:rPr>
              <a:t>PORTARIA DE CONSOLIDAÇÃO Nº 2, DE 28 DE SETEMBRO DE </a:t>
            </a:r>
            <a:r>
              <a:rPr lang="pt-BR" b="1" cap="all" dirty="0" smtClean="0">
                <a:latin typeface="Calibri"/>
                <a:cs typeface="Calibri"/>
              </a:rPr>
              <a:t>2021</a:t>
            </a:r>
            <a:endParaRPr lang="pt-BR" dirty="0">
              <a:latin typeface="Calibri"/>
              <a:cs typeface="Calibri"/>
            </a:endParaRPr>
          </a:p>
          <a:p>
            <a:pPr marL="0" indent="0" algn="just">
              <a:buNone/>
            </a:pPr>
            <a:r>
              <a:rPr lang="pt-BR" b="1" i="1" dirty="0">
                <a:latin typeface="Calibri"/>
                <a:cs typeface="Calibri"/>
              </a:rPr>
              <a:t>Consolidação das normas sobre as políticas nacionais de saúde do Sistema Único de Saúde.</a:t>
            </a:r>
            <a:endParaRPr lang="pt-BR" dirty="0">
              <a:cs typeface="Calibri" panose="020F0502020204030204" pitchFamily="34" charset="0"/>
            </a:endParaRPr>
          </a:p>
          <a:p>
            <a:endParaRPr lang="pt-BR" dirty="0">
              <a:cs typeface="Calibri"/>
            </a:endParaRP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" name="Imagem 2" descr="Código QR&#10;&#10;Descrição gerada automaticamente">
            <a:extLst>
              <a:ext uri="{FF2B5EF4-FFF2-40B4-BE49-F238E27FC236}">
                <a16:creationId xmlns:a16="http://schemas.microsoft.com/office/drawing/2014/main" xmlns="" id="{1FF931DD-3661-B00B-1582-5C9357C2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69" y="2438400"/>
            <a:ext cx="2743200" cy="2743200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xmlns="" id="{13D5272D-6E42-E5E1-AEB0-B25140FBD308}"/>
              </a:ext>
            </a:extLst>
          </p:cNvPr>
          <p:cNvSpPr txBox="1"/>
          <p:nvPr/>
        </p:nvSpPr>
        <p:spPr>
          <a:xfrm>
            <a:off x="139889" y="5999673"/>
            <a:ext cx="966319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>
                <a:solidFill>
                  <a:srgbClr val="A75E19"/>
                </a:solidFill>
              </a:rPr>
              <a:t>Fonte: https://bvsms.saude.gov.br/bvs/saudelegis/gm/2017/prc0002_03_10_2017.html</a:t>
            </a:r>
          </a:p>
        </p:txBody>
      </p:sp>
    </p:spTree>
    <p:extLst>
      <p:ext uri="{BB962C8B-B14F-4D97-AF65-F5344CB8AC3E}">
        <p14:creationId xmlns:p14="http://schemas.microsoft.com/office/powerpoint/2010/main" val="276960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latin typeface="Calibri Light"/>
                <a:cs typeface="Calibri Light"/>
              </a:rPr>
              <a:t>Política Nacional de Atenção Básica</a:t>
            </a:r>
            <a:endParaRPr lang="pt-BR" dirty="0">
              <a:latin typeface="Calibri Light"/>
            </a:endParaRPr>
          </a:p>
          <a:p>
            <a:pPr algn="ctr"/>
            <a:r>
              <a:rPr lang="pt-BR" dirty="0">
                <a:latin typeface="Calibri Light"/>
                <a:cs typeface="Calibri Light"/>
              </a:rPr>
              <a:t>Portaria nº 2.436, de 21 de setembro de 2017</a:t>
            </a:r>
            <a:endParaRPr lang="pt-BR" dirty="0">
              <a:latin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 Atenção Básica é o conjunto de ações de saúde individuais, familiares e coletivas que envolvem promoção, prevenção, proteção, diagnóstico, tratamento, reabilitação, redução de danos, </a:t>
            </a:r>
            <a:r>
              <a:rPr lang="pt-BR" b="1" dirty="0">
                <a:latin typeface="Calibri"/>
                <a:cs typeface="Calibri"/>
              </a:rPr>
              <a:t>cuidados paliativos</a:t>
            </a:r>
            <a:r>
              <a:rPr lang="pt-BR" dirty="0">
                <a:latin typeface="Calibri"/>
                <a:cs typeface="Calibri"/>
              </a:rPr>
              <a:t> e vigilância em saúde, desenvolvida por meio de práticas de cuidado integrado e gestão qualificada, realizada com equipe multiprofissional e dirigida à população em território definido, sobre as quais as equipes assumem responsabilidade sanitária</a:t>
            </a:r>
            <a:endParaRPr lang="pt-BR">
              <a:cs typeface="Calibri"/>
            </a:endParaRPr>
          </a:p>
          <a:p>
            <a:pPr algn="just"/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58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Resolução Nº 41</a:t>
            </a:r>
            <a:endParaRPr lang="pt-BR" dirty="0">
              <a:cs typeface="Calibri 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3A752B52-383A-7F38-7BBF-C22360CE4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994" y="2223308"/>
            <a:ext cx="5493543" cy="2899540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41F6B1-375B-A735-9D6A-B70869676E5A}"/>
              </a:ext>
            </a:extLst>
          </p:cNvPr>
          <p:cNvSpPr txBox="1"/>
          <p:nvPr/>
        </p:nvSpPr>
        <p:spPr>
          <a:xfrm>
            <a:off x="6691312" y="1815703"/>
            <a:ext cx="448270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>
                <a:solidFill>
                  <a:srgbClr val="A75E19"/>
                </a:solidFill>
                <a:ea typeface="+mn-lt"/>
                <a:cs typeface="+mn-lt"/>
              </a:rPr>
              <a:t>A oferta de cuidados paliativos envolve a APS, assim como a AAE e demais serviços de atenção à saúde, e só pode ser proporcionada através da capacitação da rede usual de assistência e reorganização dos processos de trabalho já existentes.</a:t>
            </a:r>
            <a:endParaRPr lang="pt-BR" sz="2400" dirty="0">
              <a:solidFill>
                <a:srgbClr val="A75E1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00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  <a:endParaRPr lang="pt-BR" dirty="0">
              <a:cs typeface="Calibri 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" name="Imagem 2" descr="Diagrama&#10;&#10;Descrição gerada automaticamente">
            <a:extLst>
              <a:ext uri="{FF2B5EF4-FFF2-40B4-BE49-F238E27FC236}">
                <a16:creationId xmlns:a16="http://schemas.microsoft.com/office/drawing/2014/main" xmlns="" id="{D6933601-79BF-2375-C6CA-F0EFAAE6E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65" y="2470439"/>
            <a:ext cx="7623680" cy="28590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D39D9-092C-EBCF-7332-13ED8304AF1F}"/>
              </a:ext>
            </a:extLst>
          </p:cNvPr>
          <p:cNvSpPr txBox="1"/>
          <p:nvPr/>
        </p:nvSpPr>
        <p:spPr>
          <a:xfrm>
            <a:off x="7260431" y="6165056"/>
            <a:ext cx="38385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rgbClr val="A75E19"/>
                </a:solidFill>
              </a:rPr>
              <a:t>(Adaptado de MENDES et al, 2019) </a:t>
            </a:r>
          </a:p>
        </p:txBody>
      </p:sp>
    </p:spTree>
    <p:extLst>
      <p:ext uri="{BB962C8B-B14F-4D97-AF65-F5344CB8AC3E}">
        <p14:creationId xmlns:p14="http://schemas.microsoft.com/office/powerpoint/2010/main" val="249796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42783" y="2419847"/>
            <a:ext cx="8399899" cy="3686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Os macroprocessos de cuidados paliativos visam promover melhoria na qualidade de vida das pessoas, seus familiares e cuidadores através de assistência que contemple o cuidado integral a pessoa considerando suas múltiplas dimensões, respeito a autonomia e aos valores de cada um</a:t>
            </a:r>
            <a:endParaRPr lang="en-US" dirty="0">
              <a:ea typeface="Calibri"/>
              <a:cs typeface="Calibri"/>
            </a:endParaRPr>
          </a:p>
          <a:p>
            <a:pPr marL="0" indent="0" algn="r">
              <a:buNone/>
            </a:pPr>
            <a:r>
              <a:rPr lang="pt-BR" sz="1800" dirty="0">
                <a:latin typeface="Calibri"/>
                <a:ea typeface="Calibri"/>
                <a:cs typeface="Calibri"/>
              </a:rPr>
              <a:t>(MENDES et al, 2019) 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681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Macroprocessos de Cuidados Paliativos na Construção Social da APS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33783" y="2217440"/>
            <a:ext cx="6459180" cy="440111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 APS é um ponto de atenção à saúde essencial  para promover cuidados paliativos de forma precoce</a:t>
            </a:r>
            <a:endParaRPr lang="en-US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4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 Conhece e acompanha a pessoa em todas as fases da vida e por todo o ciclo de uma condição de saúde: </a:t>
            </a:r>
            <a:endParaRPr lang="pt-BR" sz="2400" dirty="0"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400" b="1" dirty="0">
                <a:latin typeface="Calibri"/>
                <a:ea typeface="Calibri"/>
                <a:cs typeface="Calibri"/>
              </a:rPr>
              <a:t>-&gt; antes de um adoecimento -&gt; no diagnóstico -&gt; ao longo da evolução da doença até o momento da morte -&gt; seguimento da família no processo de luto e para além dele</a:t>
            </a:r>
            <a:endParaRPr lang="pt-BR" sz="2400" b="1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400" b="1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Assistência em cuidados paliativos no cenário comunitário, no território, próximo ao contexto de vida da pessoa cuidada </a:t>
            </a:r>
            <a:endParaRPr lang="en-US" dirty="0">
              <a:ea typeface="Calibri"/>
              <a:cs typeface="Calibri"/>
            </a:endParaRPr>
          </a:p>
          <a:p>
            <a:pPr marL="0" indent="0" algn="r">
              <a:buNone/>
            </a:pPr>
            <a:r>
              <a:rPr lang="pt-BR" sz="1900" dirty="0">
                <a:latin typeface="Calibri"/>
                <a:ea typeface="Calibri"/>
                <a:cs typeface="Calibri"/>
              </a:rPr>
              <a:t>(WHO, 2018)</a:t>
            </a:r>
            <a:r>
              <a:rPr lang="en-US" sz="1900" dirty="0"/>
              <a:t/>
            </a:r>
            <a:br>
              <a:rPr lang="en-US" sz="1900" dirty="0"/>
            </a:br>
            <a:endParaRPr lang="en-US" sz="1900" dirty="0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" name="Imagem 2" descr="Diagrama&#10;&#10;Descrição gerada automaticamente">
            <a:extLst>
              <a:ext uri="{FF2B5EF4-FFF2-40B4-BE49-F238E27FC236}">
                <a16:creationId xmlns:a16="http://schemas.microsoft.com/office/drawing/2014/main" xmlns="" id="{A56EFBD5-4FCB-8DBB-7C67-FC178123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3" y="2547071"/>
            <a:ext cx="39814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Cuidados Paliativos e os Macroprocessos da AAE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59440" y="2181722"/>
            <a:ext cx="10793055" cy="407964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Os cuidados paliativos não são estabelecidos em função de diagnósticos ou doenças, mas sim pelas necessidades subjetivas que permeiam o adoecimento </a:t>
            </a:r>
            <a:r>
              <a:rPr lang="pt-BR" sz="2000" dirty="0">
                <a:latin typeface="Calibri"/>
                <a:ea typeface="Calibri"/>
                <a:cs typeface="Calibri"/>
              </a:rPr>
              <a:t>(MENDES et al, 2019). </a:t>
            </a:r>
            <a:endParaRPr lang="en-US" sz="2000" dirty="0"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Ao existir uma condição de saúde, pode existir sofrimento relacionado a ela, seja ela aguda, subaguda ou crônica, independentemente da complexidade vinculada a dimensão física </a:t>
            </a:r>
            <a:r>
              <a:rPr lang="pt-BR" sz="2000" dirty="0">
                <a:latin typeface="Calibri"/>
                <a:ea typeface="Calibri"/>
                <a:cs typeface="Calibri"/>
              </a:rPr>
              <a:t>(HIGHET et al, 2013; MENDES, 2019). </a:t>
            </a:r>
            <a:endParaRPr lang="en-US" sz="2000" dirty="0">
              <a:ea typeface="Calibri"/>
              <a:cs typeface="Calibri"/>
            </a:endParaRPr>
          </a:p>
          <a:p>
            <a:pPr algn="just"/>
            <a:r>
              <a:rPr lang="pt-BR" sz="2400" dirty="0">
                <a:latin typeface="Calibri"/>
                <a:ea typeface="Calibri"/>
                <a:cs typeface="Calibri"/>
              </a:rPr>
              <a:t>Porém, com o avançar da doença, é esperado que as demandas paliativas aumentem de forma progressiva. Isso significa que a proporção de pessoas elegíveis para abordagem paliativa completa é maior entre usuários com condição crônica de saúde complexa.</a:t>
            </a:r>
          </a:p>
          <a:p>
            <a:pPr marL="0" indent="0" algn="just">
              <a:buNone/>
            </a:pPr>
            <a:r>
              <a:rPr lang="pt-BR" sz="2400" dirty="0">
                <a:latin typeface="Calibri"/>
                <a:ea typeface="Calibri"/>
                <a:cs typeface="Calibri"/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930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Cuidados Paliativos e os Macroprocessos da AAE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ABB3221-4741-4292-B4B5-BD67B8F5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>
                <a:latin typeface="Calibri"/>
                <a:cs typeface="Calibri"/>
              </a:rPr>
              <a:t>Abordagem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paliativa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completa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deve</a:t>
            </a:r>
            <a:r>
              <a:rPr lang="en-US" sz="2400" dirty="0">
                <a:latin typeface="Calibri"/>
                <a:cs typeface="Calibri"/>
              </a:rPr>
              <a:t> ser </a:t>
            </a:r>
            <a:r>
              <a:rPr lang="en-US" sz="2400" dirty="0" err="1">
                <a:latin typeface="Calibri"/>
                <a:cs typeface="Calibri"/>
              </a:rPr>
              <a:t>executada</a:t>
            </a:r>
            <a:r>
              <a:rPr lang="en-US" sz="2400" dirty="0">
                <a:latin typeface="Calibri"/>
                <a:cs typeface="Calibri"/>
              </a:rPr>
              <a:t> de forma </a:t>
            </a:r>
            <a:r>
              <a:rPr lang="en-US" sz="2400" dirty="0" err="1">
                <a:latin typeface="Calibri"/>
                <a:cs typeface="Calibri"/>
              </a:rPr>
              <a:t>integrada</a:t>
            </a:r>
            <a:r>
              <a:rPr lang="en-US" sz="2400" dirty="0">
                <a:latin typeface="Calibri"/>
                <a:cs typeface="Calibri"/>
              </a:rPr>
              <a:t> à </a:t>
            </a:r>
            <a:r>
              <a:rPr lang="en-US" sz="2400" dirty="0" err="1">
                <a:latin typeface="Calibri"/>
                <a:cs typeface="Calibri"/>
              </a:rPr>
              <a:t>rotina</a:t>
            </a:r>
            <a:r>
              <a:rPr lang="en-US" sz="2400" dirty="0">
                <a:latin typeface="Calibri"/>
                <a:cs typeface="Calibri"/>
              </a:rPr>
              <a:t> da APS e </a:t>
            </a:r>
            <a:r>
              <a:rPr lang="en-US" sz="2400" dirty="0" err="1">
                <a:latin typeface="Calibri"/>
                <a:cs typeface="Calibri"/>
              </a:rPr>
              <a:t>incluída</a:t>
            </a:r>
            <a:r>
              <a:rPr lang="en-US" sz="2400" dirty="0">
                <a:latin typeface="Calibri"/>
                <a:cs typeface="Calibri"/>
              </a:rPr>
              <a:t> entre as </a:t>
            </a:r>
            <a:r>
              <a:rPr lang="en-US" sz="2400" dirty="0" err="1">
                <a:latin typeface="Calibri"/>
                <a:cs typeface="Calibri"/>
              </a:rPr>
              <a:t>necessidades</a:t>
            </a:r>
            <a:r>
              <a:rPr lang="en-US" sz="2400" dirty="0">
                <a:latin typeface="Calibri"/>
                <a:cs typeface="Calibri"/>
              </a:rPr>
              <a:t> a </a:t>
            </a:r>
            <a:r>
              <a:rPr lang="en-US" sz="2400" dirty="0" err="1">
                <a:latin typeface="Calibri"/>
                <a:cs typeface="Calibri"/>
              </a:rPr>
              <a:t>serem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assistidas</a:t>
            </a:r>
            <a:r>
              <a:rPr lang="en-US" sz="2400" dirty="0">
                <a:latin typeface="Calibri"/>
                <a:cs typeface="Calibri"/>
              </a:rPr>
              <a:t> no </a:t>
            </a:r>
            <a:r>
              <a:rPr lang="en-US" sz="2400" dirty="0" err="1">
                <a:latin typeface="Calibri"/>
                <a:cs typeface="Calibri"/>
              </a:rPr>
              <a:t>compartilhamento</a:t>
            </a:r>
            <a:r>
              <a:rPr lang="en-US" sz="2400" dirty="0">
                <a:latin typeface="Calibri"/>
                <a:cs typeface="Calibri"/>
              </a:rPr>
              <a:t> do </a:t>
            </a:r>
            <a:r>
              <a:rPr lang="en-US" sz="2400" dirty="0" err="1">
                <a:latin typeface="Calibri"/>
                <a:cs typeface="Calibri"/>
              </a:rPr>
              <a:t>cuidado</a:t>
            </a:r>
            <a:r>
              <a:rPr lang="en-US" sz="2400" dirty="0">
                <a:latin typeface="Calibri"/>
                <a:cs typeface="Calibri"/>
              </a:rPr>
              <a:t> com a </a:t>
            </a:r>
            <a:r>
              <a:rPr lang="en-US" sz="2400" dirty="0" err="1">
                <a:latin typeface="Calibri"/>
                <a:cs typeface="Calibri"/>
              </a:rPr>
              <a:t>Atenção</a:t>
            </a:r>
            <a:r>
              <a:rPr lang="en-US" sz="2400" dirty="0">
                <a:latin typeface="Calibri"/>
                <a:cs typeface="Calibri"/>
              </a:rPr>
              <a:t> Ambulatorial </a:t>
            </a:r>
            <a:r>
              <a:rPr lang="en-US" sz="2400" dirty="0" err="1">
                <a:latin typeface="Calibri"/>
                <a:cs typeface="Calibri"/>
              </a:rPr>
              <a:t>Especializada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onde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os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profissionais</a:t>
            </a:r>
            <a:r>
              <a:rPr lang="en-US" sz="2400" dirty="0">
                <a:latin typeface="Calibri"/>
                <a:cs typeface="Calibri"/>
              </a:rPr>
              <a:t> de </a:t>
            </a:r>
            <a:r>
              <a:rPr lang="en-US" sz="2400" dirty="0" err="1">
                <a:latin typeface="Calibri"/>
                <a:cs typeface="Calibri"/>
              </a:rPr>
              <a:t>saúde</a:t>
            </a:r>
            <a:r>
              <a:rPr lang="en-US" sz="2400" dirty="0">
                <a:latin typeface="Calibri"/>
                <a:cs typeface="Calibri"/>
              </a:rPr>
              <a:t> da AAE, </a:t>
            </a:r>
            <a:r>
              <a:rPr lang="en-US" sz="2400" dirty="0" err="1">
                <a:latin typeface="Calibri"/>
                <a:cs typeface="Calibri"/>
              </a:rPr>
              <a:t>independentemente</a:t>
            </a:r>
            <a:r>
              <a:rPr lang="en-US" sz="2400" dirty="0">
                <a:latin typeface="Calibri"/>
                <a:cs typeface="Calibri"/>
              </a:rPr>
              <a:t> da </a:t>
            </a:r>
            <a:r>
              <a:rPr lang="en-US" sz="2400" dirty="0" err="1">
                <a:latin typeface="Calibri"/>
                <a:cs typeface="Calibri"/>
              </a:rPr>
              <a:t>linha</a:t>
            </a:r>
            <a:r>
              <a:rPr lang="en-US" sz="2400" dirty="0">
                <a:latin typeface="Calibri"/>
                <a:cs typeface="Calibri"/>
              </a:rPr>
              <a:t> de </a:t>
            </a:r>
            <a:r>
              <a:rPr lang="en-US" sz="2400" dirty="0" err="1">
                <a:latin typeface="Calibri"/>
                <a:cs typeface="Calibri"/>
              </a:rPr>
              <a:t>cuidado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cs typeface="Calibri"/>
              </a:rPr>
              <a:t>devem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conhecer</a:t>
            </a:r>
            <a:r>
              <a:rPr lang="en-US" sz="2400" dirty="0">
                <a:latin typeface="Calibri"/>
                <a:cs typeface="Calibri"/>
              </a:rPr>
              <a:t> ferramentas de </a:t>
            </a:r>
            <a:r>
              <a:rPr lang="en-US" sz="2400" dirty="0" err="1">
                <a:latin typeface="Calibri"/>
                <a:cs typeface="Calibri"/>
              </a:rPr>
              <a:t>cuidados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paliativos</a:t>
            </a:r>
            <a:r>
              <a:rPr lang="en-US" sz="2400" dirty="0">
                <a:latin typeface="Calibri"/>
                <a:cs typeface="Calibri"/>
              </a:rPr>
              <a:t> e </a:t>
            </a:r>
            <a:r>
              <a:rPr lang="en-US" sz="2400" dirty="0" err="1">
                <a:latin typeface="Calibri"/>
                <a:cs typeface="Calibri"/>
              </a:rPr>
              <a:t>apoiar</a:t>
            </a:r>
            <a:r>
              <a:rPr lang="en-US" sz="2400" dirty="0">
                <a:latin typeface="Calibri"/>
                <a:cs typeface="Calibri"/>
              </a:rPr>
              <a:t> as </a:t>
            </a:r>
            <a:r>
              <a:rPr lang="en-US" sz="2400" dirty="0" err="1">
                <a:latin typeface="Calibri"/>
                <a:cs typeface="Calibri"/>
              </a:rPr>
              <a:t>equipes</a:t>
            </a:r>
            <a:r>
              <a:rPr lang="en-US" sz="2400" dirty="0">
                <a:latin typeface="Calibri"/>
                <a:cs typeface="Calibri"/>
              </a:rPr>
              <a:t> da APS.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138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Cuidados Paliativos e os Macroprocessos da AAE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7" name="Diagrama 7">
            <a:extLst>
              <a:ext uri="{FF2B5EF4-FFF2-40B4-BE49-F238E27FC236}">
                <a16:creationId xmlns:a16="http://schemas.microsoft.com/office/drawing/2014/main" xmlns="" id="{916A1C92-B07A-4546-70EB-58E62B476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017841"/>
              </p:ext>
            </p:extLst>
          </p:nvPr>
        </p:nvGraphicFramePr>
        <p:xfrm>
          <a:off x="-973932" y="2120107"/>
          <a:ext cx="11933237" cy="44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2" name="CaixaDeTexto 81">
            <a:extLst>
              <a:ext uri="{FF2B5EF4-FFF2-40B4-BE49-F238E27FC236}">
                <a16:creationId xmlns:a16="http://schemas.microsoft.com/office/drawing/2014/main" xmlns="" id="{4C72A134-1398-1990-B2D6-745B53EEBBCC}"/>
              </a:ext>
            </a:extLst>
          </p:cNvPr>
          <p:cNvSpPr txBox="1"/>
          <p:nvPr/>
        </p:nvSpPr>
        <p:spPr>
          <a:xfrm>
            <a:off x="2643189" y="4042172"/>
            <a:ext cx="10382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3200" dirty="0">
                <a:cs typeface="Calibri"/>
              </a:rPr>
              <a:t>AAE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8374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Cronograma e Operacionalização da Etapa</a:t>
            </a:r>
            <a:endParaRPr lang="pt-BR" dirty="0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857079" y="2441013"/>
            <a:ext cx="7635713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BR" b="1" i="1" dirty="0">
                <a:latin typeface="Calibri"/>
                <a:ea typeface="Calibri"/>
                <a:cs typeface="Calibri"/>
              </a:rPr>
              <a:t>Aqui, os participantes podem inserir o cronograma para operacionalização da etapa, customizado de acordo com aspectos contextuais.</a:t>
            </a:r>
            <a:endParaRPr lang="pt-BR" dirty="0"/>
          </a:p>
          <a:p>
            <a:pPr marL="0" indent="0" algn="ctr">
              <a:buNone/>
            </a:pP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82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>
                  <a:solidFill>
                    <a:schemeClr val="bg1"/>
                  </a:solidFill>
                </a:rPr>
                <a:t>Cheguei! </a:t>
              </a:r>
              <a:endParaRPr lang="pt-BR" sz="3000">
                <a:solidFill>
                  <a:schemeClr val="bg1"/>
                </a:solidFill>
              </a:endParaRPr>
            </a:p>
            <a:p>
              <a:pPr algn="ctr"/>
              <a:r>
                <a:rPr lang="pt-BR" sz="2100">
                  <a:solidFill>
                    <a:schemeClr val="bg1"/>
                  </a:solidFill>
                </a:rPr>
                <a:t>Sou a </a:t>
              </a:r>
              <a:r>
                <a:rPr lang="pt-BR" sz="2100" b="1">
                  <a:solidFill>
                    <a:schemeClr val="bg1"/>
                  </a:solidFill>
                </a:rPr>
                <a:t>Zezé </a:t>
              </a:r>
              <a:r>
                <a:rPr lang="pt-BR" sz="210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>
                    <a:solidFill>
                      <a:schemeClr val="bg1"/>
                    </a:solidFill>
                  </a:rPr>
                </a:br>
                <a:r>
                  <a:rPr lang="pt-BR" sz="160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>
                <a:cs typeface="Calibri Light"/>
              </a:rPr>
              <a:t>Material</a:t>
            </a:r>
            <a:r>
              <a:rPr lang="pt-BR">
                <a:ea typeface="+mj-lt"/>
                <a:cs typeface="+mj-lt"/>
              </a:rPr>
              <a:t> de Apoio – Parte II</a:t>
            </a: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3776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21412" y="2092468"/>
            <a:ext cx="7144089" cy="937996"/>
          </a:xfrm>
        </p:spPr>
        <p:txBody>
          <a:bodyPr>
            <a:normAutofit fontScale="90000"/>
          </a:bodyPr>
          <a:lstStyle/>
          <a:p>
            <a:r>
              <a:rPr lang="pt-BR"/>
              <a:t>Cuidados Paliativos no cenário municipal</a:t>
            </a:r>
            <a:endParaRPr lang="pt-BR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</a:t>
            </a:r>
            <a:r>
              <a:rPr lang="pt-BR" dirty="0" err="1"/>
              <a:t>calibri</a:t>
            </a:r>
            <a:r>
              <a:rPr lang="pt-BR" dirty="0"/>
              <a:t> (Corpo) 36 -Não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81297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Mapeamento do cenário municipal e os cuidados paliativos</a:t>
            </a:r>
            <a:endParaRPr lang="pt-BR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42783" y="2073897"/>
            <a:ext cx="10539444" cy="43646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Profissionais com formação em Cuidados Paliativos com potencial para tornarem-se referência na temática no contexto do município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Ações ou programas existentes no cenário municipal relacionadas a Cuidados Paliativos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Apoio da gestão aos espaços identificados - recursos de comunicação, produção de material, apoio logístico, financeiro e institucional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Políticas Públicas Estaduais relacionadas a Cuidados Paliativos (se existente, explanar aos municípios)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lvl="0"/>
            <a:r>
              <a:rPr lang="pt-BR" dirty="0"/>
              <a:t>Fluxos de procedimentos, de equipamentos, dietas e de dispensação de Medicamentos Essenciais (RENAME) e na Relação Municipal de Medicamentos Essenciais (REMUME)</a:t>
            </a:r>
          </a:p>
          <a:p>
            <a:pPr lvl="0"/>
            <a:r>
              <a:rPr lang="pt-BR" dirty="0"/>
              <a:t>Fluxos de acesso aos Serviços de Atenção Domiciliar (SAD) considerando Equipe Multiprofissional de Atenção Domiciliar (EMAD) e Equipe Multiprofissional de Apoio (EMAP) </a:t>
            </a:r>
          </a:p>
          <a:p>
            <a:pPr lvl="0"/>
            <a:r>
              <a:rPr lang="pt-BR" dirty="0"/>
              <a:t>Mapear o fluxo de disponibilização do atestado de óbito para as unidades de saúde</a:t>
            </a:r>
          </a:p>
          <a:p>
            <a:pPr>
              <a:buChar char="•"/>
            </a:pPr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sub-título: calibri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/>
          </a:p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69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Mapeamento do cenário municipal e os cuidados paliativos</a:t>
            </a:r>
            <a:endParaRPr lang="pt-BR" dirty="0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Tópico 1</a:t>
            </a:r>
          </a:p>
          <a:p>
            <a:endParaRPr lang="pt-BR" dirty="0"/>
          </a:p>
          <a:p>
            <a:r>
              <a:rPr lang="pt-BR" dirty="0"/>
              <a:t>Tópico 2</a:t>
            </a:r>
          </a:p>
          <a:p>
            <a:endParaRPr lang="pt-BR" dirty="0"/>
          </a:p>
          <a:p>
            <a:r>
              <a:rPr lang="pt-BR" dirty="0"/>
              <a:t>Tópico 3</a:t>
            </a:r>
          </a:p>
          <a:p>
            <a:endParaRPr lang="pt-BR" dirty="0"/>
          </a:p>
          <a:p>
            <a:r>
              <a:rPr lang="pt-BR" dirty="0"/>
              <a:t>Tópico 4</a:t>
            </a:r>
          </a:p>
          <a:p>
            <a:endParaRPr lang="pt-BR" dirty="0"/>
          </a:p>
          <a:p>
            <a:r>
              <a:rPr lang="pt-BR" dirty="0"/>
              <a:t>Tópico 5</a:t>
            </a:r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2" name="Espaço Reservado para Conteúdo 6">
            <a:extLst>
              <a:ext uri="{FF2B5EF4-FFF2-40B4-BE49-F238E27FC236}">
                <a16:creationId xmlns:a16="http://schemas.microsoft.com/office/drawing/2014/main" xmlns="" id="{D9D0EB11-9699-6A81-BDE8-8DE9545A6429}"/>
              </a:ext>
            </a:extLst>
          </p:cNvPr>
          <p:cNvSpPr>
            <a:spLocks noGrp="1"/>
          </p:cNvSpPr>
          <p:nvPr/>
        </p:nvSpPr>
        <p:spPr>
          <a:xfrm>
            <a:off x="5152423" y="3120284"/>
            <a:ext cx="4698588" cy="1939038"/>
          </a:xfrm>
          <a:prstGeom prst="rect">
            <a:avLst/>
          </a:prstGeom>
          <a:ln w="28575">
            <a:solidFill>
              <a:schemeClr val="bg1"/>
            </a:solidFill>
            <a:prstDash val="sysDot"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i="1" dirty="0">
                <a:solidFill>
                  <a:srgbClr val="A75E19"/>
                </a:solidFill>
                <a:latin typeface="Calibri"/>
                <a:cs typeface="Calibri"/>
              </a:rPr>
              <a:t>Aqui, os participantes podem inserir informações customizadas de acordo com o contexto local, seguindo os tópicos sinalizados na matriz da Oficina de Planejamento</a:t>
            </a:r>
            <a:endParaRPr lang="pt-BR" dirty="0">
              <a:solidFill>
                <a:srgbClr val="A75E1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0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19" y="763570"/>
            <a:ext cx="8053442" cy="87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>
                <a:cs typeface="Calibri Light"/>
              </a:rPr>
              <a:t>Material</a:t>
            </a:r>
            <a:r>
              <a:rPr lang="pt-BR">
                <a:ea typeface="+mj-lt"/>
                <a:cs typeface="+mj-lt"/>
              </a:rPr>
              <a:t> de Apoio – Parte I</a:t>
            </a: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10722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Apresentação da Etapa 8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62223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4E6292-BFC3-3CC5-82E9-218F32BAA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ea typeface="Calibri Light"/>
                <a:cs typeface="Calibri Light"/>
              </a:rPr>
              <a:t>Objetivo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6339791-C104-128D-73A1-A2CD4925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007096"/>
            <a:ext cx="5607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pt-BR" dirty="0">
              <a:latin typeface="Calibri"/>
              <a:ea typeface="Calibri"/>
              <a:cs typeface="Calibri"/>
            </a:endParaRPr>
          </a:p>
          <a:p>
            <a:pPr algn="just"/>
            <a:endParaRPr lang="pt-BR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Apresentar aos profissionais de saúde da APS e da AAE conceitos, processos e ferramentas relacionados a Cuidados Paliativos para promoção da oferta precoce e integrada de uma abordagem paliativa completa visando usuários, família, cuidadores e comunidade.</a:t>
            </a:r>
            <a:endParaRPr lang="pt-BR">
              <a:cs typeface="Calibri"/>
            </a:endParaRPr>
          </a:p>
          <a:p>
            <a:pPr marL="0" indent="0" algn="just">
              <a:buNone/>
            </a:pPr>
            <a:endParaRPr lang="pt-BR" b="1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xmlns="" id="{0CB8FC4A-B7EF-4D7F-4DAF-CFBADCF9E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935" y="3662040"/>
            <a:ext cx="5959331" cy="2276245"/>
          </a:xfrm>
          <a:custGeom>
            <a:avLst/>
            <a:gdLst>
              <a:gd name="connsiteX0" fmla="*/ 1643223 w 11918661"/>
              <a:gd name="connsiteY0" fmla="*/ 357044 h 4552489"/>
              <a:gd name="connsiteX1" fmla="*/ 5837862 w 11918661"/>
              <a:gd name="connsiteY1" fmla="*/ 4552485 h 4552489"/>
              <a:gd name="connsiteX2" fmla="*/ 0 w 11918661"/>
              <a:gd name="connsiteY2" fmla="*/ 4552485 h 4552489"/>
              <a:gd name="connsiteX3" fmla="*/ 11918661 w 11918661"/>
              <a:gd name="connsiteY3" fmla="*/ 0 h 4552489"/>
              <a:gd name="connsiteX4" fmla="*/ 10135033 w 11918661"/>
              <a:gd name="connsiteY4" fmla="*/ 4552489 h 4552489"/>
              <a:gd name="connsiteX5" fmla="*/ 7366174 w 11918661"/>
              <a:gd name="connsiteY5" fmla="*/ 4552489 h 45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18661" h="4552489">
                <a:moveTo>
                  <a:pt x="1643223" y="357044"/>
                </a:moveTo>
                <a:lnTo>
                  <a:pt x="5837862" y="4552485"/>
                </a:lnTo>
                <a:lnTo>
                  <a:pt x="0" y="4552485"/>
                </a:lnTo>
                <a:close/>
                <a:moveTo>
                  <a:pt x="11918661" y="0"/>
                </a:moveTo>
                <a:lnTo>
                  <a:pt x="10135033" y="4552489"/>
                </a:lnTo>
                <a:lnTo>
                  <a:pt x="7366174" y="4552489"/>
                </a:lnTo>
                <a:close/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61659F35-F7DD-46A4-CDFE-EB29204B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070" y="3087062"/>
            <a:ext cx="5385930" cy="2905822"/>
          </a:xfrm>
          <a:custGeom>
            <a:avLst/>
            <a:gdLst>
              <a:gd name="T0" fmla="*/ 8647 w 8648"/>
              <a:gd name="T1" fmla="*/ 0 h 4665"/>
              <a:gd name="T2" fmla="*/ 508 w 8648"/>
              <a:gd name="T3" fmla="*/ 0 h 4665"/>
              <a:gd name="T4" fmla="*/ 0 w 8648"/>
              <a:gd name="T5" fmla="*/ 1298 h 4665"/>
              <a:gd name="T6" fmla="*/ 3367 w 8648"/>
              <a:gd name="T7" fmla="*/ 4664 h 4665"/>
              <a:gd name="T8" fmla="*/ 4596 w 8648"/>
              <a:gd name="T9" fmla="*/ 4664 h 4665"/>
              <a:gd name="T10" fmla="*/ 8251 w 8648"/>
              <a:gd name="T11" fmla="*/ 1009 h 4665"/>
              <a:gd name="T12" fmla="*/ 8647 w 8648"/>
              <a:gd name="T13" fmla="*/ 0 h 4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48" h="4665">
                <a:moveTo>
                  <a:pt x="8647" y="0"/>
                </a:moveTo>
                <a:lnTo>
                  <a:pt x="508" y="0"/>
                </a:lnTo>
                <a:lnTo>
                  <a:pt x="0" y="1298"/>
                </a:lnTo>
                <a:lnTo>
                  <a:pt x="3367" y="4664"/>
                </a:lnTo>
                <a:lnTo>
                  <a:pt x="4596" y="4664"/>
                </a:lnTo>
                <a:lnTo>
                  <a:pt x="8251" y="1009"/>
                </a:lnTo>
                <a:lnTo>
                  <a:pt x="8647" y="0"/>
                </a:lnTo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AAF4A35F-51C3-245C-F9AF-BBBDEFC8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941" y="6372860"/>
            <a:ext cx="293877" cy="164791"/>
          </a:xfrm>
          <a:custGeom>
            <a:avLst/>
            <a:gdLst>
              <a:gd name="T0" fmla="*/ 469 w 470"/>
              <a:gd name="T1" fmla="*/ 262 h 263"/>
              <a:gd name="T2" fmla="*/ 0 w 470"/>
              <a:gd name="T3" fmla="*/ 262 h 263"/>
              <a:gd name="T4" fmla="*/ 0 w 470"/>
              <a:gd name="T5" fmla="*/ 0 h 263"/>
              <a:gd name="T6" fmla="*/ 469 w 470"/>
              <a:gd name="T7" fmla="*/ 0 h 263"/>
              <a:gd name="T8" fmla="*/ 469 w 470"/>
              <a:gd name="T9" fmla="*/ 26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63">
                <a:moveTo>
                  <a:pt x="469" y="262"/>
                </a:moveTo>
                <a:lnTo>
                  <a:pt x="0" y="262"/>
                </a:lnTo>
                <a:lnTo>
                  <a:pt x="0" y="0"/>
                </a:lnTo>
                <a:lnTo>
                  <a:pt x="469" y="0"/>
                </a:lnTo>
                <a:lnTo>
                  <a:pt x="469" y="26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AA06E12C-A7CC-84E2-6494-DD2BB27D9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263" y="6537649"/>
            <a:ext cx="606983" cy="260921"/>
          </a:xfrm>
          <a:custGeom>
            <a:avLst/>
            <a:gdLst>
              <a:gd name="T0" fmla="*/ 973 w 974"/>
              <a:gd name="T1" fmla="*/ 417 h 418"/>
              <a:gd name="T2" fmla="*/ 0 w 974"/>
              <a:gd name="T3" fmla="*/ 417 h 418"/>
              <a:gd name="T4" fmla="*/ 0 w 974"/>
              <a:gd name="T5" fmla="*/ 317 h 418"/>
              <a:gd name="T6" fmla="*/ 65 w 974"/>
              <a:gd name="T7" fmla="*/ 158 h 418"/>
              <a:gd name="T8" fmla="*/ 41 w 974"/>
              <a:gd name="T9" fmla="*/ 99 h 418"/>
              <a:gd name="T10" fmla="*/ 41 w 974"/>
              <a:gd name="T11" fmla="*/ 99 h 418"/>
              <a:gd name="T12" fmla="*/ 108 w 974"/>
              <a:gd name="T13" fmla="*/ 0 h 418"/>
              <a:gd name="T14" fmla="*/ 589 w 974"/>
              <a:gd name="T15" fmla="*/ 0 h 418"/>
              <a:gd name="T16" fmla="*/ 588 w 974"/>
              <a:gd name="T17" fmla="*/ 79 h 418"/>
              <a:gd name="T18" fmla="*/ 802 w 974"/>
              <a:gd name="T19" fmla="*/ 208 h 418"/>
              <a:gd name="T20" fmla="*/ 802 w 974"/>
              <a:gd name="T21" fmla="*/ 208 h 418"/>
              <a:gd name="T22" fmla="*/ 973 w 974"/>
              <a:gd name="T23" fmla="*/ 380 h 418"/>
              <a:gd name="T24" fmla="*/ 973 w 974"/>
              <a:gd name="T25" fmla="*/ 41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4" h="418">
                <a:moveTo>
                  <a:pt x="973" y="417"/>
                </a:moveTo>
                <a:lnTo>
                  <a:pt x="0" y="417"/>
                </a:lnTo>
                <a:lnTo>
                  <a:pt x="0" y="317"/>
                </a:lnTo>
                <a:lnTo>
                  <a:pt x="65" y="158"/>
                </a:lnTo>
                <a:lnTo>
                  <a:pt x="41" y="99"/>
                </a:lnTo>
                <a:lnTo>
                  <a:pt x="41" y="99"/>
                </a:lnTo>
                <a:cubicBezTo>
                  <a:pt x="21" y="52"/>
                  <a:pt x="57" y="0"/>
                  <a:pt x="108" y="0"/>
                </a:cubicBezTo>
                <a:lnTo>
                  <a:pt x="589" y="0"/>
                </a:lnTo>
                <a:lnTo>
                  <a:pt x="588" y="79"/>
                </a:lnTo>
                <a:lnTo>
                  <a:pt x="802" y="208"/>
                </a:lnTo>
                <a:lnTo>
                  <a:pt x="802" y="208"/>
                </a:lnTo>
                <a:cubicBezTo>
                  <a:pt x="896" y="208"/>
                  <a:pt x="973" y="285"/>
                  <a:pt x="973" y="380"/>
                </a:cubicBezTo>
                <a:lnTo>
                  <a:pt x="973" y="417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36C2BE6-1579-C3DC-E721-C1FAC967D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263" y="6735398"/>
            <a:ext cx="606983" cy="63171"/>
          </a:xfrm>
          <a:custGeom>
            <a:avLst/>
            <a:gdLst>
              <a:gd name="T0" fmla="*/ 0 w 974"/>
              <a:gd name="T1" fmla="*/ 0 h 101"/>
              <a:gd name="T2" fmla="*/ 0 w 974"/>
              <a:gd name="T3" fmla="*/ 100 h 101"/>
              <a:gd name="T4" fmla="*/ 973 w 974"/>
              <a:gd name="T5" fmla="*/ 100 h 101"/>
              <a:gd name="T6" fmla="*/ 973 w 974"/>
              <a:gd name="T7" fmla="*/ 63 h 101"/>
              <a:gd name="T8" fmla="*/ 973 w 974"/>
              <a:gd name="T9" fmla="*/ 63 h 101"/>
              <a:gd name="T10" fmla="*/ 961 w 974"/>
              <a:gd name="T11" fmla="*/ 0 h 101"/>
              <a:gd name="T12" fmla="*/ 0 w 974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4" h="101">
                <a:moveTo>
                  <a:pt x="0" y="0"/>
                </a:moveTo>
                <a:lnTo>
                  <a:pt x="0" y="100"/>
                </a:lnTo>
                <a:lnTo>
                  <a:pt x="973" y="100"/>
                </a:lnTo>
                <a:lnTo>
                  <a:pt x="973" y="63"/>
                </a:lnTo>
                <a:lnTo>
                  <a:pt x="973" y="63"/>
                </a:lnTo>
                <a:cubicBezTo>
                  <a:pt x="973" y="41"/>
                  <a:pt x="968" y="19"/>
                  <a:pt x="961" y="0"/>
                </a:cubicBezTo>
                <a:lnTo>
                  <a:pt x="0" y="0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05EB80F2-8D4C-B456-DC81-E2FEFE2B3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212" y="6515678"/>
            <a:ext cx="236201" cy="41198"/>
          </a:xfrm>
          <a:custGeom>
            <a:avLst/>
            <a:gdLst>
              <a:gd name="T0" fmla="*/ 377 w 378"/>
              <a:gd name="T1" fmla="*/ 67 h 68"/>
              <a:gd name="T2" fmla="*/ 34 w 378"/>
              <a:gd name="T3" fmla="*/ 67 h 68"/>
              <a:gd name="T4" fmla="*/ 34 w 378"/>
              <a:gd name="T5" fmla="*/ 67 h 68"/>
              <a:gd name="T6" fmla="*/ 0 w 378"/>
              <a:gd name="T7" fmla="*/ 34 h 68"/>
              <a:gd name="T8" fmla="*/ 0 w 378"/>
              <a:gd name="T9" fmla="*/ 34 h 68"/>
              <a:gd name="T10" fmla="*/ 34 w 378"/>
              <a:gd name="T11" fmla="*/ 0 h 68"/>
              <a:gd name="T12" fmla="*/ 333 w 378"/>
              <a:gd name="T13" fmla="*/ 0 h 68"/>
              <a:gd name="T14" fmla="*/ 333 w 378"/>
              <a:gd name="T15" fmla="*/ 0 h 68"/>
              <a:gd name="T16" fmla="*/ 377 w 378"/>
              <a:gd name="T17" fmla="*/ 44 h 68"/>
              <a:gd name="T18" fmla="*/ 377 w 378"/>
              <a:gd name="T19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8" h="68">
                <a:moveTo>
                  <a:pt x="377" y="67"/>
                </a:moveTo>
                <a:lnTo>
                  <a:pt x="34" y="67"/>
                </a:lnTo>
                <a:lnTo>
                  <a:pt x="34" y="67"/>
                </a:lnTo>
                <a:cubicBezTo>
                  <a:pt x="16" y="67"/>
                  <a:pt x="0" y="52"/>
                  <a:pt x="0" y="34"/>
                </a:cubicBezTo>
                <a:lnTo>
                  <a:pt x="0" y="34"/>
                </a:lnTo>
                <a:cubicBezTo>
                  <a:pt x="0" y="15"/>
                  <a:pt x="16" y="0"/>
                  <a:pt x="34" y="0"/>
                </a:cubicBezTo>
                <a:lnTo>
                  <a:pt x="333" y="0"/>
                </a:lnTo>
                <a:lnTo>
                  <a:pt x="333" y="0"/>
                </a:lnTo>
                <a:cubicBezTo>
                  <a:pt x="357" y="0"/>
                  <a:pt x="377" y="20"/>
                  <a:pt x="377" y="44"/>
                </a:cubicBezTo>
                <a:lnTo>
                  <a:pt x="377" y="67"/>
                </a:lnTo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06F5B84A-FBB8-2AB0-E2D7-38B5AE41A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211" y="6515678"/>
            <a:ext cx="65917" cy="41198"/>
          </a:xfrm>
          <a:custGeom>
            <a:avLst/>
            <a:gdLst>
              <a:gd name="T0" fmla="*/ 34 w 105"/>
              <a:gd name="T1" fmla="*/ 0 h 68"/>
              <a:gd name="T2" fmla="*/ 34 w 105"/>
              <a:gd name="T3" fmla="*/ 0 h 68"/>
              <a:gd name="T4" fmla="*/ 0 w 105"/>
              <a:gd name="T5" fmla="*/ 34 h 68"/>
              <a:gd name="T6" fmla="*/ 0 w 105"/>
              <a:gd name="T7" fmla="*/ 34 h 68"/>
              <a:gd name="T8" fmla="*/ 34 w 105"/>
              <a:gd name="T9" fmla="*/ 67 h 68"/>
              <a:gd name="T10" fmla="*/ 104 w 105"/>
              <a:gd name="T11" fmla="*/ 67 h 68"/>
              <a:gd name="T12" fmla="*/ 104 w 105"/>
              <a:gd name="T13" fmla="*/ 0 h 68"/>
              <a:gd name="T14" fmla="*/ 34 w 105"/>
              <a:gd name="T1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68">
                <a:moveTo>
                  <a:pt x="34" y="0"/>
                </a:moveTo>
                <a:lnTo>
                  <a:pt x="34" y="0"/>
                </a:lnTo>
                <a:cubicBezTo>
                  <a:pt x="16" y="0"/>
                  <a:pt x="0" y="15"/>
                  <a:pt x="0" y="34"/>
                </a:cubicBezTo>
                <a:lnTo>
                  <a:pt x="0" y="34"/>
                </a:lnTo>
                <a:cubicBezTo>
                  <a:pt x="0" y="52"/>
                  <a:pt x="16" y="67"/>
                  <a:pt x="34" y="67"/>
                </a:cubicBezTo>
                <a:lnTo>
                  <a:pt x="104" y="67"/>
                </a:lnTo>
                <a:lnTo>
                  <a:pt x="104" y="0"/>
                </a:lnTo>
                <a:lnTo>
                  <a:pt x="34" y="0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F182FA85-5634-4AAA-40CC-E299FA67D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421" y="6468987"/>
            <a:ext cx="46690" cy="46692"/>
          </a:xfrm>
          <a:custGeom>
            <a:avLst/>
            <a:gdLst>
              <a:gd name="T0" fmla="*/ 72 w 73"/>
              <a:gd name="T1" fmla="*/ 37 h 74"/>
              <a:gd name="T2" fmla="*/ 72 w 73"/>
              <a:gd name="T3" fmla="*/ 37 h 74"/>
              <a:gd name="T4" fmla="*/ 36 w 73"/>
              <a:gd name="T5" fmla="*/ 73 h 74"/>
              <a:gd name="T6" fmla="*/ 36 w 73"/>
              <a:gd name="T7" fmla="*/ 73 h 74"/>
              <a:gd name="T8" fmla="*/ 0 w 73"/>
              <a:gd name="T9" fmla="*/ 37 h 74"/>
              <a:gd name="T10" fmla="*/ 0 w 73"/>
              <a:gd name="T11" fmla="*/ 37 h 74"/>
              <a:gd name="T12" fmla="*/ 36 w 73"/>
              <a:gd name="T13" fmla="*/ 0 h 74"/>
              <a:gd name="T14" fmla="*/ 36 w 73"/>
              <a:gd name="T15" fmla="*/ 0 h 74"/>
              <a:gd name="T16" fmla="*/ 72 w 73"/>
              <a:gd name="T17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74">
                <a:moveTo>
                  <a:pt x="72" y="37"/>
                </a:moveTo>
                <a:lnTo>
                  <a:pt x="72" y="37"/>
                </a:lnTo>
                <a:cubicBezTo>
                  <a:pt x="72" y="56"/>
                  <a:pt x="56" y="73"/>
                  <a:pt x="36" y="73"/>
                </a:cubicBezTo>
                <a:lnTo>
                  <a:pt x="36" y="73"/>
                </a:lnTo>
                <a:cubicBezTo>
                  <a:pt x="16" y="73"/>
                  <a:pt x="0" y="56"/>
                  <a:pt x="0" y="37"/>
                </a:cubicBezTo>
                <a:lnTo>
                  <a:pt x="0" y="37"/>
                </a:lnTo>
                <a:cubicBezTo>
                  <a:pt x="0" y="17"/>
                  <a:pt x="16" y="0"/>
                  <a:pt x="36" y="0"/>
                </a:cubicBezTo>
                <a:lnTo>
                  <a:pt x="36" y="0"/>
                </a:lnTo>
                <a:cubicBezTo>
                  <a:pt x="56" y="0"/>
                  <a:pt x="72" y="17"/>
                  <a:pt x="72" y="37"/>
                </a:cubicBez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AB481408-FA77-4C2E-6453-1E7633328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539" y="6372860"/>
            <a:ext cx="293877" cy="164791"/>
          </a:xfrm>
          <a:custGeom>
            <a:avLst/>
            <a:gdLst>
              <a:gd name="T0" fmla="*/ 469 w 470"/>
              <a:gd name="T1" fmla="*/ 262 h 263"/>
              <a:gd name="T2" fmla="*/ 0 w 470"/>
              <a:gd name="T3" fmla="*/ 262 h 263"/>
              <a:gd name="T4" fmla="*/ 0 w 470"/>
              <a:gd name="T5" fmla="*/ 0 h 263"/>
              <a:gd name="T6" fmla="*/ 469 w 470"/>
              <a:gd name="T7" fmla="*/ 0 h 263"/>
              <a:gd name="T8" fmla="*/ 469 w 470"/>
              <a:gd name="T9" fmla="*/ 26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263">
                <a:moveTo>
                  <a:pt x="469" y="262"/>
                </a:moveTo>
                <a:lnTo>
                  <a:pt x="0" y="262"/>
                </a:lnTo>
                <a:lnTo>
                  <a:pt x="0" y="0"/>
                </a:lnTo>
                <a:lnTo>
                  <a:pt x="469" y="0"/>
                </a:lnTo>
                <a:lnTo>
                  <a:pt x="469" y="26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7F070FA8-4F92-4CE4-CB85-C9081D0C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595" y="4230572"/>
            <a:ext cx="450430" cy="2177992"/>
          </a:xfrm>
          <a:custGeom>
            <a:avLst/>
            <a:gdLst>
              <a:gd name="T0" fmla="*/ 0 w 721"/>
              <a:gd name="T1" fmla="*/ 0 h 3495"/>
              <a:gd name="T2" fmla="*/ 0 w 721"/>
              <a:gd name="T3" fmla="*/ 3494 h 3495"/>
              <a:gd name="T4" fmla="*/ 567 w 721"/>
              <a:gd name="T5" fmla="*/ 3494 h 3495"/>
              <a:gd name="T6" fmla="*/ 720 w 721"/>
              <a:gd name="T7" fmla="*/ 0 h 3495"/>
              <a:gd name="T8" fmla="*/ 0 w 721"/>
              <a:gd name="T9" fmla="*/ 0 h 3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1" h="3495">
                <a:moveTo>
                  <a:pt x="0" y="0"/>
                </a:moveTo>
                <a:lnTo>
                  <a:pt x="0" y="3494"/>
                </a:lnTo>
                <a:lnTo>
                  <a:pt x="567" y="3494"/>
                </a:lnTo>
                <a:lnTo>
                  <a:pt x="720" y="0"/>
                </a:lnTo>
                <a:lnTo>
                  <a:pt x="0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8C98B29F-569A-1E2C-408C-D23B61CC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616" y="4230572"/>
            <a:ext cx="466909" cy="2169753"/>
          </a:xfrm>
          <a:custGeom>
            <a:avLst/>
            <a:gdLst>
              <a:gd name="T0" fmla="*/ 0 w 749"/>
              <a:gd name="T1" fmla="*/ 0 h 3484"/>
              <a:gd name="T2" fmla="*/ 181 w 749"/>
              <a:gd name="T3" fmla="*/ 3483 h 3484"/>
              <a:gd name="T4" fmla="*/ 748 w 749"/>
              <a:gd name="T5" fmla="*/ 3483 h 3484"/>
              <a:gd name="T6" fmla="*/ 689 w 749"/>
              <a:gd name="T7" fmla="*/ 0 h 3484"/>
              <a:gd name="T8" fmla="*/ 0 w 749"/>
              <a:gd name="T9" fmla="*/ 0 h 3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3484">
                <a:moveTo>
                  <a:pt x="0" y="0"/>
                </a:moveTo>
                <a:lnTo>
                  <a:pt x="181" y="3483"/>
                </a:lnTo>
                <a:lnTo>
                  <a:pt x="748" y="3483"/>
                </a:lnTo>
                <a:lnTo>
                  <a:pt x="689" y="0"/>
                </a:lnTo>
                <a:lnTo>
                  <a:pt x="0" y="0"/>
                </a:lnTo>
              </a:path>
            </a:pathLst>
          </a:custGeom>
          <a:solidFill>
            <a:srgbClr val="4256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3B1450F3-910A-223C-FFFF-FDC68B44E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159" y="3263795"/>
            <a:ext cx="895367" cy="966776"/>
          </a:xfrm>
          <a:custGeom>
            <a:avLst/>
            <a:gdLst>
              <a:gd name="T0" fmla="*/ 1438 w 1439"/>
              <a:gd name="T1" fmla="*/ 149 h 1554"/>
              <a:gd name="T2" fmla="*/ 893 w 1439"/>
              <a:gd name="T3" fmla="*/ 0 h 1554"/>
              <a:gd name="T4" fmla="*/ 543 w 1439"/>
              <a:gd name="T5" fmla="*/ 0 h 1554"/>
              <a:gd name="T6" fmla="*/ 0 w 1439"/>
              <a:gd name="T7" fmla="*/ 149 h 1554"/>
              <a:gd name="T8" fmla="*/ 0 w 1439"/>
              <a:gd name="T9" fmla="*/ 1553 h 1554"/>
              <a:gd name="T10" fmla="*/ 1438 w 1439"/>
              <a:gd name="T11" fmla="*/ 1553 h 1554"/>
              <a:gd name="T12" fmla="*/ 1438 w 1439"/>
              <a:gd name="T13" fmla="*/ 149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9" h="1554">
                <a:moveTo>
                  <a:pt x="1438" y="149"/>
                </a:moveTo>
                <a:lnTo>
                  <a:pt x="893" y="0"/>
                </a:lnTo>
                <a:lnTo>
                  <a:pt x="543" y="0"/>
                </a:lnTo>
                <a:lnTo>
                  <a:pt x="0" y="149"/>
                </a:lnTo>
                <a:lnTo>
                  <a:pt x="0" y="1553"/>
                </a:lnTo>
                <a:lnTo>
                  <a:pt x="1438" y="1553"/>
                </a:lnTo>
                <a:lnTo>
                  <a:pt x="1438" y="149"/>
                </a:lnTo>
              </a:path>
            </a:pathLst>
          </a:custGeom>
          <a:solidFill>
            <a:srgbClr val="E22A1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xmlns="" id="{B7FEDAF5-BEFD-A57F-C560-E400A9D49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159" y="3277527"/>
            <a:ext cx="897488" cy="2064763"/>
          </a:xfrm>
          <a:custGeom>
            <a:avLst/>
            <a:gdLst>
              <a:gd name="connsiteX0" fmla="*/ 531572 w 1794975"/>
              <a:gd name="connsiteY0" fmla="*/ 10987 h 4129526"/>
              <a:gd name="connsiteX1" fmla="*/ 531572 w 1794975"/>
              <a:gd name="connsiteY1" fmla="*/ 3638690 h 4129526"/>
              <a:gd name="connsiteX2" fmla="*/ 40024 w 1794975"/>
              <a:gd name="connsiteY2" fmla="*/ 4129526 h 4129526"/>
              <a:gd name="connsiteX3" fmla="*/ 0 w 1794975"/>
              <a:gd name="connsiteY3" fmla="*/ 4129526 h 4129526"/>
              <a:gd name="connsiteX4" fmla="*/ 0 w 1794975"/>
              <a:gd name="connsiteY4" fmla="*/ 156743 h 4129526"/>
              <a:gd name="connsiteX5" fmla="*/ 1219455 w 1794975"/>
              <a:gd name="connsiteY5" fmla="*/ 0 h 4129526"/>
              <a:gd name="connsiteX6" fmla="*/ 1794975 w 1794975"/>
              <a:gd name="connsiteY6" fmla="*/ 156960 h 4129526"/>
              <a:gd name="connsiteX7" fmla="*/ 1794975 w 1794975"/>
              <a:gd name="connsiteY7" fmla="*/ 4129524 h 4129526"/>
              <a:gd name="connsiteX8" fmla="*/ 1219455 w 1794975"/>
              <a:gd name="connsiteY8" fmla="*/ 3555252 h 41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4975" h="4129526">
                <a:moveTo>
                  <a:pt x="531572" y="10987"/>
                </a:moveTo>
                <a:lnTo>
                  <a:pt x="531572" y="3638690"/>
                </a:lnTo>
                <a:cubicBezTo>
                  <a:pt x="531572" y="3910270"/>
                  <a:pt x="311439" y="4129526"/>
                  <a:pt x="40024" y="4129526"/>
                </a:cubicBezTo>
                <a:lnTo>
                  <a:pt x="0" y="4129526"/>
                </a:lnTo>
                <a:lnTo>
                  <a:pt x="0" y="156743"/>
                </a:lnTo>
                <a:close/>
                <a:moveTo>
                  <a:pt x="1219455" y="0"/>
                </a:moveTo>
                <a:lnTo>
                  <a:pt x="1794975" y="156960"/>
                </a:lnTo>
                <a:lnTo>
                  <a:pt x="1794975" y="4129524"/>
                </a:lnTo>
                <a:cubicBezTo>
                  <a:pt x="1477877" y="4129524"/>
                  <a:pt x="1219455" y="3872908"/>
                  <a:pt x="1219455" y="3555252"/>
                </a:cubicBezTo>
                <a:close/>
              </a:path>
            </a:pathLst>
          </a:custGeom>
          <a:solidFill>
            <a:srgbClr val="00B3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xmlns="" id="{2276828D-91CD-9DAA-4B3A-8377759D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61" y="6537649"/>
            <a:ext cx="606983" cy="260921"/>
          </a:xfrm>
          <a:custGeom>
            <a:avLst/>
            <a:gdLst>
              <a:gd name="T0" fmla="*/ 973 w 974"/>
              <a:gd name="T1" fmla="*/ 417 h 418"/>
              <a:gd name="T2" fmla="*/ 0 w 974"/>
              <a:gd name="T3" fmla="*/ 417 h 418"/>
              <a:gd name="T4" fmla="*/ 0 w 974"/>
              <a:gd name="T5" fmla="*/ 317 h 418"/>
              <a:gd name="T6" fmla="*/ 64 w 974"/>
              <a:gd name="T7" fmla="*/ 158 h 418"/>
              <a:gd name="T8" fmla="*/ 41 w 974"/>
              <a:gd name="T9" fmla="*/ 99 h 418"/>
              <a:gd name="T10" fmla="*/ 41 w 974"/>
              <a:gd name="T11" fmla="*/ 99 h 418"/>
              <a:gd name="T12" fmla="*/ 109 w 974"/>
              <a:gd name="T13" fmla="*/ 0 h 418"/>
              <a:gd name="T14" fmla="*/ 589 w 974"/>
              <a:gd name="T15" fmla="*/ 0 h 418"/>
              <a:gd name="T16" fmla="*/ 588 w 974"/>
              <a:gd name="T17" fmla="*/ 79 h 418"/>
              <a:gd name="T18" fmla="*/ 802 w 974"/>
              <a:gd name="T19" fmla="*/ 208 h 418"/>
              <a:gd name="T20" fmla="*/ 802 w 974"/>
              <a:gd name="T21" fmla="*/ 208 h 418"/>
              <a:gd name="T22" fmla="*/ 973 w 974"/>
              <a:gd name="T23" fmla="*/ 380 h 418"/>
              <a:gd name="T24" fmla="*/ 973 w 974"/>
              <a:gd name="T25" fmla="*/ 41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4" h="418">
                <a:moveTo>
                  <a:pt x="973" y="417"/>
                </a:moveTo>
                <a:lnTo>
                  <a:pt x="0" y="417"/>
                </a:lnTo>
                <a:lnTo>
                  <a:pt x="0" y="317"/>
                </a:lnTo>
                <a:lnTo>
                  <a:pt x="64" y="158"/>
                </a:lnTo>
                <a:lnTo>
                  <a:pt x="41" y="99"/>
                </a:lnTo>
                <a:lnTo>
                  <a:pt x="41" y="99"/>
                </a:lnTo>
                <a:cubicBezTo>
                  <a:pt x="22" y="52"/>
                  <a:pt x="57" y="0"/>
                  <a:pt x="109" y="0"/>
                </a:cubicBezTo>
                <a:lnTo>
                  <a:pt x="589" y="0"/>
                </a:lnTo>
                <a:lnTo>
                  <a:pt x="588" y="79"/>
                </a:lnTo>
                <a:lnTo>
                  <a:pt x="802" y="208"/>
                </a:lnTo>
                <a:lnTo>
                  <a:pt x="802" y="208"/>
                </a:lnTo>
                <a:cubicBezTo>
                  <a:pt x="897" y="208"/>
                  <a:pt x="973" y="285"/>
                  <a:pt x="973" y="380"/>
                </a:cubicBezTo>
                <a:lnTo>
                  <a:pt x="973" y="417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xmlns="" id="{36C6BAC2-C70B-8811-2EEA-4C121827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61" y="6735398"/>
            <a:ext cx="606983" cy="63171"/>
          </a:xfrm>
          <a:custGeom>
            <a:avLst/>
            <a:gdLst>
              <a:gd name="T0" fmla="*/ 0 w 974"/>
              <a:gd name="T1" fmla="*/ 0 h 101"/>
              <a:gd name="T2" fmla="*/ 0 w 974"/>
              <a:gd name="T3" fmla="*/ 100 h 101"/>
              <a:gd name="T4" fmla="*/ 973 w 974"/>
              <a:gd name="T5" fmla="*/ 100 h 101"/>
              <a:gd name="T6" fmla="*/ 973 w 974"/>
              <a:gd name="T7" fmla="*/ 63 h 101"/>
              <a:gd name="T8" fmla="*/ 973 w 974"/>
              <a:gd name="T9" fmla="*/ 63 h 101"/>
              <a:gd name="T10" fmla="*/ 961 w 974"/>
              <a:gd name="T11" fmla="*/ 0 h 101"/>
              <a:gd name="T12" fmla="*/ 0 w 974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4" h="101">
                <a:moveTo>
                  <a:pt x="0" y="0"/>
                </a:moveTo>
                <a:lnTo>
                  <a:pt x="0" y="100"/>
                </a:lnTo>
                <a:lnTo>
                  <a:pt x="973" y="100"/>
                </a:lnTo>
                <a:lnTo>
                  <a:pt x="973" y="63"/>
                </a:lnTo>
                <a:lnTo>
                  <a:pt x="973" y="63"/>
                </a:lnTo>
                <a:cubicBezTo>
                  <a:pt x="973" y="41"/>
                  <a:pt x="969" y="19"/>
                  <a:pt x="961" y="0"/>
                </a:cubicBezTo>
                <a:lnTo>
                  <a:pt x="0" y="0"/>
                </a:ln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xmlns="" id="{6DD4F964-F861-71AD-1FAE-612601FF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811" y="6515678"/>
            <a:ext cx="233454" cy="41198"/>
          </a:xfrm>
          <a:custGeom>
            <a:avLst/>
            <a:gdLst>
              <a:gd name="T0" fmla="*/ 376 w 377"/>
              <a:gd name="T1" fmla="*/ 67 h 68"/>
              <a:gd name="T2" fmla="*/ 33 w 377"/>
              <a:gd name="T3" fmla="*/ 67 h 68"/>
              <a:gd name="T4" fmla="*/ 33 w 377"/>
              <a:gd name="T5" fmla="*/ 67 h 68"/>
              <a:gd name="T6" fmla="*/ 0 w 377"/>
              <a:gd name="T7" fmla="*/ 34 h 68"/>
              <a:gd name="T8" fmla="*/ 0 w 377"/>
              <a:gd name="T9" fmla="*/ 34 h 68"/>
              <a:gd name="T10" fmla="*/ 33 w 377"/>
              <a:gd name="T11" fmla="*/ 0 h 68"/>
              <a:gd name="T12" fmla="*/ 332 w 377"/>
              <a:gd name="T13" fmla="*/ 0 h 68"/>
              <a:gd name="T14" fmla="*/ 332 w 377"/>
              <a:gd name="T15" fmla="*/ 0 h 68"/>
              <a:gd name="T16" fmla="*/ 376 w 377"/>
              <a:gd name="T17" fmla="*/ 44 h 68"/>
              <a:gd name="T18" fmla="*/ 376 w 377"/>
              <a:gd name="T19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7" h="68">
                <a:moveTo>
                  <a:pt x="376" y="67"/>
                </a:moveTo>
                <a:lnTo>
                  <a:pt x="33" y="67"/>
                </a:lnTo>
                <a:lnTo>
                  <a:pt x="33" y="67"/>
                </a:lnTo>
                <a:cubicBezTo>
                  <a:pt x="15" y="67"/>
                  <a:pt x="0" y="52"/>
                  <a:pt x="0" y="34"/>
                </a:cubicBezTo>
                <a:lnTo>
                  <a:pt x="0" y="34"/>
                </a:lnTo>
                <a:cubicBezTo>
                  <a:pt x="0" y="15"/>
                  <a:pt x="15" y="0"/>
                  <a:pt x="33" y="0"/>
                </a:cubicBezTo>
                <a:lnTo>
                  <a:pt x="332" y="0"/>
                </a:lnTo>
                <a:lnTo>
                  <a:pt x="332" y="0"/>
                </a:lnTo>
                <a:cubicBezTo>
                  <a:pt x="356" y="0"/>
                  <a:pt x="376" y="20"/>
                  <a:pt x="376" y="44"/>
                </a:cubicBezTo>
                <a:lnTo>
                  <a:pt x="376" y="67"/>
                </a:lnTo>
              </a:path>
            </a:pathLst>
          </a:custGeom>
          <a:solidFill>
            <a:srgbClr val="D6D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xmlns="" id="{A00CB264-75E7-DEE9-7F0A-3BDE8ABC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810" y="6515678"/>
            <a:ext cx="65917" cy="41198"/>
          </a:xfrm>
          <a:custGeom>
            <a:avLst/>
            <a:gdLst>
              <a:gd name="T0" fmla="*/ 33 w 104"/>
              <a:gd name="T1" fmla="*/ 0 h 68"/>
              <a:gd name="T2" fmla="*/ 33 w 104"/>
              <a:gd name="T3" fmla="*/ 0 h 68"/>
              <a:gd name="T4" fmla="*/ 0 w 104"/>
              <a:gd name="T5" fmla="*/ 34 h 68"/>
              <a:gd name="T6" fmla="*/ 0 w 104"/>
              <a:gd name="T7" fmla="*/ 34 h 68"/>
              <a:gd name="T8" fmla="*/ 33 w 104"/>
              <a:gd name="T9" fmla="*/ 67 h 68"/>
              <a:gd name="T10" fmla="*/ 103 w 104"/>
              <a:gd name="T11" fmla="*/ 67 h 68"/>
              <a:gd name="T12" fmla="*/ 103 w 104"/>
              <a:gd name="T13" fmla="*/ 0 h 68"/>
              <a:gd name="T14" fmla="*/ 33 w 104"/>
              <a:gd name="T15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" h="68">
                <a:moveTo>
                  <a:pt x="33" y="0"/>
                </a:moveTo>
                <a:lnTo>
                  <a:pt x="33" y="0"/>
                </a:lnTo>
                <a:cubicBezTo>
                  <a:pt x="15" y="0"/>
                  <a:pt x="0" y="15"/>
                  <a:pt x="0" y="34"/>
                </a:cubicBezTo>
                <a:lnTo>
                  <a:pt x="0" y="34"/>
                </a:lnTo>
                <a:cubicBezTo>
                  <a:pt x="0" y="52"/>
                  <a:pt x="15" y="67"/>
                  <a:pt x="33" y="67"/>
                </a:cubicBezTo>
                <a:lnTo>
                  <a:pt x="103" y="67"/>
                </a:lnTo>
                <a:lnTo>
                  <a:pt x="103" y="0"/>
                </a:lnTo>
                <a:lnTo>
                  <a:pt x="33" y="0"/>
                </a:ln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36C5A7D9-8EF1-65C2-C155-1D4801AE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032" y="3277528"/>
            <a:ext cx="677764" cy="1199609"/>
          </a:xfrm>
          <a:custGeom>
            <a:avLst/>
            <a:gdLst>
              <a:gd name="connsiteX0" fmla="*/ 328343 w 1355528"/>
              <a:gd name="connsiteY0" fmla="*/ 10987 h 2399218"/>
              <a:gd name="connsiteX1" fmla="*/ 328343 w 1355528"/>
              <a:gd name="connsiteY1" fmla="*/ 2399218 h 2399218"/>
              <a:gd name="connsiteX2" fmla="*/ 0 w 1355528"/>
              <a:gd name="connsiteY2" fmla="*/ 1201367 h 2399218"/>
              <a:gd name="connsiteX3" fmla="*/ 216830 w 1355528"/>
              <a:gd name="connsiteY3" fmla="*/ 988444 h 2399218"/>
              <a:gd name="connsiteX4" fmla="*/ 0 w 1355528"/>
              <a:gd name="connsiteY4" fmla="*/ 687113 h 2399218"/>
              <a:gd name="connsiteX5" fmla="*/ 187094 w 1355528"/>
              <a:gd name="connsiteY5" fmla="*/ 49587 h 2399218"/>
              <a:gd name="connsiteX6" fmla="*/ 1021708 w 1355528"/>
              <a:gd name="connsiteY6" fmla="*/ 0 h 2399218"/>
              <a:gd name="connsiteX7" fmla="*/ 1164774 w 1355528"/>
              <a:gd name="connsiteY7" fmla="*/ 38600 h 2399218"/>
              <a:gd name="connsiteX8" fmla="*/ 1355528 w 1355528"/>
              <a:gd name="connsiteY8" fmla="*/ 676126 h 2399218"/>
              <a:gd name="connsiteX9" fmla="*/ 1135910 w 1355528"/>
              <a:gd name="connsiteY9" fmla="*/ 977457 h 2399218"/>
              <a:gd name="connsiteX10" fmla="*/ 1355528 w 1355528"/>
              <a:gd name="connsiteY10" fmla="*/ 1190380 h 2399218"/>
              <a:gd name="connsiteX11" fmla="*/ 1021708 w 1355528"/>
              <a:gd name="connsiteY11" fmla="*/ 2388231 h 239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5528" h="2399218">
                <a:moveTo>
                  <a:pt x="328343" y="10987"/>
                </a:moveTo>
                <a:lnTo>
                  <a:pt x="328343" y="2399218"/>
                </a:lnTo>
                <a:lnTo>
                  <a:pt x="0" y="1201367"/>
                </a:lnTo>
                <a:lnTo>
                  <a:pt x="216830" y="988444"/>
                </a:lnTo>
                <a:lnTo>
                  <a:pt x="0" y="687113"/>
                </a:lnTo>
                <a:lnTo>
                  <a:pt x="187094" y="49587"/>
                </a:lnTo>
                <a:close/>
                <a:moveTo>
                  <a:pt x="1021708" y="0"/>
                </a:moveTo>
                <a:lnTo>
                  <a:pt x="1164774" y="38600"/>
                </a:lnTo>
                <a:lnTo>
                  <a:pt x="1355528" y="676126"/>
                </a:lnTo>
                <a:lnTo>
                  <a:pt x="1135910" y="977457"/>
                </a:lnTo>
                <a:lnTo>
                  <a:pt x="1355528" y="1190380"/>
                </a:lnTo>
                <a:lnTo>
                  <a:pt x="1021708" y="2388231"/>
                </a:lnTo>
                <a:close/>
              </a:path>
            </a:pathLst>
          </a:custGeom>
          <a:solidFill>
            <a:srgbClr val="E9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88060A56-8F45-DC8D-6264-5556DBE6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991" y="3175907"/>
            <a:ext cx="611848" cy="798614"/>
          </a:xfrm>
          <a:custGeom>
            <a:avLst/>
            <a:gdLst>
              <a:gd name="connsiteX0" fmla="*/ 1061025 w 1223695"/>
              <a:gd name="connsiteY0" fmla="*/ 1060157 h 1597228"/>
              <a:gd name="connsiteX1" fmla="*/ 1223695 w 1223695"/>
              <a:gd name="connsiteY1" fmla="*/ 1220947 h 1597228"/>
              <a:gd name="connsiteX2" fmla="*/ 1061025 w 1223695"/>
              <a:gd name="connsiteY2" fmla="*/ 1382993 h 1597228"/>
              <a:gd name="connsiteX3" fmla="*/ 900858 w 1223695"/>
              <a:gd name="connsiteY3" fmla="*/ 1220947 h 1597228"/>
              <a:gd name="connsiteX4" fmla="*/ 1061025 w 1223695"/>
              <a:gd name="connsiteY4" fmla="*/ 1060157 h 1597228"/>
              <a:gd name="connsiteX5" fmla="*/ 205895 w 1223695"/>
              <a:gd name="connsiteY5" fmla="*/ 1005432 h 1597228"/>
              <a:gd name="connsiteX6" fmla="*/ 44922 w 1223695"/>
              <a:gd name="connsiteY6" fmla="*/ 1279527 h 1597228"/>
              <a:gd name="connsiteX7" fmla="*/ 205895 w 1223695"/>
              <a:gd name="connsiteY7" fmla="*/ 1553622 h 1597228"/>
              <a:gd name="connsiteX8" fmla="*/ 368115 w 1223695"/>
              <a:gd name="connsiteY8" fmla="*/ 1279527 h 1597228"/>
              <a:gd name="connsiteX9" fmla="*/ 205895 w 1223695"/>
              <a:gd name="connsiteY9" fmla="*/ 1005432 h 1597228"/>
              <a:gd name="connsiteX10" fmla="*/ 637650 w 1223695"/>
              <a:gd name="connsiteY10" fmla="*/ 0 h 1597228"/>
              <a:gd name="connsiteX11" fmla="*/ 1091866 w 1223695"/>
              <a:gd name="connsiteY11" fmla="*/ 551928 h 1597228"/>
              <a:gd name="connsiteX12" fmla="*/ 1091866 w 1223695"/>
              <a:gd name="connsiteY12" fmla="*/ 1056513 h 1597228"/>
              <a:gd name="connsiteX13" fmla="*/ 1046944 w 1223695"/>
              <a:gd name="connsiteY13" fmla="*/ 1056513 h 1597228"/>
              <a:gd name="connsiteX14" fmla="*/ 1046944 w 1223695"/>
              <a:gd name="connsiteY14" fmla="*/ 551928 h 1597228"/>
              <a:gd name="connsiteX15" fmla="*/ 637650 w 1223695"/>
              <a:gd name="connsiteY15" fmla="*/ 44852 h 1597228"/>
              <a:gd name="connsiteX16" fmla="*/ 228356 w 1223695"/>
              <a:gd name="connsiteY16" fmla="*/ 551928 h 1597228"/>
              <a:gd name="connsiteX17" fmla="*/ 228356 w 1223695"/>
              <a:gd name="connsiteY17" fmla="*/ 963071 h 1597228"/>
              <a:gd name="connsiteX18" fmla="*/ 413037 w 1223695"/>
              <a:gd name="connsiteY18" fmla="*/ 1279527 h 1597228"/>
              <a:gd name="connsiteX19" fmla="*/ 205895 w 1223695"/>
              <a:gd name="connsiteY19" fmla="*/ 1597228 h 1597228"/>
              <a:gd name="connsiteX20" fmla="*/ 0 w 1223695"/>
              <a:gd name="connsiteY20" fmla="*/ 1279527 h 1597228"/>
              <a:gd name="connsiteX21" fmla="*/ 183434 w 1223695"/>
              <a:gd name="connsiteY21" fmla="*/ 963071 h 1597228"/>
              <a:gd name="connsiteX22" fmla="*/ 183434 w 1223695"/>
              <a:gd name="connsiteY22" fmla="*/ 551928 h 1597228"/>
              <a:gd name="connsiteX23" fmla="*/ 637650 w 1223695"/>
              <a:gd name="connsiteY23" fmla="*/ 0 h 15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3695" h="1597228">
                <a:moveTo>
                  <a:pt x="1061025" y="1060157"/>
                </a:moveTo>
                <a:cubicBezTo>
                  <a:pt x="1151119" y="1060157"/>
                  <a:pt x="1223695" y="1131759"/>
                  <a:pt x="1223695" y="1220947"/>
                </a:cubicBezTo>
                <a:cubicBezTo>
                  <a:pt x="1223695" y="1310135"/>
                  <a:pt x="1151119" y="1382993"/>
                  <a:pt x="1061025" y="1382993"/>
                </a:cubicBezTo>
                <a:cubicBezTo>
                  <a:pt x="972182" y="1382993"/>
                  <a:pt x="900858" y="1310135"/>
                  <a:pt x="900858" y="1220947"/>
                </a:cubicBezTo>
                <a:cubicBezTo>
                  <a:pt x="900858" y="1131759"/>
                  <a:pt x="972182" y="1060157"/>
                  <a:pt x="1061025" y="1060157"/>
                </a:cubicBezTo>
                <a:close/>
                <a:moveTo>
                  <a:pt x="205895" y="1005432"/>
                </a:moveTo>
                <a:cubicBezTo>
                  <a:pt x="118545" y="1005432"/>
                  <a:pt x="44922" y="1131266"/>
                  <a:pt x="44922" y="1279527"/>
                </a:cubicBezTo>
                <a:cubicBezTo>
                  <a:pt x="44922" y="1427788"/>
                  <a:pt x="118545" y="1553622"/>
                  <a:pt x="205895" y="1553622"/>
                </a:cubicBezTo>
                <a:cubicBezTo>
                  <a:pt x="293244" y="1553622"/>
                  <a:pt x="368115" y="1427788"/>
                  <a:pt x="368115" y="1279527"/>
                </a:cubicBezTo>
                <a:cubicBezTo>
                  <a:pt x="368115" y="1131266"/>
                  <a:pt x="293244" y="1005432"/>
                  <a:pt x="205895" y="1005432"/>
                </a:cubicBezTo>
                <a:close/>
                <a:moveTo>
                  <a:pt x="637650" y="0"/>
                </a:moveTo>
                <a:cubicBezTo>
                  <a:pt x="888467" y="0"/>
                  <a:pt x="1091866" y="247932"/>
                  <a:pt x="1091866" y="551928"/>
                </a:cubicBezTo>
                <a:lnTo>
                  <a:pt x="1091866" y="1056513"/>
                </a:lnTo>
                <a:lnTo>
                  <a:pt x="1046944" y="1056513"/>
                </a:lnTo>
                <a:lnTo>
                  <a:pt x="1046944" y="551928"/>
                </a:lnTo>
                <a:cubicBezTo>
                  <a:pt x="1046944" y="271604"/>
                  <a:pt x="863510" y="44852"/>
                  <a:pt x="637650" y="44852"/>
                </a:cubicBezTo>
                <a:cubicBezTo>
                  <a:pt x="413037" y="44852"/>
                  <a:pt x="228356" y="271604"/>
                  <a:pt x="228356" y="551928"/>
                </a:cubicBezTo>
                <a:lnTo>
                  <a:pt x="228356" y="963071"/>
                </a:lnTo>
                <a:cubicBezTo>
                  <a:pt x="334423" y="980514"/>
                  <a:pt x="413037" y="1112578"/>
                  <a:pt x="413037" y="1279527"/>
                </a:cubicBezTo>
                <a:cubicBezTo>
                  <a:pt x="413037" y="1457689"/>
                  <a:pt x="321945" y="1597228"/>
                  <a:pt x="205895" y="1597228"/>
                </a:cubicBezTo>
                <a:cubicBezTo>
                  <a:pt x="91093" y="1597228"/>
                  <a:pt x="0" y="1457689"/>
                  <a:pt x="0" y="1279527"/>
                </a:cubicBezTo>
                <a:cubicBezTo>
                  <a:pt x="0" y="1112578"/>
                  <a:pt x="78614" y="980514"/>
                  <a:pt x="183434" y="963071"/>
                </a:cubicBezTo>
                <a:lnTo>
                  <a:pt x="183434" y="551928"/>
                </a:lnTo>
                <a:cubicBezTo>
                  <a:pt x="183434" y="247932"/>
                  <a:pt x="386833" y="0"/>
                  <a:pt x="637650" y="0"/>
                </a:cubicBezTo>
                <a:close/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xmlns="" id="{F8A12B4D-4804-203D-7597-0942D815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979" y="3074285"/>
            <a:ext cx="219722" cy="357048"/>
          </a:xfrm>
          <a:custGeom>
            <a:avLst/>
            <a:gdLst>
              <a:gd name="T0" fmla="*/ 350 w 351"/>
              <a:gd name="T1" fmla="*/ 466 h 574"/>
              <a:gd name="T2" fmla="*/ 312 w 351"/>
              <a:gd name="T3" fmla="*/ 502 h 574"/>
              <a:gd name="T4" fmla="*/ 312 w 351"/>
              <a:gd name="T5" fmla="*/ 502 h 574"/>
              <a:gd name="T6" fmla="*/ 38 w 351"/>
              <a:gd name="T7" fmla="*/ 502 h 574"/>
              <a:gd name="T8" fmla="*/ 0 w 351"/>
              <a:gd name="T9" fmla="*/ 466 h 574"/>
              <a:gd name="T10" fmla="*/ 0 w 351"/>
              <a:gd name="T11" fmla="*/ 0 h 574"/>
              <a:gd name="T12" fmla="*/ 350 w 351"/>
              <a:gd name="T13" fmla="*/ 0 h 574"/>
              <a:gd name="T14" fmla="*/ 350 w 351"/>
              <a:gd name="T15" fmla="*/ 466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1" h="574">
                <a:moveTo>
                  <a:pt x="350" y="466"/>
                </a:moveTo>
                <a:lnTo>
                  <a:pt x="312" y="502"/>
                </a:lnTo>
                <a:lnTo>
                  <a:pt x="312" y="502"/>
                </a:lnTo>
                <a:cubicBezTo>
                  <a:pt x="234" y="573"/>
                  <a:pt x="115" y="573"/>
                  <a:pt x="38" y="502"/>
                </a:cubicBezTo>
                <a:lnTo>
                  <a:pt x="0" y="466"/>
                </a:lnTo>
                <a:lnTo>
                  <a:pt x="0" y="0"/>
                </a:lnTo>
                <a:lnTo>
                  <a:pt x="350" y="0"/>
                </a:lnTo>
                <a:lnTo>
                  <a:pt x="350" y="466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xmlns="" id="{D9E5A5C4-BD40-9013-D662-6CD0E512B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979" y="3074285"/>
            <a:ext cx="219722" cy="148312"/>
          </a:xfrm>
          <a:custGeom>
            <a:avLst/>
            <a:gdLst>
              <a:gd name="T0" fmla="*/ 350 w 351"/>
              <a:gd name="T1" fmla="*/ 238 h 239"/>
              <a:gd name="T2" fmla="*/ 0 w 351"/>
              <a:gd name="T3" fmla="*/ 173 h 239"/>
              <a:gd name="T4" fmla="*/ 0 w 351"/>
              <a:gd name="T5" fmla="*/ 0 h 239"/>
              <a:gd name="T6" fmla="*/ 350 w 351"/>
              <a:gd name="T7" fmla="*/ 0 h 239"/>
              <a:gd name="T8" fmla="*/ 350 w 351"/>
              <a:gd name="T9" fmla="*/ 23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239">
                <a:moveTo>
                  <a:pt x="350" y="238"/>
                </a:moveTo>
                <a:lnTo>
                  <a:pt x="0" y="173"/>
                </a:lnTo>
                <a:lnTo>
                  <a:pt x="0" y="0"/>
                </a:lnTo>
                <a:lnTo>
                  <a:pt x="350" y="0"/>
                </a:lnTo>
                <a:lnTo>
                  <a:pt x="350" y="238"/>
                </a:lnTo>
              </a:path>
            </a:pathLst>
          </a:custGeom>
          <a:solidFill>
            <a:srgbClr val="F79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xmlns="" id="{5485215B-C2E7-531D-BA1E-556EB9558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173" y="2637588"/>
            <a:ext cx="475149" cy="527333"/>
          </a:xfrm>
          <a:custGeom>
            <a:avLst/>
            <a:gdLst>
              <a:gd name="T0" fmla="*/ 760 w 761"/>
              <a:gd name="T1" fmla="*/ 435 h 846"/>
              <a:gd name="T2" fmla="*/ 760 w 761"/>
              <a:gd name="T3" fmla="*/ 435 h 846"/>
              <a:gd name="T4" fmla="*/ 390 w 761"/>
              <a:gd name="T5" fmla="*/ 845 h 846"/>
              <a:gd name="T6" fmla="*/ 390 w 761"/>
              <a:gd name="T7" fmla="*/ 845 h 846"/>
              <a:gd name="T8" fmla="*/ 0 w 761"/>
              <a:gd name="T9" fmla="*/ 435 h 846"/>
              <a:gd name="T10" fmla="*/ 0 w 761"/>
              <a:gd name="T11" fmla="*/ 435 h 846"/>
              <a:gd name="T12" fmla="*/ 390 w 761"/>
              <a:gd name="T13" fmla="*/ 0 h 846"/>
              <a:gd name="T14" fmla="*/ 390 w 761"/>
              <a:gd name="T15" fmla="*/ 0 h 846"/>
              <a:gd name="T16" fmla="*/ 760 w 761"/>
              <a:gd name="T17" fmla="*/ 435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1" h="846">
                <a:moveTo>
                  <a:pt x="760" y="435"/>
                </a:moveTo>
                <a:lnTo>
                  <a:pt x="760" y="435"/>
                </a:lnTo>
                <a:cubicBezTo>
                  <a:pt x="760" y="676"/>
                  <a:pt x="605" y="845"/>
                  <a:pt x="390" y="845"/>
                </a:cubicBezTo>
                <a:lnTo>
                  <a:pt x="390" y="845"/>
                </a:lnTo>
                <a:cubicBezTo>
                  <a:pt x="175" y="845"/>
                  <a:pt x="0" y="676"/>
                  <a:pt x="0" y="435"/>
                </a:cubicBezTo>
                <a:lnTo>
                  <a:pt x="0" y="435"/>
                </a:lnTo>
                <a:cubicBezTo>
                  <a:pt x="0" y="195"/>
                  <a:pt x="175" y="0"/>
                  <a:pt x="390" y="0"/>
                </a:cubicBezTo>
                <a:lnTo>
                  <a:pt x="390" y="0"/>
                </a:lnTo>
                <a:cubicBezTo>
                  <a:pt x="605" y="0"/>
                  <a:pt x="760" y="195"/>
                  <a:pt x="760" y="435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xmlns="" id="{828D2362-9968-AD28-2E29-CFDD1044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729" y="2901255"/>
            <a:ext cx="38451" cy="85141"/>
          </a:xfrm>
          <a:custGeom>
            <a:avLst/>
            <a:gdLst>
              <a:gd name="T0" fmla="*/ 62 w 63"/>
              <a:gd name="T1" fmla="*/ 137 h 138"/>
              <a:gd name="T2" fmla="*/ 0 w 63"/>
              <a:gd name="T3" fmla="*/ 137 h 138"/>
              <a:gd name="T4" fmla="*/ 0 w 63"/>
              <a:gd name="T5" fmla="*/ 130 h 138"/>
              <a:gd name="T6" fmla="*/ 52 w 63"/>
              <a:gd name="T7" fmla="*/ 130 h 138"/>
              <a:gd name="T8" fmla="*/ 10 w 63"/>
              <a:gd name="T9" fmla="*/ 1 h 138"/>
              <a:gd name="T10" fmla="*/ 17 w 63"/>
              <a:gd name="T11" fmla="*/ 0 h 138"/>
              <a:gd name="T12" fmla="*/ 62 w 63"/>
              <a:gd name="T13" fmla="*/ 13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138">
                <a:moveTo>
                  <a:pt x="62" y="137"/>
                </a:moveTo>
                <a:lnTo>
                  <a:pt x="0" y="137"/>
                </a:lnTo>
                <a:lnTo>
                  <a:pt x="0" y="130"/>
                </a:lnTo>
                <a:lnTo>
                  <a:pt x="52" y="130"/>
                </a:lnTo>
                <a:lnTo>
                  <a:pt x="10" y="1"/>
                </a:lnTo>
                <a:lnTo>
                  <a:pt x="17" y="0"/>
                </a:lnTo>
                <a:lnTo>
                  <a:pt x="62" y="137"/>
                </a:lnTo>
              </a:path>
            </a:pathLst>
          </a:custGeom>
          <a:solidFill>
            <a:srgbClr val="F79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xmlns="" id="{EB8886A2-EB67-9B68-41E0-70D751B80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174" y="2741957"/>
            <a:ext cx="285638" cy="343315"/>
          </a:xfrm>
          <a:custGeom>
            <a:avLst/>
            <a:gdLst>
              <a:gd name="T0" fmla="*/ 176 w 460"/>
              <a:gd name="T1" fmla="*/ 379 h 553"/>
              <a:gd name="T2" fmla="*/ 176 w 460"/>
              <a:gd name="T3" fmla="*/ 379 h 553"/>
              <a:gd name="T4" fmla="*/ 171 w 460"/>
              <a:gd name="T5" fmla="*/ 286 h 553"/>
              <a:gd name="T6" fmla="*/ 171 w 460"/>
              <a:gd name="T7" fmla="*/ 286 h 553"/>
              <a:gd name="T8" fmla="*/ 261 w 460"/>
              <a:gd name="T9" fmla="*/ 79 h 553"/>
              <a:gd name="T10" fmla="*/ 261 w 460"/>
              <a:gd name="T11" fmla="*/ 79 h 553"/>
              <a:gd name="T12" fmla="*/ 83 w 460"/>
              <a:gd name="T13" fmla="*/ 0 h 553"/>
              <a:gd name="T14" fmla="*/ 83 w 460"/>
              <a:gd name="T15" fmla="*/ 0 h 553"/>
              <a:gd name="T16" fmla="*/ 0 w 460"/>
              <a:gd name="T17" fmla="*/ 269 h 553"/>
              <a:gd name="T18" fmla="*/ 0 w 460"/>
              <a:gd name="T19" fmla="*/ 269 h 553"/>
              <a:gd name="T20" fmla="*/ 102 w 460"/>
              <a:gd name="T21" fmla="*/ 552 h 553"/>
              <a:gd name="T22" fmla="*/ 102 w 460"/>
              <a:gd name="T23" fmla="*/ 552 h 553"/>
              <a:gd name="T24" fmla="*/ 176 w 460"/>
              <a:gd name="T25" fmla="*/ 37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0" h="553">
                <a:moveTo>
                  <a:pt x="176" y="379"/>
                </a:moveTo>
                <a:lnTo>
                  <a:pt x="176" y="379"/>
                </a:lnTo>
                <a:cubicBezTo>
                  <a:pt x="73" y="382"/>
                  <a:pt x="49" y="260"/>
                  <a:pt x="171" y="286"/>
                </a:cubicBezTo>
                <a:lnTo>
                  <a:pt x="171" y="286"/>
                </a:lnTo>
                <a:cubicBezTo>
                  <a:pt x="294" y="310"/>
                  <a:pt x="459" y="102"/>
                  <a:pt x="261" y="79"/>
                </a:cubicBezTo>
                <a:lnTo>
                  <a:pt x="261" y="79"/>
                </a:lnTo>
                <a:cubicBezTo>
                  <a:pt x="146" y="67"/>
                  <a:pt x="101" y="29"/>
                  <a:pt x="83" y="0"/>
                </a:cubicBezTo>
                <a:lnTo>
                  <a:pt x="83" y="0"/>
                </a:lnTo>
                <a:cubicBezTo>
                  <a:pt x="31" y="74"/>
                  <a:pt x="0" y="167"/>
                  <a:pt x="0" y="269"/>
                </a:cubicBezTo>
                <a:lnTo>
                  <a:pt x="0" y="269"/>
                </a:lnTo>
                <a:cubicBezTo>
                  <a:pt x="0" y="383"/>
                  <a:pt x="39" y="481"/>
                  <a:pt x="102" y="552"/>
                </a:cubicBezTo>
                <a:lnTo>
                  <a:pt x="102" y="552"/>
                </a:lnTo>
                <a:cubicBezTo>
                  <a:pt x="164" y="482"/>
                  <a:pt x="244" y="377"/>
                  <a:pt x="176" y="379"/>
                </a:cubicBez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xmlns="" id="{858CA42F-666B-CD9B-E75E-66C7C2FF6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111" y="3749930"/>
            <a:ext cx="71410" cy="71410"/>
          </a:xfrm>
          <a:custGeom>
            <a:avLst/>
            <a:gdLst>
              <a:gd name="T0" fmla="*/ 0 w 114"/>
              <a:gd name="T1" fmla="*/ 56 h 114"/>
              <a:gd name="T2" fmla="*/ 0 w 114"/>
              <a:gd name="T3" fmla="*/ 56 h 114"/>
              <a:gd name="T4" fmla="*/ 56 w 114"/>
              <a:gd name="T5" fmla="*/ 0 h 114"/>
              <a:gd name="T6" fmla="*/ 56 w 114"/>
              <a:gd name="T7" fmla="*/ 0 h 114"/>
              <a:gd name="T8" fmla="*/ 113 w 114"/>
              <a:gd name="T9" fmla="*/ 56 h 114"/>
              <a:gd name="T10" fmla="*/ 113 w 114"/>
              <a:gd name="T11" fmla="*/ 56 h 114"/>
              <a:gd name="T12" fmla="*/ 56 w 114"/>
              <a:gd name="T13" fmla="*/ 113 h 114"/>
              <a:gd name="T14" fmla="*/ 56 w 114"/>
              <a:gd name="T15" fmla="*/ 113 h 114"/>
              <a:gd name="T16" fmla="*/ 0 w 114"/>
              <a:gd name="T17" fmla="*/ 5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56"/>
                </a:moveTo>
                <a:lnTo>
                  <a:pt x="0" y="56"/>
                </a:lnTo>
                <a:cubicBezTo>
                  <a:pt x="0" y="25"/>
                  <a:pt x="25" y="0"/>
                  <a:pt x="56" y="0"/>
                </a:cubicBezTo>
                <a:lnTo>
                  <a:pt x="56" y="0"/>
                </a:lnTo>
                <a:cubicBezTo>
                  <a:pt x="88" y="0"/>
                  <a:pt x="113" y="25"/>
                  <a:pt x="113" y="56"/>
                </a:cubicBezTo>
                <a:lnTo>
                  <a:pt x="113" y="56"/>
                </a:lnTo>
                <a:cubicBezTo>
                  <a:pt x="113" y="87"/>
                  <a:pt x="88" y="113"/>
                  <a:pt x="56" y="113"/>
                </a:cubicBezTo>
                <a:lnTo>
                  <a:pt x="56" y="113"/>
                </a:lnTo>
                <a:cubicBezTo>
                  <a:pt x="25" y="113"/>
                  <a:pt x="0" y="87"/>
                  <a:pt x="0" y="56"/>
                </a:cubicBez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xmlns="" id="{985BFC02-C9F1-4BCF-7411-A572B48F4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019" y="6468987"/>
            <a:ext cx="46690" cy="46692"/>
          </a:xfrm>
          <a:custGeom>
            <a:avLst/>
            <a:gdLst>
              <a:gd name="T0" fmla="*/ 72 w 73"/>
              <a:gd name="T1" fmla="*/ 37 h 74"/>
              <a:gd name="T2" fmla="*/ 72 w 73"/>
              <a:gd name="T3" fmla="*/ 37 h 74"/>
              <a:gd name="T4" fmla="*/ 36 w 73"/>
              <a:gd name="T5" fmla="*/ 73 h 74"/>
              <a:gd name="T6" fmla="*/ 36 w 73"/>
              <a:gd name="T7" fmla="*/ 73 h 74"/>
              <a:gd name="T8" fmla="*/ 0 w 73"/>
              <a:gd name="T9" fmla="*/ 37 h 74"/>
              <a:gd name="T10" fmla="*/ 0 w 73"/>
              <a:gd name="T11" fmla="*/ 37 h 74"/>
              <a:gd name="T12" fmla="*/ 36 w 73"/>
              <a:gd name="T13" fmla="*/ 0 h 74"/>
              <a:gd name="T14" fmla="*/ 36 w 73"/>
              <a:gd name="T15" fmla="*/ 0 h 74"/>
              <a:gd name="T16" fmla="*/ 72 w 73"/>
              <a:gd name="T17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74">
                <a:moveTo>
                  <a:pt x="72" y="37"/>
                </a:moveTo>
                <a:lnTo>
                  <a:pt x="72" y="37"/>
                </a:lnTo>
                <a:cubicBezTo>
                  <a:pt x="72" y="56"/>
                  <a:pt x="56" y="73"/>
                  <a:pt x="36" y="73"/>
                </a:cubicBezTo>
                <a:lnTo>
                  <a:pt x="36" y="73"/>
                </a:lnTo>
                <a:cubicBezTo>
                  <a:pt x="16" y="73"/>
                  <a:pt x="0" y="56"/>
                  <a:pt x="0" y="37"/>
                </a:cubicBezTo>
                <a:lnTo>
                  <a:pt x="0" y="37"/>
                </a:lnTo>
                <a:cubicBezTo>
                  <a:pt x="0" y="17"/>
                  <a:pt x="16" y="0"/>
                  <a:pt x="36" y="0"/>
                </a:cubicBezTo>
                <a:lnTo>
                  <a:pt x="36" y="0"/>
                </a:lnTo>
                <a:cubicBezTo>
                  <a:pt x="56" y="0"/>
                  <a:pt x="72" y="17"/>
                  <a:pt x="72" y="37"/>
                </a:cubicBezTo>
              </a:path>
            </a:pathLst>
          </a:custGeom>
          <a:solidFill>
            <a:srgbClr val="EF58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xmlns="" id="{870EB9E5-3915-A187-D17F-A61A5B2DE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196" y="3357177"/>
            <a:ext cx="917339" cy="878888"/>
          </a:xfrm>
          <a:custGeom>
            <a:avLst/>
            <a:gdLst>
              <a:gd name="T0" fmla="*/ 366 w 1474"/>
              <a:gd name="T1" fmla="*/ 0 h 1413"/>
              <a:gd name="T2" fmla="*/ 366 w 1474"/>
              <a:gd name="T3" fmla="*/ 0 h 1413"/>
              <a:gd name="T4" fmla="*/ 366 w 1474"/>
              <a:gd name="T5" fmla="*/ 0 h 1413"/>
              <a:gd name="T6" fmla="*/ 0 w 1474"/>
              <a:gd name="T7" fmla="*/ 489 h 1413"/>
              <a:gd name="T8" fmla="*/ 0 w 1474"/>
              <a:gd name="T9" fmla="*/ 1175 h 1413"/>
              <a:gd name="T10" fmla="*/ 0 w 1474"/>
              <a:gd name="T11" fmla="*/ 1175 h 1413"/>
              <a:gd name="T12" fmla="*/ 258 w 1474"/>
              <a:gd name="T13" fmla="*/ 1384 h 1413"/>
              <a:gd name="T14" fmla="*/ 1473 w 1474"/>
              <a:gd name="T15" fmla="*/ 1128 h 1413"/>
              <a:gd name="T16" fmla="*/ 1259 w 1474"/>
              <a:gd name="T17" fmla="*/ 957 h 1413"/>
              <a:gd name="T18" fmla="*/ 366 w 1474"/>
              <a:gd name="T19" fmla="*/ 1036 h 1413"/>
              <a:gd name="T20" fmla="*/ 366 w 1474"/>
              <a:gd name="T21" fmla="*/ 0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74" h="1413">
                <a:moveTo>
                  <a:pt x="366" y="0"/>
                </a:moveTo>
                <a:lnTo>
                  <a:pt x="366" y="0"/>
                </a:lnTo>
                <a:lnTo>
                  <a:pt x="366" y="0"/>
                </a:lnTo>
                <a:cubicBezTo>
                  <a:pt x="188" y="88"/>
                  <a:pt x="0" y="290"/>
                  <a:pt x="0" y="489"/>
                </a:cubicBezTo>
                <a:lnTo>
                  <a:pt x="0" y="1175"/>
                </a:lnTo>
                <a:lnTo>
                  <a:pt x="0" y="1175"/>
                </a:lnTo>
                <a:cubicBezTo>
                  <a:pt x="0" y="1311"/>
                  <a:pt x="125" y="1412"/>
                  <a:pt x="258" y="1384"/>
                </a:cubicBezTo>
                <a:lnTo>
                  <a:pt x="1473" y="1128"/>
                </a:lnTo>
                <a:lnTo>
                  <a:pt x="1259" y="957"/>
                </a:lnTo>
                <a:lnTo>
                  <a:pt x="366" y="1036"/>
                </a:lnTo>
                <a:lnTo>
                  <a:pt x="366" y="0"/>
                </a:lnTo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xmlns="" id="{C3B2CDD8-2F44-0652-0B17-9D519F269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174" y="3357178"/>
            <a:ext cx="873394" cy="826703"/>
          </a:xfrm>
          <a:custGeom>
            <a:avLst/>
            <a:gdLst>
              <a:gd name="T0" fmla="*/ 1145 w 1401"/>
              <a:gd name="T1" fmla="*/ 0 h 1326"/>
              <a:gd name="T2" fmla="*/ 1145 w 1401"/>
              <a:gd name="T3" fmla="*/ 0 h 1326"/>
              <a:gd name="T4" fmla="*/ 1145 w 1401"/>
              <a:gd name="T5" fmla="*/ 0 h 1326"/>
              <a:gd name="T6" fmla="*/ 1390 w 1401"/>
              <a:gd name="T7" fmla="*/ 645 h 1326"/>
              <a:gd name="T8" fmla="*/ 1390 w 1401"/>
              <a:gd name="T9" fmla="*/ 1096 h 1326"/>
              <a:gd name="T10" fmla="*/ 1390 w 1401"/>
              <a:gd name="T11" fmla="*/ 1096 h 1326"/>
              <a:gd name="T12" fmla="*/ 1137 w 1401"/>
              <a:gd name="T13" fmla="*/ 1293 h 1326"/>
              <a:gd name="T14" fmla="*/ 0 w 1401"/>
              <a:gd name="T15" fmla="*/ 1010 h 1326"/>
              <a:gd name="T16" fmla="*/ 108 w 1401"/>
              <a:gd name="T17" fmla="*/ 793 h 1326"/>
              <a:gd name="T18" fmla="*/ 1019 w 1401"/>
              <a:gd name="T19" fmla="*/ 859 h 1326"/>
              <a:gd name="T20" fmla="*/ 1145 w 1401"/>
              <a:gd name="T21" fmla="*/ 0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1" h="1326">
                <a:moveTo>
                  <a:pt x="1145" y="0"/>
                </a:moveTo>
                <a:lnTo>
                  <a:pt x="1145" y="0"/>
                </a:lnTo>
                <a:lnTo>
                  <a:pt x="1145" y="0"/>
                </a:lnTo>
                <a:cubicBezTo>
                  <a:pt x="1311" y="173"/>
                  <a:pt x="1400" y="405"/>
                  <a:pt x="1390" y="645"/>
                </a:cubicBezTo>
                <a:lnTo>
                  <a:pt x="1390" y="1096"/>
                </a:lnTo>
                <a:lnTo>
                  <a:pt x="1390" y="1096"/>
                </a:lnTo>
                <a:cubicBezTo>
                  <a:pt x="1390" y="1228"/>
                  <a:pt x="1266" y="1325"/>
                  <a:pt x="1137" y="1293"/>
                </a:cubicBezTo>
                <a:lnTo>
                  <a:pt x="0" y="1010"/>
                </a:lnTo>
                <a:lnTo>
                  <a:pt x="108" y="793"/>
                </a:lnTo>
                <a:lnTo>
                  <a:pt x="1019" y="859"/>
                </a:lnTo>
                <a:lnTo>
                  <a:pt x="1145" y="0"/>
                </a:lnTo>
              </a:path>
            </a:pathLst>
          </a:custGeom>
          <a:solidFill>
            <a:srgbClr val="088E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xmlns="" id="{AF3341A0-2052-4FF5-02C0-31F7B2B3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116" y="3873523"/>
            <a:ext cx="208736" cy="129086"/>
          </a:xfrm>
          <a:custGeom>
            <a:avLst/>
            <a:gdLst>
              <a:gd name="T0" fmla="*/ 333 w 334"/>
              <a:gd name="T1" fmla="*/ 0 h 206"/>
              <a:gd name="T2" fmla="*/ 0 w 334"/>
              <a:gd name="T3" fmla="*/ 205 h 206"/>
              <a:gd name="T4" fmla="*/ 242 w 334"/>
              <a:gd name="T5" fmla="*/ 183 h 206"/>
              <a:gd name="T6" fmla="*/ 333 w 334"/>
              <a:gd name="T7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4" h="206">
                <a:moveTo>
                  <a:pt x="333" y="0"/>
                </a:moveTo>
                <a:lnTo>
                  <a:pt x="0" y="205"/>
                </a:lnTo>
                <a:lnTo>
                  <a:pt x="242" y="183"/>
                </a:lnTo>
                <a:lnTo>
                  <a:pt x="333" y="0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xmlns="" id="{216A0D99-22DD-D337-0304-A8DFC38E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282" y="3826832"/>
            <a:ext cx="258173" cy="112608"/>
          </a:xfrm>
          <a:custGeom>
            <a:avLst/>
            <a:gdLst>
              <a:gd name="T0" fmla="*/ 0 w 413"/>
              <a:gd name="T1" fmla="*/ 88 h 181"/>
              <a:gd name="T2" fmla="*/ 160 w 413"/>
              <a:gd name="T3" fmla="*/ 120 h 181"/>
              <a:gd name="T4" fmla="*/ 230 w 413"/>
              <a:gd name="T5" fmla="*/ 172 h 181"/>
              <a:gd name="T6" fmla="*/ 230 w 413"/>
              <a:gd name="T7" fmla="*/ 172 h 181"/>
              <a:gd name="T8" fmla="*/ 243 w 413"/>
              <a:gd name="T9" fmla="*/ 178 h 181"/>
              <a:gd name="T10" fmla="*/ 243 w 413"/>
              <a:gd name="T11" fmla="*/ 178 h 181"/>
              <a:gd name="T12" fmla="*/ 260 w 413"/>
              <a:gd name="T13" fmla="*/ 152 h 181"/>
              <a:gd name="T14" fmla="*/ 243 w 413"/>
              <a:gd name="T15" fmla="*/ 126 h 181"/>
              <a:gd name="T16" fmla="*/ 290 w 413"/>
              <a:gd name="T17" fmla="*/ 165 h 181"/>
              <a:gd name="T18" fmla="*/ 290 w 413"/>
              <a:gd name="T19" fmla="*/ 165 h 181"/>
              <a:gd name="T20" fmla="*/ 313 w 413"/>
              <a:gd name="T21" fmla="*/ 173 h 181"/>
              <a:gd name="T22" fmla="*/ 313 w 413"/>
              <a:gd name="T23" fmla="*/ 173 h 181"/>
              <a:gd name="T24" fmla="*/ 326 w 413"/>
              <a:gd name="T25" fmla="*/ 154 h 181"/>
              <a:gd name="T26" fmla="*/ 312 w 413"/>
              <a:gd name="T27" fmla="*/ 128 h 181"/>
              <a:gd name="T28" fmla="*/ 362 w 413"/>
              <a:gd name="T29" fmla="*/ 163 h 181"/>
              <a:gd name="T30" fmla="*/ 362 w 413"/>
              <a:gd name="T31" fmla="*/ 163 h 181"/>
              <a:gd name="T32" fmla="*/ 387 w 413"/>
              <a:gd name="T33" fmla="*/ 171 h 181"/>
              <a:gd name="T34" fmla="*/ 387 w 413"/>
              <a:gd name="T35" fmla="*/ 171 h 181"/>
              <a:gd name="T36" fmla="*/ 395 w 413"/>
              <a:gd name="T37" fmla="*/ 150 h 181"/>
              <a:gd name="T38" fmla="*/ 349 w 413"/>
              <a:gd name="T39" fmla="*/ 101 h 181"/>
              <a:gd name="T40" fmla="*/ 383 w 413"/>
              <a:gd name="T41" fmla="*/ 114 h 181"/>
              <a:gd name="T42" fmla="*/ 383 w 413"/>
              <a:gd name="T43" fmla="*/ 114 h 181"/>
              <a:gd name="T44" fmla="*/ 406 w 413"/>
              <a:gd name="T45" fmla="*/ 113 h 181"/>
              <a:gd name="T46" fmla="*/ 406 w 413"/>
              <a:gd name="T47" fmla="*/ 113 h 181"/>
              <a:gd name="T48" fmla="*/ 406 w 413"/>
              <a:gd name="T49" fmla="*/ 95 h 181"/>
              <a:gd name="T50" fmla="*/ 328 w 413"/>
              <a:gd name="T51" fmla="*/ 29 h 181"/>
              <a:gd name="T52" fmla="*/ 175 w 413"/>
              <a:gd name="T53" fmla="*/ 0 h 181"/>
              <a:gd name="T54" fmla="*/ 0 w 413"/>
              <a:gd name="T55" fmla="*/ 8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3" h="181">
                <a:moveTo>
                  <a:pt x="0" y="88"/>
                </a:moveTo>
                <a:lnTo>
                  <a:pt x="160" y="120"/>
                </a:lnTo>
                <a:lnTo>
                  <a:pt x="230" y="172"/>
                </a:lnTo>
                <a:lnTo>
                  <a:pt x="230" y="172"/>
                </a:lnTo>
                <a:cubicBezTo>
                  <a:pt x="233" y="176"/>
                  <a:pt x="238" y="177"/>
                  <a:pt x="243" y="178"/>
                </a:cubicBezTo>
                <a:lnTo>
                  <a:pt x="243" y="178"/>
                </a:lnTo>
                <a:cubicBezTo>
                  <a:pt x="258" y="180"/>
                  <a:pt x="268" y="164"/>
                  <a:pt x="260" y="152"/>
                </a:cubicBezTo>
                <a:lnTo>
                  <a:pt x="243" y="126"/>
                </a:lnTo>
                <a:lnTo>
                  <a:pt x="290" y="165"/>
                </a:lnTo>
                <a:lnTo>
                  <a:pt x="290" y="165"/>
                </a:lnTo>
                <a:cubicBezTo>
                  <a:pt x="296" y="170"/>
                  <a:pt x="305" y="173"/>
                  <a:pt x="313" y="173"/>
                </a:cubicBezTo>
                <a:lnTo>
                  <a:pt x="313" y="173"/>
                </a:lnTo>
                <a:cubicBezTo>
                  <a:pt x="325" y="174"/>
                  <a:pt x="332" y="163"/>
                  <a:pt x="326" y="154"/>
                </a:cubicBezTo>
                <a:lnTo>
                  <a:pt x="312" y="128"/>
                </a:lnTo>
                <a:lnTo>
                  <a:pt x="362" y="163"/>
                </a:lnTo>
                <a:lnTo>
                  <a:pt x="362" y="163"/>
                </a:lnTo>
                <a:cubicBezTo>
                  <a:pt x="370" y="169"/>
                  <a:pt x="378" y="171"/>
                  <a:pt x="387" y="171"/>
                </a:cubicBezTo>
                <a:lnTo>
                  <a:pt x="387" y="171"/>
                </a:lnTo>
                <a:cubicBezTo>
                  <a:pt x="397" y="170"/>
                  <a:pt x="402" y="158"/>
                  <a:pt x="395" y="150"/>
                </a:cubicBezTo>
                <a:lnTo>
                  <a:pt x="349" y="101"/>
                </a:lnTo>
                <a:lnTo>
                  <a:pt x="383" y="114"/>
                </a:lnTo>
                <a:lnTo>
                  <a:pt x="383" y="114"/>
                </a:lnTo>
                <a:cubicBezTo>
                  <a:pt x="390" y="117"/>
                  <a:pt x="399" y="117"/>
                  <a:pt x="406" y="113"/>
                </a:cubicBezTo>
                <a:lnTo>
                  <a:pt x="406" y="113"/>
                </a:lnTo>
                <a:cubicBezTo>
                  <a:pt x="411" y="108"/>
                  <a:pt x="412" y="100"/>
                  <a:pt x="406" y="95"/>
                </a:cubicBezTo>
                <a:lnTo>
                  <a:pt x="328" y="29"/>
                </a:lnTo>
                <a:lnTo>
                  <a:pt x="175" y="0"/>
                </a:lnTo>
                <a:lnTo>
                  <a:pt x="0" y="88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xmlns="" id="{949C3498-0503-050B-BEE3-61401B9B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126" y="6301451"/>
            <a:ext cx="225215" cy="192257"/>
          </a:xfrm>
          <a:custGeom>
            <a:avLst/>
            <a:gdLst>
              <a:gd name="T0" fmla="*/ 360 w 361"/>
              <a:gd name="T1" fmla="*/ 306 h 307"/>
              <a:gd name="T2" fmla="*/ 0 w 361"/>
              <a:gd name="T3" fmla="*/ 306 h 307"/>
              <a:gd name="T4" fmla="*/ 0 w 361"/>
              <a:gd name="T5" fmla="*/ 0 h 307"/>
              <a:gd name="T6" fmla="*/ 360 w 361"/>
              <a:gd name="T7" fmla="*/ 0 h 307"/>
              <a:gd name="T8" fmla="*/ 360 w 361"/>
              <a:gd name="T9" fmla="*/ 30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1" h="307">
                <a:moveTo>
                  <a:pt x="360" y="306"/>
                </a:moveTo>
                <a:lnTo>
                  <a:pt x="0" y="306"/>
                </a:lnTo>
                <a:lnTo>
                  <a:pt x="0" y="0"/>
                </a:lnTo>
                <a:lnTo>
                  <a:pt x="360" y="0"/>
                </a:lnTo>
                <a:lnTo>
                  <a:pt x="360" y="306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xmlns="" id="{24D89124-6133-03B3-CF83-C717F44E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2698" y="6493703"/>
            <a:ext cx="576770" cy="310358"/>
          </a:xfrm>
          <a:custGeom>
            <a:avLst/>
            <a:gdLst>
              <a:gd name="T0" fmla="*/ 365 w 924"/>
              <a:gd name="T1" fmla="*/ 0 h 499"/>
              <a:gd name="T2" fmla="*/ 365 w 924"/>
              <a:gd name="T3" fmla="*/ 154 h 499"/>
              <a:gd name="T4" fmla="*/ 345 w 924"/>
              <a:gd name="T5" fmla="*/ 154 h 499"/>
              <a:gd name="T6" fmla="*/ 345 w 924"/>
              <a:gd name="T7" fmla="*/ 154 h 499"/>
              <a:gd name="T8" fmla="*/ 0 w 924"/>
              <a:gd name="T9" fmla="*/ 498 h 499"/>
              <a:gd name="T10" fmla="*/ 365 w 924"/>
              <a:gd name="T11" fmla="*/ 498 h 499"/>
              <a:gd name="T12" fmla="*/ 862 w 924"/>
              <a:gd name="T13" fmla="*/ 498 h 499"/>
              <a:gd name="T14" fmla="*/ 862 w 924"/>
              <a:gd name="T15" fmla="*/ 410 h 499"/>
              <a:gd name="T16" fmla="*/ 862 w 924"/>
              <a:gd name="T17" fmla="*/ 410 h 499"/>
              <a:gd name="T18" fmla="*/ 844 w 924"/>
              <a:gd name="T19" fmla="*/ 216 h 499"/>
              <a:gd name="T20" fmla="*/ 833 w 924"/>
              <a:gd name="T21" fmla="*/ 154 h 499"/>
              <a:gd name="T22" fmla="*/ 923 w 924"/>
              <a:gd name="T23" fmla="*/ 0 h 499"/>
              <a:gd name="T24" fmla="*/ 365 w 924"/>
              <a:gd name="T25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" h="499">
                <a:moveTo>
                  <a:pt x="365" y="0"/>
                </a:moveTo>
                <a:lnTo>
                  <a:pt x="365" y="154"/>
                </a:lnTo>
                <a:lnTo>
                  <a:pt x="345" y="154"/>
                </a:lnTo>
                <a:lnTo>
                  <a:pt x="345" y="154"/>
                </a:lnTo>
                <a:cubicBezTo>
                  <a:pt x="154" y="154"/>
                  <a:pt x="0" y="308"/>
                  <a:pt x="0" y="498"/>
                </a:cubicBezTo>
                <a:lnTo>
                  <a:pt x="365" y="498"/>
                </a:lnTo>
                <a:lnTo>
                  <a:pt x="862" y="498"/>
                </a:lnTo>
                <a:lnTo>
                  <a:pt x="862" y="410"/>
                </a:lnTo>
                <a:lnTo>
                  <a:pt x="862" y="410"/>
                </a:lnTo>
                <a:cubicBezTo>
                  <a:pt x="862" y="345"/>
                  <a:pt x="856" y="280"/>
                  <a:pt x="844" y="216"/>
                </a:cubicBezTo>
                <a:lnTo>
                  <a:pt x="833" y="154"/>
                </a:lnTo>
                <a:lnTo>
                  <a:pt x="923" y="0"/>
                </a:lnTo>
                <a:lnTo>
                  <a:pt x="365" y="0"/>
                </a:ln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6" name="Freeform 38">
            <a:extLst>
              <a:ext uri="{FF2B5EF4-FFF2-40B4-BE49-F238E27FC236}">
                <a16:creationId xmlns:a16="http://schemas.microsoft.com/office/drawing/2014/main" xmlns="" id="{CE871653-FF60-5E99-4539-C934F316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7212" y="6397577"/>
            <a:ext cx="118102" cy="211483"/>
          </a:xfrm>
          <a:custGeom>
            <a:avLst/>
            <a:gdLst>
              <a:gd name="T0" fmla="*/ 105 w 191"/>
              <a:gd name="T1" fmla="*/ 338 h 339"/>
              <a:gd name="T2" fmla="*/ 86 w 191"/>
              <a:gd name="T3" fmla="*/ 338 h 339"/>
              <a:gd name="T4" fmla="*/ 86 w 191"/>
              <a:gd name="T5" fmla="*/ 338 h 339"/>
              <a:gd name="T6" fmla="*/ 0 w 191"/>
              <a:gd name="T7" fmla="*/ 253 h 339"/>
              <a:gd name="T8" fmla="*/ 0 w 191"/>
              <a:gd name="T9" fmla="*/ 0 h 339"/>
              <a:gd name="T10" fmla="*/ 190 w 191"/>
              <a:gd name="T11" fmla="*/ 0 h 339"/>
              <a:gd name="T12" fmla="*/ 190 w 191"/>
              <a:gd name="T13" fmla="*/ 253 h 339"/>
              <a:gd name="T14" fmla="*/ 190 w 191"/>
              <a:gd name="T15" fmla="*/ 253 h 339"/>
              <a:gd name="T16" fmla="*/ 105 w 191"/>
              <a:gd name="T17" fmla="*/ 338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339">
                <a:moveTo>
                  <a:pt x="105" y="338"/>
                </a:moveTo>
                <a:lnTo>
                  <a:pt x="86" y="338"/>
                </a:lnTo>
                <a:lnTo>
                  <a:pt x="86" y="338"/>
                </a:lnTo>
                <a:cubicBezTo>
                  <a:pt x="39" y="338"/>
                  <a:pt x="0" y="299"/>
                  <a:pt x="0" y="253"/>
                </a:cubicBezTo>
                <a:lnTo>
                  <a:pt x="0" y="0"/>
                </a:lnTo>
                <a:lnTo>
                  <a:pt x="190" y="0"/>
                </a:lnTo>
                <a:lnTo>
                  <a:pt x="190" y="253"/>
                </a:lnTo>
                <a:lnTo>
                  <a:pt x="190" y="253"/>
                </a:lnTo>
                <a:cubicBezTo>
                  <a:pt x="190" y="299"/>
                  <a:pt x="152" y="338"/>
                  <a:pt x="105" y="338"/>
                </a:cubicBez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7" name="Freeform 39">
            <a:extLst>
              <a:ext uri="{FF2B5EF4-FFF2-40B4-BE49-F238E27FC236}">
                <a16:creationId xmlns:a16="http://schemas.microsoft.com/office/drawing/2014/main" xmlns="" id="{47294E41-EA1E-4717-5A6D-667E1C89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2698" y="6765611"/>
            <a:ext cx="538318" cy="35704"/>
          </a:xfrm>
          <a:custGeom>
            <a:avLst/>
            <a:gdLst>
              <a:gd name="T0" fmla="*/ 5 w 863"/>
              <a:gd name="T1" fmla="*/ 0 h 59"/>
              <a:gd name="T2" fmla="*/ 5 w 863"/>
              <a:gd name="T3" fmla="*/ 0 h 59"/>
              <a:gd name="T4" fmla="*/ 0 w 863"/>
              <a:gd name="T5" fmla="*/ 58 h 59"/>
              <a:gd name="T6" fmla="*/ 365 w 863"/>
              <a:gd name="T7" fmla="*/ 58 h 59"/>
              <a:gd name="T8" fmla="*/ 862 w 863"/>
              <a:gd name="T9" fmla="*/ 58 h 59"/>
              <a:gd name="T10" fmla="*/ 862 w 863"/>
              <a:gd name="T11" fmla="*/ 0 h 59"/>
              <a:gd name="T12" fmla="*/ 5 w 863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3" h="59">
                <a:moveTo>
                  <a:pt x="5" y="0"/>
                </a:moveTo>
                <a:lnTo>
                  <a:pt x="5" y="0"/>
                </a:lnTo>
                <a:cubicBezTo>
                  <a:pt x="2" y="19"/>
                  <a:pt x="0" y="37"/>
                  <a:pt x="0" y="58"/>
                </a:cubicBezTo>
                <a:lnTo>
                  <a:pt x="365" y="58"/>
                </a:lnTo>
                <a:lnTo>
                  <a:pt x="862" y="58"/>
                </a:lnTo>
                <a:lnTo>
                  <a:pt x="862" y="0"/>
                </a:lnTo>
                <a:lnTo>
                  <a:pt x="5" y="0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8" name="Freeform 40">
            <a:extLst>
              <a:ext uri="{FF2B5EF4-FFF2-40B4-BE49-F238E27FC236}">
                <a16:creationId xmlns:a16="http://schemas.microsoft.com/office/drawing/2014/main" xmlns="" id="{3839B3F7-F6E5-8E72-3F0A-49199744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245" y="6301451"/>
            <a:ext cx="225215" cy="192257"/>
          </a:xfrm>
          <a:custGeom>
            <a:avLst/>
            <a:gdLst>
              <a:gd name="T0" fmla="*/ 360 w 361"/>
              <a:gd name="T1" fmla="*/ 306 h 307"/>
              <a:gd name="T2" fmla="*/ 0 w 361"/>
              <a:gd name="T3" fmla="*/ 306 h 307"/>
              <a:gd name="T4" fmla="*/ 0 w 361"/>
              <a:gd name="T5" fmla="*/ 0 h 307"/>
              <a:gd name="T6" fmla="*/ 360 w 361"/>
              <a:gd name="T7" fmla="*/ 0 h 307"/>
              <a:gd name="T8" fmla="*/ 360 w 361"/>
              <a:gd name="T9" fmla="*/ 306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1" h="307">
                <a:moveTo>
                  <a:pt x="360" y="306"/>
                </a:moveTo>
                <a:lnTo>
                  <a:pt x="0" y="306"/>
                </a:lnTo>
                <a:lnTo>
                  <a:pt x="0" y="0"/>
                </a:lnTo>
                <a:lnTo>
                  <a:pt x="360" y="0"/>
                </a:lnTo>
                <a:lnTo>
                  <a:pt x="360" y="306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39" name="Freeform 41">
            <a:extLst>
              <a:ext uri="{FF2B5EF4-FFF2-40B4-BE49-F238E27FC236}">
                <a16:creationId xmlns:a16="http://schemas.microsoft.com/office/drawing/2014/main" xmlns="" id="{A9A0D672-9A62-1D3D-5473-ECC0E361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820" y="6493703"/>
            <a:ext cx="576770" cy="310358"/>
          </a:xfrm>
          <a:custGeom>
            <a:avLst/>
            <a:gdLst>
              <a:gd name="T0" fmla="*/ 364 w 924"/>
              <a:gd name="T1" fmla="*/ 0 h 499"/>
              <a:gd name="T2" fmla="*/ 364 w 924"/>
              <a:gd name="T3" fmla="*/ 154 h 499"/>
              <a:gd name="T4" fmla="*/ 345 w 924"/>
              <a:gd name="T5" fmla="*/ 154 h 499"/>
              <a:gd name="T6" fmla="*/ 345 w 924"/>
              <a:gd name="T7" fmla="*/ 154 h 499"/>
              <a:gd name="T8" fmla="*/ 0 w 924"/>
              <a:gd name="T9" fmla="*/ 498 h 499"/>
              <a:gd name="T10" fmla="*/ 364 w 924"/>
              <a:gd name="T11" fmla="*/ 498 h 499"/>
              <a:gd name="T12" fmla="*/ 862 w 924"/>
              <a:gd name="T13" fmla="*/ 498 h 499"/>
              <a:gd name="T14" fmla="*/ 862 w 924"/>
              <a:gd name="T15" fmla="*/ 410 h 499"/>
              <a:gd name="T16" fmla="*/ 862 w 924"/>
              <a:gd name="T17" fmla="*/ 410 h 499"/>
              <a:gd name="T18" fmla="*/ 844 w 924"/>
              <a:gd name="T19" fmla="*/ 216 h 499"/>
              <a:gd name="T20" fmla="*/ 833 w 924"/>
              <a:gd name="T21" fmla="*/ 154 h 499"/>
              <a:gd name="T22" fmla="*/ 923 w 924"/>
              <a:gd name="T23" fmla="*/ 0 h 499"/>
              <a:gd name="T24" fmla="*/ 364 w 924"/>
              <a:gd name="T25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4" h="499">
                <a:moveTo>
                  <a:pt x="364" y="0"/>
                </a:moveTo>
                <a:lnTo>
                  <a:pt x="364" y="154"/>
                </a:lnTo>
                <a:lnTo>
                  <a:pt x="345" y="154"/>
                </a:lnTo>
                <a:lnTo>
                  <a:pt x="345" y="154"/>
                </a:lnTo>
                <a:cubicBezTo>
                  <a:pt x="155" y="154"/>
                  <a:pt x="0" y="308"/>
                  <a:pt x="0" y="498"/>
                </a:cubicBezTo>
                <a:lnTo>
                  <a:pt x="364" y="498"/>
                </a:lnTo>
                <a:lnTo>
                  <a:pt x="862" y="498"/>
                </a:lnTo>
                <a:lnTo>
                  <a:pt x="862" y="410"/>
                </a:lnTo>
                <a:lnTo>
                  <a:pt x="862" y="410"/>
                </a:lnTo>
                <a:cubicBezTo>
                  <a:pt x="862" y="345"/>
                  <a:pt x="855" y="280"/>
                  <a:pt x="844" y="216"/>
                </a:cubicBezTo>
                <a:lnTo>
                  <a:pt x="833" y="154"/>
                </a:lnTo>
                <a:lnTo>
                  <a:pt x="923" y="0"/>
                </a:lnTo>
                <a:lnTo>
                  <a:pt x="364" y="0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0" name="Freeform 42">
            <a:extLst>
              <a:ext uri="{FF2B5EF4-FFF2-40B4-BE49-F238E27FC236}">
                <a16:creationId xmlns:a16="http://schemas.microsoft.com/office/drawing/2014/main" xmlns="" id="{D21E03FF-4097-C2F5-9542-1E6FCEC83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4333" y="6397577"/>
            <a:ext cx="118100" cy="211483"/>
          </a:xfrm>
          <a:custGeom>
            <a:avLst/>
            <a:gdLst>
              <a:gd name="T0" fmla="*/ 105 w 191"/>
              <a:gd name="T1" fmla="*/ 338 h 339"/>
              <a:gd name="T2" fmla="*/ 86 w 191"/>
              <a:gd name="T3" fmla="*/ 338 h 339"/>
              <a:gd name="T4" fmla="*/ 86 w 191"/>
              <a:gd name="T5" fmla="*/ 338 h 339"/>
              <a:gd name="T6" fmla="*/ 0 w 191"/>
              <a:gd name="T7" fmla="*/ 253 h 339"/>
              <a:gd name="T8" fmla="*/ 0 w 191"/>
              <a:gd name="T9" fmla="*/ 0 h 339"/>
              <a:gd name="T10" fmla="*/ 190 w 191"/>
              <a:gd name="T11" fmla="*/ 0 h 339"/>
              <a:gd name="T12" fmla="*/ 190 w 191"/>
              <a:gd name="T13" fmla="*/ 253 h 339"/>
              <a:gd name="T14" fmla="*/ 190 w 191"/>
              <a:gd name="T15" fmla="*/ 253 h 339"/>
              <a:gd name="T16" fmla="*/ 105 w 191"/>
              <a:gd name="T17" fmla="*/ 338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339">
                <a:moveTo>
                  <a:pt x="105" y="338"/>
                </a:moveTo>
                <a:lnTo>
                  <a:pt x="86" y="338"/>
                </a:lnTo>
                <a:lnTo>
                  <a:pt x="86" y="338"/>
                </a:lnTo>
                <a:cubicBezTo>
                  <a:pt x="38" y="338"/>
                  <a:pt x="0" y="299"/>
                  <a:pt x="0" y="253"/>
                </a:cubicBezTo>
                <a:lnTo>
                  <a:pt x="0" y="0"/>
                </a:lnTo>
                <a:lnTo>
                  <a:pt x="190" y="0"/>
                </a:lnTo>
                <a:lnTo>
                  <a:pt x="190" y="253"/>
                </a:lnTo>
                <a:lnTo>
                  <a:pt x="190" y="253"/>
                </a:lnTo>
                <a:cubicBezTo>
                  <a:pt x="190" y="299"/>
                  <a:pt x="152" y="338"/>
                  <a:pt x="105" y="338"/>
                </a:cubicBezTo>
              </a:path>
            </a:pathLst>
          </a:custGeom>
          <a:solidFill>
            <a:srgbClr val="2B3E8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xmlns="" id="{401E64A6-04F0-D872-A9F0-8760FAAFA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819" y="6765611"/>
            <a:ext cx="538318" cy="35704"/>
          </a:xfrm>
          <a:custGeom>
            <a:avLst/>
            <a:gdLst>
              <a:gd name="T0" fmla="*/ 5 w 863"/>
              <a:gd name="T1" fmla="*/ 0 h 59"/>
              <a:gd name="T2" fmla="*/ 5 w 863"/>
              <a:gd name="T3" fmla="*/ 0 h 59"/>
              <a:gd name="T4" fmla="*/ 0 w 863"/>
              <a:gd name="T5" fmla="*/ 58 h 59"/>
              <a:gd name="T6" fmla="*/ 364 w 863"/>
              <a:gd name="T7" fmla="*/ 58 h 59"/>
              <a:gd name="T8" fmla="*/ 862 w 863"/>
              <a:gd name="T9" fmla="*/ 58 h 59"/>
              <a:gd name="T10" fmla="*/ 862 w 863"/>
              <a:gd name="T11" fmla="*/ 0 h 59"/>
              <a:gd name="T12" fmla="*/ 5 w 863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3" h="59">
                <a:moveTo>
                  <a:pt x="5" y="0"/>
                </a:moveTo>
                <a:lnTo>
                  <a:pt x="5" y="0"/>
                </a:lnTo>
                <a:cubicBezTo>
                  <a:pt x="2" y="19"/>
                  <a:pt x="0" y="37"/>
                  <a:pt x="0" y="58"/>
                </a:cubicBezTo>
                <a:lnTo>
                  <a:pt x="364" y="58"/>
                </a:lnTo>
                <a:lnTo>
                  <a:pt x="862" y="58"/>
                </a:lnTo>
                <a:lnTo>
                  <a:pt x="862" y="0"/>
                </a:lnTo>
                <a:lnTo>
                  <a:pt x="5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xmlns="" id="{328D9534-0904-20A5-3B85-59D934457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2420" y="4389870"/>
            <a:ext cx="428458" cy="1963763"/>
          </a:xfrm>
          <a:custGeom>
            <a:avLst/>
            <a:gdLst>
              <a:gd name="T0" fmla="*/ 0 w 690"/>
              <a:gd name="T1" fmla="*/ 3152 h 3153"/>
              <a:gd name="T2" fmla="*/ 477 w 690"/>
              <a:gd name="T3" fmla="*/ 3152 h 3153"/>
              <a:gd name="T4" fmla="*/ 689 w 690"/>
              <a:gd name="T5" fmla="*/ 0 h 3153"/>
              <a:gd name="T6" fmla="*/ 0 w 690"/>
              <a:gd name="T7" fmla="*/ 0 h 3153"/>
              <a:gd name="T8" fmla="*/ 0 w 690"/>
              <a:gd name="T9" fmla="*/ 3152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" h="3153">
                <a:moveTo>
                  <a:pt x="0" y="3152"/>
                </a:moveTo>
                <a:lnTo>
                  <a:pt x="477" y="3152"/>
                </a:lnTo>
                <a:lnTo>
                  <a:pt x="689" y="0"/>
                </a:lnTo>
                <a:lnTo>
                  <a:pt x="0" y="0"/>
                </a:lnTo>
                <a:lnTo>
                  <a:pt x="0" y="3152"/>
                </a:lnTo>
              </a:path>
            </a:pathLst>
          </a:custGeom>
          <a:solidFill>
            <a:srgbClr val="088E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3" name="Freeform 45">
            <a:extLst>
              <a:ext uri="{FF2B5EF4-FFF2-40B4-BE49-F238E27FC236}">
                <a16:creationId xmlns:a16="http://schemas.microsoft.com/office/drawing/2014/main" xmlns="" id="{FCC916C2-1D5A-BD73-3D9F-8A6DF79C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1229" y="4389870"/>
            <a:ext cx="436696" cy="1963763"/>
          </a:xfrm>
          <a:custGeom>
            <a:avLst/>
            <a:gdLst>
              <a:gd name="T0" fmla="*/ 700 w 701"/>
              <a:gd name="T1" fmla="*/ 3152 h 3153"/>
              <a:gd name="T2" fmla="*/ 224 w 701"/>
              <a:gd name="T3" fmla="*/ 3152 h 3153"/>
              <a:gd name="T4" fmla="*/ 0 w 701"/>
              <a:gd name="T5" fmla="*/ 0 h 3153"/>
              <a:gd name="T6" fmla="*/ 700 w 701"/>
              <a:gd name="T7" fmla="*/ 0 h 3153"/>
              <a:gd name="T8" fmla="*/ 700 w 701"/>
              <a:gd name="T9" fmla="*/ 3152 h 3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1" h="3153">
                <a:moveTo>
                  <a:pt x="700" y="3152"/>
                </a:moveTo>
                <a:lnTo>
                  <a:pt x="224" y="3152"/>
                </a:lnTo>
                <a:lnTo>
                  <a:pt x="0" y="0"/>
                </a:lnTo>
                <a:lnTo>
                  <a:pt x="700" y="0"/>
                </a:lnTo>
                <a:lnTo>
                  <a:pt x="700" y="3152"/>
                </a:lnTo>
              </a:path>
            </a:pathLst>
          </a:custGeom>
          <a:solidFill>
            <a:srgbClr val="035E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4" name="Freeform 46">
            <a:extLst>
              <a:ext uri="{FF2B5EF4-FFF2-40B4-BE49-F238E27FC236}">
                <a16:creationId xmlns:a16="http://schemas.microsoft.com/office/drawing/2014/main" xmlns="" id="{735F48DA-2ABC-E856-FA23-FAAA4294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2209" y="3294007"/>
            <a:ext cx="848675" cy="1095864"/>
          </a:xfrm>
          <a:custGeom>
            <a:avLst/>
            <a:gdLst>
              <a:gd name="T0" fmla="*/ 1360 w 1361"/>
              <a:gd name="T1" fmla="*/ 1759 h 1760"/>
              <a:gd name="T2" fmla="*/ 0 w 1361"/>
              <a:gd name="T3" fmla="*/ 1759 h 1760"/>
              <a:gd name="T4" fmla="*/ 0 w 1361"/>
              <a:gd name="T5" fmla="*/ 163 h 1760"/>
              <a:gd name="T6" fmla="*/ 529 w 1361"/>
              <a:gd name="T7" fmla="*/ 0 h 1760"/>
              <a:gd name="T8" fmla="*/ 824 w 1361"/>
              <a:gd name="T9" fmla="*/ 0 h 1760"/>
              <a:gd name="T10" fmla="*/ 1360 w 1361"/>
              <a:gd name="T11" fmla="*/ 163 h 1760"/>
              <a:gd name="T12" fmla="*/ 1360 w 1361"/>
              <a:gd name="T13" fmla="*/ 1759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1" h="1760">
                <a:moveTo>
                  <a:pt x="1360" y="1759"/>
                </a:moveTo>
                <a:lnTo>
                  <a:pt x="0" y="1759"/>
                </a:lnTo>
                <a:lnTo>
                  <a:pt x="0" y="163"/>
                </a:lnTo>
                <a:lnTo>
                  <a:pt x="529" y="0"/>
                </a:lnTo>
                <a:lnTo>
                  <a:pt x="824" y="0"/>
                </a:lnTo>
                <a:lnTo>
                  <a:pt x="1360" y="163"/>
                </a:lnTo>
                <a:lnTo>
                  <a:pt x="1360" y="1759"/>
                </a:lnTo>
              </a:path>
            </a:pathLst>
          </a:custGeom>
          <a:solidFill>
            <a:srgbClr val="FCA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5" name="Freeform 47">
            <a:extLst>
              <a:ext uri="{FF2B5EF4-FFF2-40B4-BE49-F238E27FC236}">
                <a16:creationId xmlns:a16="http://schemas.microsoft.com/office/drawing/2014/main" xmlns="" id="{62203EEE-8540-B674-0362-4AAB84C93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9752" y="3307740"/>
            <a:ext cx="395500" cy="1911580"/>
          </a:xfrm>
          <a:custGeom>
            <a:avLst/>
            <a:gdLst>
              <a:gd name="T0" fmla="*/ 633 w 634"/>
              <a:gd name="T1" fmla="*/ 3068 h 3069"/>
              <a:gd name="T2" fmla="*/ 465 w 634"/>
              <a:gd name="T3" fmla="*/ 141 h 3069"/>
              <a:gd name="T4" fmla="*/ 0 w 634"/>
              <a:gd name="T5" fmla="*/ 0 h 3069"/>
              <a:gd name="T6" fmla="*/ 28 w 634"/>
              <a:gd name="T7" fmla="*/ 2723 h 3069"/>
              <a:gd name="T8" fmla="*/ 28 w 634"/>
              <a:gd name="T9" fmla="*/ 2723 h 3069"/>
              <a:gd name="T10" fmla="*/ 377 w 634"/>
              <a:gd name="T11" fmla="*/ 3068 h 3069"/>
              <a:gd name="T12" fmla="*/ 633 w 634"/>
              <a:gd name="T13" fmla="*/ 3068 h 3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4" h="3069">
                <a:moveTo>
                  <a:pt x="633" y="3068"/>
                </a:moveTo>
                <a:lnTo>
                  <a:pt x="465" y="141"/>
                </a:lnTo>
                <a:lnTo>
                  <a:pt x="0" y="0"/>
                </a:lnTo>
                <a:lnTo>
                  <a:pt x="28" y="2723"/>
                </a:lnTo>
                <a:lnTo>
                  <a:pt x="28" y="2723"/>
                </a:lnTo>
                <a:cubicBezTo>
                  <a:pt x="30" y="2914"/>
                  <a:pt x="186" y="3068"/>
                  <a:pt x="377" y="3068"/>
                </a:cubicBezTo>
                <a:lnTo>
                  <a:pt x="633" y="3068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6" name="Freeform 48">
            <a:extLst>
              <a:ext uri="{FF2B5EF4-FFF2-40B4-BE49-F238E27FC236}">
                <a16:creationId xmlns:a16="http://schemas.microsoft.com/office/drawing/2014/main" xmlns="" id="{AF5EA37F-FB3B-BABE-2091-C9560D83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66" y="3315979"/>
            <a:ext cx="458669" cy="1900594"/>
          </a:xfrm>
          <a:custGeom>
            <a:avLst/>
            <a:gdLst>
              <a:gd name="T0" fmla="*/ 327 w 735"/>
              <a:gd name="T1" fmla="*/ 125 h 3053"/>
              <a:gd name="T2" fmla="*/ 0 w 735"/>
              <a:gd name="T3" fmla="*/ 3052 h 3053"/>
              <a:gd name="T4" fmla="*/ 242 w 735"/>
              <a:gd name="T5" fmla="*/ 3052 h 3053"/>
              <a:gd name="T6" fmla="*/ 242 w 735"/>
              <a:gd name="T7" fmla="*/ 3052 h 3053"/>
              <a:gd name="T8" fmla="*/ 636 w 735"/>
              <a:gd name="T9" fmla="*/ 2673 h 3053"/>
              <a:gd name="T10" fmla="*/ 734 w 735"/>
              <a:gd name="T11" fmla="*/ 0 h 3053"/>
              <a:gd name="T12" fmla="*/ 327 w 735"/>
              <a:gd name="T13" fmla="*/ 125 h 3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5" h="3053">
                <a:moveTo>
                  <a:pt x="327" y="125"/>
                </a:moveTo>
                <a:lnTo>
                  <a:pt x="0" y="3052"/>
                </a:lnTo>
                <a:lnTo>
                  <a:pt x="242" y="3052"/>
                </a:lnTo>
                <a:lnTo>
                  <a:pt x="242" y="3052"/>
                </a:lnTo>
                <a:cubicBezTo>
                  <a:pt x="454" y="3052"/>
                  <a:pt x="628" y="2884"/>
                  <a:pt x="636" y="2673"/>
                </a:cubicBezTo>
                <a:lnTo>
                  <a:pt x="734" y="0"/>
                </a:lnTo>
                <a:lnTo>
                  <a:pt x="327" y="125"/>
                </a:ln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7" name="Freeform 49">
            <a:extLst>
              <a:ext uri="{FF2B5EF4-FFF2-40B4-BE49-F238E27FC236}">
                <a16:creationId xmlns:a16="http://schemas.microsoft.com/office/drawing/2014/main" xmlns="" id="{3BD916CE-06E8-63E3-C9BB-9BF037049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792" y="3129216"/>
            <a:ext cx="184016" cy="236201"/>
          </a:xfrm>
          <a:custGeom>
            <a:avLst/>
            <a:gdLst>
              <a:gd name="T0" fmla="*/ 205 w 296"/>
              <a:gd name="T1" fmla="*/ 378 h 379"/>
              <a:gd name="T2" fmla="*/ 90 w 296"/>
              <a:gd name="T3" fmla="*/ 378 h 379"/>
              <a:gd name="T4" fmla="*/ 90 w 296"/>
              <a:gd name="T5" fmla="*/ 378 h 379"/>
              <a:gd name="T6" fmla="*/ 0 w 296"/>
              <a:gd name="T7" fmla="*/ 288 h 379"/>
              <a:gd name="T8" fmla="*/ 0 w 296"/>
              <a:gd name="T9" fmla="*/ 0 h 379"/>
              <a:gd name="T10" fmla="*/ 295 w 296"/>
              <a:gd name="T11" fmla="*/ 0 h 379"/>
              <a:gd name="T12" fmla="*/ 295 w 296"/>
              <a:gd name="T13" fmla="*/ 288 h 379"/>
              <a:gd name="T14" fmla="*/ 295 w 296"/>
              <a:gd name="T15" fmla="*/ 288 h 379"/>
              <a:gd name="T16" fmla="*/ 205 w 296"/>
              <a:gd name="T17" fmla="*/ 378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" h="379">
                <a:moveTo>
                  <a:pt x="205" y="378"/>
                </a:moveTo>
                <a:lnTo>
                  <a:pt x="90" y="378"/>
                </a:lnTo>
                <a:lnTo>
                  <a:pt x="90" y="378"/>
                </a:lnTo>
                <a:cubicBezTo>
                  <a:pt x="40" y="378"/>
                  <a:pt x="0" y="338"/>
                  <a:pt x="0" y="288"/>
                </a:cubicBezTo>
                <a:lnTo>
                  <a:pt x="0" y="0"/>
                </a:lnTo>
                <a:lnTo>
                  <a:pt x="295" y="0"/>
                </a:lnTo>
                <a:lnTo>
                  <a:pt x="295" y="288"/>
                </a:lnTo>
                <a:lnTo>
                  <a:pt x="295" y="288"/>
                </a:lnTo>
                <a:cubicBezTo>
                  <a:pt x="295" y="338"/>
                  <a:pt x="255" y="378"/>
                  <a:pt x="205" y="378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8" name="Freeform 50">
            <a:extLst>
              <a:ext uri="{FF2B5EF4-FFF2-40B4-BE49-F238E27FC236}">
                <a16:creationId xmlns:a16="http://schemas.microsoft.com/office/drawing/2014/main" xmlns="" id="{1CF59443-BB0F-7745-A5F1-0C8A552F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1792" y="3129216"/>
            <a:ext cx="184016" cy="118102"/>
          </a:xfrm>
          <a:custGeom>
            <a:avLst/>
            <a:gdLst>
              <a:gd name="T0" fmla="*/ 295 w 296"/>
              <a:gd name="T1" fmla="*/ 158 h 190"/>
              <a:gd name="T2" fmla="*/ 0 w 296"/>
              <a:gd name="T3" fmla="*/ 189 h 190"/>
              <a:gd name="T4" fmla="*/ 0 w 296"/>
              <a:gd name="T5" fmla="*/ 0 h 190"/>
              <a:gd name="T6" fmla="*/ 295 w 296"/>
              <a:gd name="T7" fmla="*/ 0 h 190"/>
              <a:gd name="T8" fmla="*/ 295 w 296"/>
              <a:gd name="T9" fmla="*/ 15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90">
                <a:moveTo>
                  <a:pt x="295" y="158"/>
                </a:moveTo>
                <a:lnTo>
                  <a:pt x="0" y="189"/>
                </a:lnTo>
                <a:lnTo>
                  <a:pt x="0" y="0"/>
                </a:lnTo>
                <a:lnTo>
                  <a:pt x="295" y="0"/>
                </a:lnTo>
                <a:lnTo>
                  <a:pt x="295" y="158"/>
                </a:lnTo>
              </a:path>
            </a:pathLst>
          </a:custGeom>
          <a:solidFill>
            <a:srgbClr val="F79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49" name="Freeform 51">
            <a:extLst>
              <a:ext uri="{FF2B5EF4-FFF2-40B4-BE49-F238E27FC236}">
                <a16:creationId xmlns:a16="http://schemas.microsoft.com/office/drawing/2014/main" xmlns="" id="{3E3C39F5-4782-FDDB-BB96-31748A0ED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477" y="3395629"/>
            <a:ext cx="804733" cy="700363"/>
          </a:xfrm>
          <a:custGeom>
            <a:avLst/>
            <a:gdLst>
              <a:gd name="T0" fmla="*/ 1292 w 1293"/>
              <a:gd name="T1" fmla="*/ 0 h 1126"/>
              <a:gd name="T2" fmla="*/ 849 w 1293"/>
              <a:gd name="T3" fmla="*/ 753 h 1126"/>
              <a:gd name="T4" fmla="*/ 0 w 1293"/>
              <a:gd name="T5" fmla="*/ 827 h 1126"/>
              <a:gd name="T6" fmla="*/ 0 w 1293"/>
              <a:gd name="T7" fmla="*/ 1125 h 1126"/>
              <a:gd name="T8" fmla="*/ 1025 w 1293"/>
              <a:gd name="T9" fmla="*/ 1125 h 1126"/>
              <a:gd name="T10" fmla="*/ 1292 w 1293"/>
              <a:gd name="T11" fmla="*/ 785 h 1126"/>
              <a:gd name="T12" fmla="*/ 1292 w 1293"/>
              <a:gd name="T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3" h="1126">
                <a:moveTo>
                  <a:pt x="1292" y="0"/>
                </a:moveTo>
                <a:lnTo>
                  <a:pt x="849" y="753"/>
                </a:lnTo>
                <a:lnTo>
                  <a:pt x="0" y="827"/>
                </a:lnTo>
                <a:lnTo>
                  <a:pt x="0" y="1125"/>
                </a:lnTo>
                <a:lnTo>
                  <a:pt x="1025" y="1125"/>
                </a:lnTo>
                <a:lnTo>
                  <a:pt x="1292" y="785"/>
                </a:lnTo>
                <a:lnTo>
                  <a:pt x="1292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xmlns="" id="{34E4616B-6E99-879B-902E-0E0F1CDF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0" y="3900989"/>
            <a:ext cx="318597" cy="203243"/>
          </a:xfrm>
          <a:custGeom>
            <a:avLst/>
            <a:gdLst>
              <a:gd name="T0" fmla="*/ 510 w 511"/>
              <a:gd name="T1" fmla="*/ 92 h 325"/>
              <a:gd name="T2" fmla="*/ 412 w 511"/>
              <a:gd name="T3" fmla="*/ 24 h 325"/>
              <a:gd name="T4" fmla="*/ 195 w 511"/>
              <a:gd name="T5" fmla="*/ 0 h 325"/>
              <a:gd name="T6" fmla="*/ 195 w 511"/>
              <a:gd name="T7" fmla="*/ 0 h 325"/>
              <a:gd name="T8" fmla="*/ 280 w 511"/>
              <a:gd name="T9" fmla="*/ 55 h 325"/>
              <a:gd name="T10" fmla="*/ 312 w 511"/>
              <a:gd name="T11" fmla="*/ 79 h 325"/>
              <a:gd name="T12" fmla="*/ 161 w 511"/>
              <a:gd name="T13" fmla="*/ 63 h 325"/>
              <a:gd name="T14" fmla="*/ 0 w 511"/>
              <a:gd name="T15" fmla="*/ 79 h 325"/>
              <a:gd name="T16" fmla="*/ 0 w 511"/>
              <a:gd name="T17" fmla="*/ 79 h 325"/>
              <a:gd name="T18" fmla="*/ 68 w 511"/>
              <a:gd name="T19" fmla="*/ 126 h 325"/>
              <a:gd name="T20" fmla="*/ 85 w 511"/>
              <a:gd name="T21" fmla="*/ 126 h 325"/>
              <a:gd name="T22" fmla="*/ 5 w 511"/>
              <a:gd name="T23" fmla="*/ 152 h 325"/>
              <a:gd name="T24" fmla="*/ 5 w 511"/>
              <a:gd name="T25" fmla="*/ 152 h 325"/>
              <a:gd name="T26" fmla="*/ 60 w 511"/>
              <a:gd name="T27" fmla="*/ 186 h 325"/>
              <a:gd name="T28" fmla="*/ 86 w 511"/>
              <a:gd name="T29" fmla="*/ 187 h 325"/>
              <a:gd name="T30" fmla="*/ 9 w 511"/>
              <a:gd name="T31" fmla="*/ 216 h 325"/>
              <a:gd name="T32" fmla="*/ 55 w 511"/>
              <a:gd name="T33" fmla="*/ 242 h 325"/>
              <a:gd name="T34" fmla="*/ 55 w 511"/>
              <a:gd name="T35" fmla="*/ 242 h 325"/>
              <a:gd name="T36" fmla="*/ 75 w 511"/>
              <a:gd name="T37" fmla="*/ 244 h 325"/>
              <a:gd name="T38" fmla="*/ 152 w 511"/>
              <a:gd name="T39" fmla="*/ 223 h 325"/>
              <a:gd name="T40" fmla="*/ 210 w 511"/>
              <a:gd name="T41" fmla="*/ 234 h 325"/>
              <a:gd name="T42" fmla="*/ 152 w 511"/>
              <a:gd name="T43" fmla="*/ 238 h 325"/>
              <a:gd name="T44" fmla="*/ 38 w 511"/>
              <a:gd name="T45" fmla="*/ 270 h 325"/>
              <a:gd name="T46" fmla="*/ 67 w 511"/>
              <a:gd name="T47" fmla="*/ 292 h 325"/>
              <a:gd name="T48" fmla="*/ 67 w 511"/>
              <a:gd name="T49" fmla="*/ 292 h 325"/>
              <a:gd name="T50" fmla="*/ 99 w 511"/>
              <a:gd name="T51" fmla="*/ 303 h 325"/>
              <a:gd name="T52" fmla="*/ 153 w 511"/>
              <a:gd name="T53" fmla="*/ 287 h 325"/>
              <a:gd name="T54" fmla="*/ 237 w 511"/>
              <a:gd name="T55" fmla="*/ 290 h 325"/>
              <a:gd name="T56" fmla="*/ 315 w 511"/>
              <a:gd name="T57" fmla="*/ 313 h 325"/>
              <a:gd name="T58" fmla="*/ 315 w 511"/>
              <a:gd name="T59" fmla="*/ 313 h 325"/>
              <a:gd name="T60" fmla="*/ 431 w 511"/>
              <a:gd name="T61" fmla="*/ 301 h 325"/>
              <a:gd name="T62" fmla="*/ 510 w 511"/>
              <a:gd name="T63" fmla="*/ 263 h 325"/>
              <a:gd name="T64" fmla="*/ 510 w 511"/>
              <a:gd name="T65" fmla="*/ 92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1" h="325">
                <a:moveTo>
                  <a:pt x="510" y="92"/>
                </a:moveTo>
                <a:lnTo>
                  <a:pt x="412" y="24"/>
                </a:lnTo>
                <a:lnTo>
                  <a:pt x="195" y="0"/>
                </a:lnTo>
                <a:lnTo>
                  <a:pt x="195" y="0"/>
                </a:lnTo>
                <a:cubicBezTo>
                  <a:pt x="195" y="0"/>
                  <a:pt x="213" y="55"/>
                  <a:pt x="280" y="55"/>
                </a:cubicBezTo>
                <a:lnTo>
                  <a:pt x="312" y="79"/>
                </a:lnTo>
                <a:lnTo>
                  <a:pt x="161" y="63"/>
                </a:lnTo>
                <a:lnTo>
                  <a:pt x="0" y="79"/>
                </a:lnTo>
                <a:lnTo>
                  <a:pt x="0" y="79"/>
                </a:lnTo>
                <a:cubicBezTo>
                  <a:pt x="11" y="107"/>
                  <a:pt x="37" y="125"/>
                  <a:pt x="68" y="126"/>
                </a:cubicBezTo>
                <a:lnTo>
                  <a:pt x="85" y="126"/>
                </a:lnTo>
                <a:lnTo>
                  <a:pt x="5" y="152"/>
                </a:lnTo>
                <a:lnTo>
                  <a:pt x="5" y="152"/>
                </a:lnTo>
                <a:cubicBezTo>
                  <a:pt x="16" y="172"/>
                  <a:pt x="37" y="186"/>
                  <a:pt x="60" y="186"/>
                </a:cubicBezTo>
                <a:lnTo>
                  <a:pt x="86" y="187"/>
                </a:lnTo>
                <a:lnTo>
                  <a:pt x="9" y="216"/>
                </a:lnTo>
                <a:lnTo>
                  <a:pt x="55" y="242"/>
                </a:lnTo>
                <a:lnTo>
                  <a:pt x="55" y="242"/>
                </a:lnTo>
                <a:cubicBezTo>
                  <a:pt x="61" y="244"/>
                  <a:pt x="68" y="245"/>
                  <a:pt x="75" y="244"/>
                </a:cubicBezTo>
                <a:lnTo>
                  <a:pt x="152" y="223"/>
                </a:lnTo>
                <a:lnTo>
                  <a:pt x="210" y="234"/>
                </a:lnTo>
                <a:lnTo>
                  <a:pt x="152" y="238"/>
                </a:lnTo>
                <a:lnTo>
                  <a:pt x="38" y="270"/>
                </a:lnTo>
                <a:lnTo>
                  <a:pt x="67" y="292"/>
                </a:lnTo>
                <a:lnTo>
                  <a:pt x="67" y="292"/>
                </a:lnTo>
                <a:cubicBezTo>
                  <a:pt x="76" y="300"/>
                  <a:pt x="87" y="303"/>
                  <a:pt x="99" y="303"/>
                </a:cubicBezTo>
                <a:lnTo>
                  <a:pt x="153" y="287"/>
                </a:lnTo>
                <a:lnTo>
                  <a:pt x="237" y="290"/>
                </a:lnTo>
                <a:lnTo>
                  <a:pt x="315" y="313"/>
                </a:lnTo>
                <a:lnTo>
                  <a:pt x="315" y="313"/>
                </a:lnTo>
                <a:cubicBezTo>
                  <a:pt x="354" y="324"/>
                  <a:pt x="396" y="320"/>
                  <a:pt x="431" y="301"/>
                </a:cubicBezTo>
                <a:lnTo>
                  <a:pt x="510" y="263"/>
                </a:lnTo>
                <a:lnTo>
                  <a:pt x="510" y="92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1" name="Freeform 53">
            <a:extLst>
              <a:ext uri="{FF2B5EF4-FFF2-40B4-BE49-F238E27FC236}">
                <a16:creationId xmlns:a16="http://schemas.microsoft.com/office/drawing/2014/main" xmlns="" id="{F2FBF113-0712-B911-4D48-D2C693AE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184" y="2761182"/>
            <a:ext cx="403740" cy="447684"/>
          </a:xfrm>
          <a:custGeom>
            <a:avLst/>
            <a:gdLst>
              <a:gd name="T0" fmla="*/ 648 w 649"/>
              <a:gd name="T1" fmla="*/ 359 h 719"/>
              <a:gd name="T2" fmla="*/ 648 w 649"/>
              <a:gd name="T3" fmla="*/ 359 h 719"/>
              <a:gd name="T4" fmla="*/ 310 w 649"/>
              <a:gd name="T5" fmla="*/ 718 h 719"/>
              <a:gd name="T6" fmla="*/ 310 w 649"/>
              <a:gd name="T7" fmla="*/ 718 h 719"/>
              <a:gd name="T8" fmla="*/ 0 w 649"/>
              <a:gd name="T9" fmla="*/ 359 h 719"/>
              <a:gd name="T10" fmla="*/ 0 w 649"/>
              <a:gd name="T11" fmla="*/ 359 h 719"/>
              <a:gd name="T12" fmla="*/ 310 w 649"/>
              <a:gd name="T13" fmla="*/ 0 h 719"/>
              <a:gd name="T14" fmla="*/ 310 w 649"/>
              <a:gd name="T15" fmla="*/ 0 h 719"/>
              <a:gd name="T16" fmla="*/ 648 w 649"/>
              <a:gd name="T17" fmla="*/ 35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9" h="719">
                <a:moveTo>
                  <a:pt x="648" y="359"/>
                </a:moveTo>
                <a:lnTo>
                  <a:pt x="648" y="359"/>
                </a:lnTo>
                <a:cubicBezTo>
                  <a:pt x="648" y="557"/>
                  <a:pt x="497" y="718"/>
                  <a:pt x="310" y="718"/>
                </a:cubicBezTo>
                <a:lnTo>
                  <a:pt x="310" y="718"/>
                </a:lnTo>
                <a:cubicBezTo>
                  <a:pt x="86" y="718"/>
                  <a:pt x="0" y="584"/>
                  <a:pt x="0" y="359"/>
                </a:cubicBezTo>
                <a:lnTo>
                  <a:pt x="0" y="359"/>
                </a:lnTo>
                <a:cubicBezTo>
                  <a:pt x="0" y="78"/>
                  <a:pt x="124" y="0"/>
                  <a:pt x="310" y="0"/>
                </a:cubicBezTo>
                <a:lnTo>
                  <a:pt x="310" y="0"/>
                </a:lnTo>
                <a:cubicBezTo>
                  <a:pt x="497" y="0"/>
                  <a:pt x="648" y="160"/>
                  <a:pt x="648" y="359"/>
                </a:cubicBez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2" name="Freeform 54">
            <a:extLst>
              <a:ext uri="{FF2B5EF4-FFF2-40B4-BE49-F238E27FC236}">
                <a16:creationId xmlns:a16="http://schemas.microsoft.com/office/drawing/2014/main" xmlns="" id="{8EF5E886-02ED-7490-F078-F28D54E8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801" y="2566179"/>
            <a:ext cx="639941" cy="519092"/>
          </a:xfrm>
          <a:custGeom>
            <a:avLst/>
            <a:gdLst>
              <a:gd name="T0" fmla="*/ 5 w 1026"/>
              <a:gd name="T1" fmla="*/ 275 h 833"/>
              <a:gd name="T2" fmla="*/ 5 w 1026"/>
              <a:gd name="T3" fmla="*/ 275 h 833"/>
              <a:gd name="T4" fmla="*/ 636 w 1026"/>
              <a:gd name="T5" fmla="*/ 436 h 833"/>
              <a:gd name="T6" fmla="*/ 690 w 1026"/>
              <a:gd name="T7" fmla="*/ 687 h 833"/>
              <a:gd name="T8" fmla="*/ 690 w 1026"/>
              <a:gd name="T9" fmla="*/ 687 h 833"/>
              <a:gd name="T10" fmla="*/ 755 w 1026"/>
              <a:gd name="T11" fmla="*/ 623 h 833"/>
              <a:gd name="T12" fmla="*/ 755 w 1026"/>
              <a:gd name="T13" fmla="*/ 623 h 833"/>
              <a:gd name="T14" fmla="*/ 730 w 1026"/>
              <a:gd name="T15" fmla="*/ 740 h 833"/>
              <a:gd name="T16" fmla="*/ 762 w 1026"/>
              <a:gd name="T17" fmla="*/ 832 h 833"/>
              <a:gd name="T18" fmla="*/ 762 w 1026"/>
              <a:gd name="T19" fmla="*/ 832 h 833"/>
              <a:gd name="T20" fmla="*/ 914 w 1026"/>
              <a:gd name="T21" fmla="*/ 410 h 833"/>
              <a:gd name="T22" fmla="*/ 914 w 1026"/>
              <a:gd name="T23" fmla="*/ 410 h 833"/>
              <a:gd name="T24" fmla="*/ 723 w 1026"/>
              <a:gd name="T25" fmla="*/ 287 h 833"/>
              <a:gd name="T26" fmla="*/ 723 w 1026"/>
              <a:gd name="T27" fmla="*/ 287 h 833"/>
              <a:gd name="T28" fmla="*/ 5 w 1026"/>
              <a:gd name="T29" fmla="*/ 275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6" h="833">
                <a:moveTo>
                  <a:pt x="5" y="275"/>
                </a:moveTo>
                <a:lnTo>
                  <a:pt x="5" y="275"/>
                </a:lnTo>
                <a:cubicBezTo>
                  <a:pt x="5" y="275"/>
                  <a:pt x="0" y="625"/>
                  <a:pt x="636" y="436"/>
                </a:cubicBezTo>
                <a:lnTo>
                  <a:pt x="690" y="687"/>
                </a:lnTo>
                <a:lnTo>
                  <a:pt x="690" y="687"/>
                </a:lnTo>
                <a:cubicBezTo>
                  <a:pt x="690" y="687"/>
                  <a:pt x="712" y="593"/>
                  <a:pt x="755" y="623"/>
                </a:cubicBezTo>
                <a:lnTo>
                  <a:pt x="755" y="623"/>
                </a:lnTo>
                <a:cubicBezTo>
                  <a:pt x="797" y="652"/>
                  <a:pt x="790" y="751"/>
                  <a:pt x="730" y="740"/>
                </a:cubicBezTo>
                <a:lnTo>
                  <a:pt x="762" y="832"/>
                </a:lnTo>
                <a:lnTo>
                  <a:pt x="762" y="832"/>
                </a:lnTo>
                <a:cubicBezTo>
                  <a:pt x="762" y="832"/>
                  <a:pt x="1025" y="749"/>
                  <a:pt x="914" y="410"/>
                </a:cubicBezTo>
                <a:lnTo>
                  <a:pt x="914" y="410"/>
                </a:lnTo>
                <a:cubicBezTo>
                  <a:pt x="842" y="194"/>
                  <a:pt x="723" y="287"/>
                  <a:pt x="723" y="287"/>
                </a:cubicBezTo>
                <a:lnTo>
                  <a:pt x="723" y="287"/>
                </a:lnTo>
                <a:cubicBezTo>
                  <a:pt x="723" y="287"/>
                  <a:pt x="579" y="0"/>
                  <a:pt x="5" y="275"/>
                </a:cubicBezTo>
              </a:path>
            </a:pathLst>
          </a:custGeom>
          <a:solidFill>
            <a:srgbClr val="000D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xmlns="" id="{FD755D5F-A2B6-151C-E49E-BEE7D6750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340" y="2958932"/>
            <a:ext cx="54931" cy="85143"/>
          </a:xfrm>
          <a:custGeom>
            <a:avLst/>
            <a:gdLst>
              <a:gd name="T0" fmla="*/ 85 w 86"/>
              <a:gd name="T1" fmla="*/ 136 h 137"/>
              <a:gd name="T2" fmla="*/ 0 w 86"/>
              <a:gd name="T3" fmla="*/ 136 h 137"/>
              <a:gd name="T4" fmla="*/ 32 w 86"/>
              <a:gd name="T5" fmla="*/ 0 h 137"/>
              <a:gd name="T6" fmla="*/ 39 w 86"/>
              <a:gd name="T7" fmla="*/ 3 h 137"/>
              <a:gd name="T8" fmla="*/ 10 w 86"/>
              <a:gd name="T9" fmla="*/ 130 h 137"/>
              <a:gd name="T10" fmla="*/ 85 w 86"/>
              <a:gd name="T11" fmla="*/ 130 h 137"/>
              <a:gd name="T12" fmla="*/ 85 w 86"/>
              <a:gd name="T13" fmla="*/ 13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37">
                <a:moveTo>
                  <a:pt x="85" y="136"/>
                </a:moveTo>
                <a:lnTo>
                  <a:pt x="0" y="136"/>
                </a:lnTo>
                <a:lnTo>
                  <a:pt x="32" y="0"/>
                </a:lnTo>
                <a:lnTo>
                  <a:pt x="39" y="3"/>
                </a:lnTo>
                <a:lnTo>
                  <a:pt x="10" y="130"/>
                </a:lnTo>
                <a:lnTo>
                  <a:pt x="85" y="130"/>
                </a:lnTo>
                <a:lnTo>
                  <a:pt x="85" y="136"/>
                </a:lnTo>
              </a:path>
            </a:pathLst>
          </a:custGeom>
          <a:solidFill>
            <a:srgbClr val="F79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4" name="Freeform 56">
            <a:extLst>
              <a:ext uri="{FF2B5EF4-FFF2-40B4-BE49-F238E27FC236}">
                <a16:creationId xmlns:a16="http://schemas.microsoft.com/office/drawing/2014/main" xmlns="" id="{B01518AA-58A2-D6BA-FDB0-C25279CDA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083" y="3315979"/>
            <a:ext cx="153806" cy="628955"/>
          </a:xfrm>
          <a:custGeom>
            <a:avLst/>
            <a:gdLst>
              <a:gd name="T0" fmla="*/ 133 w 249"/>
              <a:gd name="T1" fmla="*/ 35 h 1008"/>
              <a:gd name="T2" fmla="*/ 0 w 249"/>
              <a:gd name="T3" fmla="*/ 705 h 1008"/>
              <a:gd name="T4" fmla="*/ 211 w 249"/>
              <a:gd name="T5" fmla="*/ 1007 h 1008"/>
              <a:gd name="T6" fmla="*/ 248 w 249"/>
              <a:gd name="T7" fmla="*/ 0 h 1008"/>
              <a:gd name="T8" fmla="*/ 133 w 249"/>
              <a:gd name="T9" fmla="*/ 35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008">
                <a:moveTo>
                  <a:pt x="133" y="35"/>
                </a:moveTo>
                <a:lnTo>
                  <a:pt x="0" y="705"/>
                </a:lnTo>
                <a:lnTo>
                  <a:pt x="211" y="1007"/>
                </a:lnTo>
                <a:lnTo>
                  <a:pt x="248" y="0"/>
                </a:lnTo>
                <a:lnTo>
                  <a:pt x="133" y="35"/>
                </a:lnTo>
              </a:path>
            </a:pathLst>
          </a:custGeom>
          <a:solidFill>
            <a:srgbClr val="CAD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5" name="Freeform 57">
            <a:extLst>
              <a:ext uri="{FF2B5EF4-FFF2-40B4-BE49-F238E27FC236}">
                <a16:creationId xmlns:a16="http://schemas.microsoft.com/office/drawing/2014/main" xmlns="" id="{081F9360-8EF6-5AD5-FAA3-967D0A0C1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9752" y="3307741"/>
            <a:ext cx="156553" cy="917339"/>
          </a:xfrm>
          <a:custGeom>
            <a:avLst/>
            <a:gdLst>
              <a:gd name="T0" fmla="*/ 100 w 251"/>
              <a:gd name="T1" fmla="*/ 761 h 1472"/>
              <a:gd name="T2" fmla="*/ 250 w 251"/>
              <a:gd name="T3" fmla="*/ 658 h 1472"/>
              <a:gd name="T4" fmla="*/ 114 w 251"/>
              <a:gd name="T5" fmla="*/ 35 h 1472"/>
              <a:gd name="T6" fmla="*/ 0 w 251"/>
              <a:gd name="T7" fmla="*/ 0 h 1472"/>
              <a:gd name="T8" fmla="*/ 16 w 251"/>
              <a:gd name="T9" fmla="*/ 1471 h 1472"/>
              <a:gd name="T10" fmla="*/ 250 w 251"/>
              <a:gd name="T11" fmla="*/ 1050 h 1472"/>
              <a:gd name="T12" fmla="*/ 100 w 251"/>
              <a:gd name="T13" fmla="*/ 761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1472">
                <a:moveTo>
                  <a:pt x="100" y="761"/>
                </a:moveTo>
                <a:lnTo>
                  <a:pt x="250" y="658"/>
                </a:lnTo>
                <a:lnTo>
                  <a:pt x="114" y="35"/>
                </a:lnTo>
                <a:lnTo>
                  <a:pt x="0" y="0"/>
                </a:lnTo>
                <a:lnTo>
                  <a:pt x="16" y="1471"/>
                </a:lnTo>
                <a:lnTo>
                  <a:pt x="250" y="1050"/>
                </a:lnTo>
                <a:lnTo>
                  <a:pt x="100" y="761"/>
                </a:lnTo>
              </a:path>
            </a:pathLst>
          </a:custGeom>
          <a:solidFill>
            <a:srgbClr val="CAD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6" name="Freeform 58">
            <a:extLst>
              <a:ext uri="{FF2B5EF4-FFF2-40B4-BE49-F238E27FC236}">
                <a16:creationId xmlns:a16="http://schemas.microsoft.com/office/drawing/2014/main" xmlns="" id="{C290C684-D111-9839-2D5B-12F1B10E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882" y="3733451"/>
            <a:ext cx="656418" cy="590504"/>
          </a:xfrm>
          <a:custGeom>
            <a:avLst/>
            <a:gdLst>
              <a:gd name="T0" fmla="*/ 1054 w 1055"/>
              <a:gd name="T1" fmla="*/ 949 h 950"/>
              <a:gd name="T2" fmla="*/ 295 w 1055"/>
              <a:gd name="T3" fmla="*/ 949 h 950"/>
              <a:gd name="T4" fmla="*/ 0 w 1055"/>
              <a:gd name="T5" fmla="*/ 0 h 950"/>
              <a:gd name="T6" fmla="*/ 759 w 1055"/>
              <a:gd name="T7" fmla="*/ 0 h 950"/>
              <a:gd name="T8" fmla="*/ 1054 w 1055"/>
              <a:gd name="T9" fmla="*/ 949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5" h="950">
                <a:moveTo>
                  <a:pt x="1054" y="949"/>
                </a:moveTo>
                <a:lnTo>
                  <a:pt x="295" y="949"/>
                </a:lnTo>
                <a:lnTo>
                  <a:pt x="0" y="0"/>
                </a:lnTo>
                <a:lnTo>
                  <a:pt x="759" y="0"/>
                </a:lnTo>
                <a:lnTo>
                  <a:pt x="1054" y="949"/>
                </a:lnTo>
              </a:path>
            </a:pathLst>
          </a:custGeom>
          <a:solidFill>
            <a:srgbClr val="4256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7" name="Freeform 59">
            <a:extLst>
              <a:ext uri="{FF2B5EF4-FFF2-40B4-BE49-F238E27FC236}">
                <a16:creationId xmlns:a16="http://schemas.microsoft.com/office/drawing/2014/main" xmlns="" id="{2582AB0E-273C-BF4F-3D1D-B879DCBD5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968" y="3686760"/>
            <a:ext cx="233456" cy="109861"/>
          </a:xfrm>
          <a:custGeom>
            <a:avLst/>
            <a:gdLst>
              <a:gd name="T0" fmla="*/ 83 w 377"/>
              <a:gd name="T1" fmla="*/ 77 h 178"/>
              <a:gd name="T2" fmla="*/ 83 w 377"/>
              <a:gd name="T3" fmla="*/ 77 h 178"/>
              <a:gd name="T4" fmla="*/ 156 w 377"/>
              <a:gd name="T5" fmla="*/ 22 h 178"/>
              <a:gd name="T6" fmla="*/ 156 w 377"/>
              <a:gd name="T7" fmla="*/ 22 h 178"/>
              <a:gd name="T8" fmla="*/ 263 w 377"/>
              <a:gd name="T9" fmla="*/ 77 h 178"/>
              <a:gd name="T10" fmla="*/ 83 w 377"/>
              <a:gd name="T11" fmla="*/ 77 h 178"/>
              <a:gd name="T12" fmla="*/ 287 w 377"/>
              <a:gd name="T13" fmla="*/ 77 h 178"/>
              <a:gd name="T14" fmla="*/ 287 w 377"/>
              <a:gd name="T15" fmla="*/ 77 h 178"/>
              <a:gd name="T16" fmla="*/ 149 w 377"/>
              <a:gd name="T17" fmla="*/ 0 h 178"/>
              <a:gd name="T18" fmla="*/ 149 w 377"/>
              <a:gd name="T19" fmla="*/ 0 h 178"/>
              <a:gd name="T20" fmla="*/ 59 w 377"/>
              <a:gd name="T21" fmla="*/ 77 h 178"/>
              <a:gd name="T22" fmla="*/ 0 w 377"/>
              <a:gd name="T23" fmla="*/ 77 h 178"/>
              <a:gd name="T24" fmla="*/ 31 w 377"/>
              <a:gd name="T25" fmla="*/ 177 h 178"/>
              <a:gd name="T26" fmla="*/ 376 w 377"/>
              <a:gd name="T27" fmla="*/ 177 h 178"/>
              <a:gd name="T28" fmla="*/ 345 w 377"/>
              <a:gd name="T29" fmla="*/ 77 h 178"/>
              <a:gd name="T30" fmla="*/ 287 w 377"/>
              <a:gd name="T31" fmla="*/ 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7" h="178">
                <a:moveTo>
                  <a:pt x="83" y="77"/>
                </a:moveTo>
                <a:lnTo>
                  <a:pt x="83" y="77"/>
                </a:lnTo>
                <a:cubicBezTo>
                  <a:pt x="90" y="44"/>
                  <a:pt x="117" y="22"/>
                  <a:pt x="156" y="22"/>
                </a:cubicBezTo>
                <a:lnTo>
                  <a:pt x="156" y="22"/>
                </a:lnTo>
                <a:cubicBezTo>
                  <a:pt x="195" y="22"/>
                  <a:pt x="236" y="44"/>
                  <a:pt x="263" y="77"/>
                </a:cubicBezTo>
                <a:lnTo>
                  <a:pt x="83" y="77"/>
                </a:lnTo>
                <a:close/>
                <a:moveTo>
                  <a:pt x="287" y="77"/>
                </a:moveTo>
                <a:lnTo>
                  <a:pt x="287" y="77"/>
                </a:lnTo>
                <a:cubicBezTo>
                  <a:pt x="254" y="32"/>
                  <a:pt x="200" y="0"/>
                  <a:pt x="149" y="0"/>
                </a:cubicBezTo>
                <a:lnTo>
                  <a:pt x="149" y="0"/>
                </a:lnTo>
                <a:cubicBezTo>
                  <a:pt x="98" y="0"/>
                  <a:pt x="63" y="32"/>
                  <a:pt x="59" y="77"/>
                </a:cubicBezTo>
                <a:lnTo>
                  <a:pt x="0" y="77"/>
                </a:lnTo>
                <a:lnTo>
                  <a:pt x="31" y="177"/>
                </a:lnTo>
                <a:lnTo>
                  <a:pt x="376" y="177"/>
                </a:lnTo>
                <a:lnTo>
                  <a:pt x="345" y="77"/>
                </a:lnTo>
                <a:lnTo>
                  <a:pt x="287" y="77"/>
                </a:lnTo>
                <a:close/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8" name="Freeform 60">
            <a:extLst>
              <a:ext uri="{FF2B5EF4-FFF2-40B4-BE49-F238E27FC236}">
                <a16:creationId xmlns:a16="http://schemas.microsoft.com/office/drawing/2014/main" xmlns="" id="{17382380-8D15-F9C6-622E-20505735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5662" y="3955919"/>
            <a:ext cx="252681" cy="219722"/>
          </a:xfrm>
          <a:custGeom>
            <a:avLst/>
            <a:gdLst>
              <a:gd name="T0" fmla="*/ 365 w 405"/>
              <a:gd name="T1" fmla="*/ 35 h 354"/>
              <a:gd name="T2" fmla="*/ 176 w 405"/>
              <a:gd name="T3" fmla="*/ 0 h 354"/>
              <a:gd name="T4" fmla="*/ 0 w 405"/>
              <a:gd name="T5" fmla="*/ 210 h 354"/>
              <a:gd name="T6" fmla="*/ 0 w 405"/>
              <a:gd name="T7" fmla="*/ 210 h 354"/>
              <a:gd name="T8" fmla="*/ 57 w 405"/>
              <a:gd name="T9" fmla="*/ 205 h 354"/>
              <a:gd name="T10" fmla="*/ 11 w 405"/>
              <a:gd name="T11" fmla="*/ 282 h 354"/>
              <a:gd name="T12" fmla="*/ 11 w 405"/>
              <a:gd name="T13" fmla="*/ 282 h 354"/>
              <a:gd name="T14" fmla="*/ 26 w 405"/>
              <a:gd name="T15" fmla="*/ 303 h 354"/>
              <a:gd name="T16" fmla="*/ 26 w 405"/>
              <a:gd name="T17" fmla="*/ 303 h 354"/>
              <a:gd name="T18" fmla="*/ 86 w 405"/>
              <a:gd name="T19" fmla="*/ 268 h 354"/>
              <a:gd name="T20" fmla="*/ 65 w 405"/>
              <a:gd name="T21" fmla="*/ 317 h 354"/>
              <a:gd name="T22" fmla="*/ 65 w 405"/>
              <a:gd name="T23" fmla="*/ 317 h 354"/>
              <a:gd name="T24" fmla="*/ 92 w 405"/>
              <a:gd name="T25" fmla="*/ 340 h 354"/>
              <a:gd name="T26" fmla="*/ 92 w 405"/>
              <a:gd name="T27" fmla="*/ 340 h 354"/>
              <a:gd name="T28" fmla="*/ 134 w 405"/>
              <a:gd name="T29" fmla="*/ 312 h 354"/>
              <a:gd name="T30" fmla="*/ 131 w 405"/>
              <a:gd name="T31" fmla="*/ 325 h 354"/>
              <a:gd name="T32" fmla="*/ 131 w 405"/>
              <a:gd name="T33" fmla="*/ 325 h 354"/>
              <a:gd name="T34" fmla="*/ 158 w 405"/>
              <a:gd name="T35" fmla="*/ 346 h 354"/>
              <a:gd name="T36" fmla="*/ 158 w 405"/>
              <a:gd name="T37" fmla="*/ 346 h 354"/>
              <a:gd name="T38" fmla="*/ 189 w 405"/>
              <a:gd name="T39" fmla="*/ 325 h 354"/>
              <a:gd name="T40" fmla="*/ 289 w 405"/>
              <a:gd name="T41" fmla="*/ 224 h 354"/>
              <a:gd name="T42" fmla="*/ 404 w 405"/>
              <a:gd name="T43" fmla="*/ 191 h 354"/>
              <a:gd name="T44" fmla="*/ 365 w 405"/>
              <a:gd name="T45" fmla="*/ 3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5" h="354">
                <a:moveTo>
                  <a:pt x="365" y="35"/>
                </a:moveTo>
                <a:lnTo>
                  <a:pt x="176" y="0"/>
                </a:lnTo>
                <a:lnTo>
                  <a:pt x="0" y="210"/>
                </a:lnTo>
                <a:lnTo>
                  <a:pt x="0" y="210"/>
                </a:lnTo>
                <a:cubicBezTo>
                  <a:pt x="0" y="210"/>
                  <a:pt x="33" y="223"/>
                  <a:pt x="57" y="205"/>
                </a:cubicBezTo>
                <a:lnTo>
                  <a:pt x="11" y="282"/>
                </a:lnTo>
                <a:lnTo>
                  <a:pt x="11" y="282"/>
                </a:lnTo>
                <a:cubicBezTo>
                  <a:pt x="5" y="293"/>
                  <a:pt x="13" y="306"/>
                  <a:pt x="26" y="303"/>
                </a:cubicBezTo>
                <a:lnTo>
                  <a:pt x="26" y="303"/>
                </a:lnTo>
                <a:cubicBezTo>
                  <a:pt x="44" y="299"/>
                  <a:pt x="68" y="289"/>
                  <a:pt x="86" y="268"/>
                </a:cubicBezTo>
                <a:lnTo>
                  <a:pt x="65" y="317"/>
                </a:lnTo>
                <a:lnTo>
                  <a:pt x="65" y="317"/>
                </a:lnTo>
                <a:cubicBezTo>
                  <a:pt x="58" y="333"/>
                  <a:pt x="76" y="349"/>
                  <a:pt x="92" y="340"/>
                </a:cubicBezTo>
                <a:lnTo>
                  <a:pt x="92" y="340"/>
                </a:lnTo>
                <a:cubicBezTo>
                  <a:pt x="107" y="333"/>
                  <a:pt x="122" y="323"/>
                  <a:pt x="134" y="312"/>
                </a:cubicBezTo>
                <a:lnTo>
                  <a:pt x="131" y="325"/>
                </a:lnTo>
                <a:lnTo>
                  <a:pt x="131" y="325"/>
                </a:lnTo>
                <a:cubicBezTo>
                  <a:pt x="127" y="341"/>
                  <a:pt x="143" y="353"/>
                  <a:pt x="158" y="346"/>
                </a:cubicBezTo>
                <a:lnTo>
                  <a:pt x="158" y="346"/>
                </a:lnTo>
                <a:cubicBezTo>
                  <a:pt x="168" y="341"/>
                  <a:pt x="179" y="334"/>
                  <a:pt x="189" y="325"/>
                </a:cubicBezTo>
                <a:lnTo>
                  <a:pt x="289" y="224"/>
                </a:lnTo>
                <a:lnTo>
                  <a:pt x="404" y="191"/>
                </a:lnTo>
                <a:lnTo>
                  <a:pt x="365" y="35"/>
                </a:lnTo>
              </a:path>
            </a:pathLst>
          </a:custGeom>
          <a:solidFill>
            <a:srgbClr val="FFBF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  <p:sp>
        <p:nvSpPr>
          <p:cNvPr id="59" name="Freeform 61">
            <a:extLst>
              <a:ext uri="{FF2B5EF4-FFF2-40B4-BE49-F238E27FC236}">
                <a16:creationId xmlns:a16="http://schemas.microsoft.com/office/drawing/2014/main" xmlns="" id="{FFEC709A-29FC-BE46-F4C4-E85797C2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1654" y="3395630"/>
            <a:ext cx="617967" cy="760786"/>
          </a:xfrm>
          <a:custGeom>
            <a:avLst/>
            <a:gdLst>
              <a:gd name="T0" fmla="*/ 655 w 992"/>
              <a:gd name="T1" fmla="*/ 0 h 1222"/>
              <a:gd name="T2" fmla="*/ 723 w 992"/>
              <a:gd name="T3" fmla="*/ 53 h 1222"/>
              <a:gd name="T4" fmla="*/ 723 w 992"/>
              <a:gd name="T5" fmla="*/ 53 h 1222"/>
              <a:gd name="T6" fmla="*/ 828 w 992"/>
              <a:gd name="T7" fmla="*/ 233 h 1222"/>
              <a:gd name="T8" fmla="*/ 991 w 992"/>
              <a:gd name="T9" fmla="*/ 1009 h 1222"/>
              <a:gd name="T10" fmla="*/ 86 w 992"/>
              <a:gd name="T11" fmla="*/ 1221 h 1222"/>
              <a:gd name="T12" fmla="*/ 0 w 992"/>
              <a:gd name="T13" fmla="*/ 930 h 1222"/>
              <a:gd name="T14" fmla="*/ 579 w 992"/>
              <a:gd name="T15" fmla="*/ 725 h 1222"/>
              <a:gd name="T16" fmla="*/ 498 w 992"/>
              <a:gd name="T17" fmla="*/ 326 h 1222"/>
              <a:gd name="T18" fmla="*/ 498 w 992"/>
              <a:gd name="T19" fmla="*/ 326 h 1222"/>
              <a:gd name="T20" fmla="*/ 558 w 992"/>
              <a:gd name="T21" fmla="*/ 112 h 1222"/>
              <a:gd name="T22" fmla="*/ 655 w 992"/>
              <a:gd name="T23" fmla="*/ 0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2" h="1222">
                <a:moveTo>
                  <a:pt x="655" y="0"/>
                </a:moveTo>
                <a:lnTo>
                  <a:pt x="723" y="53"/>
                </a:lnTo>
                <a:lnTo>
                  <a:pt x="723" y="53"/>
                </a:lnTo>
                <a:cubicBezTo>
                  <a:pt x="780" y="97"/>
                  <a:pt x="818" y="162"/>
                  <a:pt x="828" y="233"/>
                </a:cubicBezTo>
                <a:lnTo>
                  <a:pt x="991" y="1009"/>
                </a:lnTo>
                <a:lnTo>
                  <a:pt x="86" y="1221"/>
                </a:lnTo>
                <a:lnTo>
                  <a:pt x="0" y="930"/>
                </a:lnTo>
                <a:lnTo>
                  <a:pt x="579" y="725"/>
                </a:lnTo>
                <a:lnTo>
                  <a:pt x="498" y="326"/>
                </a:lnTo>
                <a:lnTo>
                  <a:pt x="498" y="326"/>
                </a:lnTo>
                <a:cubicBezTo>
                  <a:pt x="479" y="250"/>
                  <a:pt x="501" y="168"/>
                  <a:pt x="558" y="112"/>
                </a:cubicBezTo>
                <a:lnTo>
                  <a:pt x="655" y="0"/>
                </a:lnTo>
              </a:path>
            </a:pathLst>
          </a:custGeom>
          <a:solidFill>
            <a:srgbClr val="1226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503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Objetivos Específicos</a:t>
            </a:r>
            <a:endParaRPr lang="pt-BR" dirty="0">
              <a:cs typeface="Calibri Light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42783" y="2419847"/>
            <a:ext cx="7984263" cy="368674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endParaRPr lang="pt-BR" sz="20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Compreender os conceitos e princípios relacionados aos Cuidados Paliativos</a:t>
            </a:r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Relacionar os Cuidados Paliativos com os macroprocessos da APS e AAE </a:t>
            </a:r>
            <a:endParaRPr lang="pt-BR" dirty="0">
              <a:cs typeface="Calibri"/>
            </a:endParaRPr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Identificação de ações relacionadas aos Cuidados Paliativos realizadas pelas equipes </a:t>
            </a:r>
            <a:endParaRPr lang="pt-BR" dirty="0"/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Compreender a importância da Abordagem Paliativa Completa e o papel de cada profissional neste contexto </a:t>
            </a:r>
            <a:endParaRPr lang="pt-BR" dirty="0"/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Identificar precocemente </a:t>
            </a:r>
            <a:r>
              <a:rPr lang="pt-BR" sz="2000">
                <a:latin typeface="Calibri"/>
                <a:ea typeface="Calibri"/>
                <a:cs typeface="Calibri"/>
              </a:rPr>
              <a:t>pessoas </a:t>
            </a:r>
            <a:r>
              <a:rPr lang="pt-BR" sz="2000" smtClean="0">
                <a:latin typeface="Calibri"/>
                <a:ea typeface="Calibri"/>
                <a:cs typeface="Calibri"/>
              </a:rPr>
              <a:t>elegíveis</a:t>
            </a:r>
            <a:r>
              <a:rPr lang="pt-BR" sz="2000" smtClean="0">
                <a:latin typeface="Calibri"/>
                <a:ea typeface="Calibri"/>
                <a:cs typeface="Calibri"/>
              </a:rPr>
              <a:t> </a:t>
            </a:r>
            <a:r>
              <a:rPr lang="pt-BR" sz="2000" dirty="0">
                <a:latin typeface="Calibri"/>
                <a:ea typeface="Calibri"/>
                <a:cs typeface="Calibri"/>
              </a:rPr>
              <a:t>para Cuidados Paliativos no território de abrangência </a:t>
            </a:r>
            <a:endParaRPr lang="pt-BR" dirty="0"/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Aplicar ferramentas relacionadas aos Cuidados Paliativos</a:t>
            </a:r>
            <a:endParaRPr lang="pt-BR" dirty="0"/>
          </a:p>
          <a:p>
            <a:pPr algn="just"/>
            <a:r>
              <a:rPr lang="pt-BR" sz="2000" dirty="0">
                <a:latin typeface="Calibri"/>
                <a:ea typeface="Calibri"/>
                <a:cs typeface="Calibri"/>
              </a:rPr>
              <a:t>Completando uma estratégia de cuidado do cuidado a ser ao Plano de Cuidados adequados e integrados pela AAE </a:t>
            </a:r>
            <a:endParaRPr lang="en-US" dirty="0"/>
          </a:p>
          <a:p>
            <a:pPr algn="just">
              <a:buChar char="•"/>
            </a:pPr>
            <a:endParaRPr lang="pt-BR" dirty="0">
              <a:ea typeface="Calibri"/>
              <a:cs typeface="Calibri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xmlns="" id="{902C4DC8-0885-567D-CDF6-6E5B1FB91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298" y="708820"/>
            <a:ext cx="2543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 Light"/>
                <a:cs typeface="Calibri Light"/>
              </a:rPr>
              <a:t>Desenho da Etapa</a:t>
            </a:r>
            <a:endParaRPr lang="pt-BR">
              <a:cs typeface="Calibri 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Google Shape;267;p7">
            <a:extLst>
              <a:ext uri="{FF2B5EF4-FFF2-40B4-BE49-F238E27FC236}">
                <a16:creationId xmlns:a16="http://schemas.microsoft.com/office/drawing/2014/main" xmlns="" id="{CCC38AF7-165C-C163-6833-3880E00F4765}"/>
              </a:ext>
            </a:extLst>
          </p:cNvPr>
          <p:cNvSpPr/>
          <p:nvPr/>
        </p:nvSpPr>
        <p:spPr>
          <a:xfrm>
            <a:off x="138544" y="2473997"/>
            <a:ext cx="2938146" cy="605263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WORKSHOP</a:t>
            </a:r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8 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69;p7">
            <a:extLst>
              <a:ext uri="{FF2B5EF4-FFF2-40B4-BE49-F238E27FC236}">
                <a16:creationId xmlns:a16="http://schemas.microsoft.com/office/drawing/2014/main" xmlns="" id="{8038A724-7326-C097-0F6E-10486FE28930}"/>
              </a:ext>
            </a:extLst>
          </p:cNvPr>
          <p:cNvSpPr/>
          <p:nvPr/>
        </p:nvSpPr>
        <p:spPr>
          <a:xfrm>
            <a:off x="158403" y="3359671"/>
            <a:ext cx="2936491" cy="73572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Cuidados Paliativos: Conceitos importantes e desmistificações</a:t>
            </a:r>
            <a:endParaRPr sz="1600" dirty="0"/>
          </a:p>
        </p:txBody>
      </p:sp>
      <p:sp>
        <p:nvSpPr>
          <p:cNvPr id="13" name="Google Shape;270;p7">
            <a:extLst>
              <a:ext uri="{FF2B5EF4-FFF2-40B4-BE49-F238E27FC236}">
                <a16:creationId xmlns:a16="http://schemas.microsoft.com/office/drawing/2014/main" xmlns="" id="{8928D72B-BA67-36E1-75E0-F9E80CAE491F}"/>
              </a:ext>
            </a:extLst>
          </p:cNvPr>
          <p:cNvSpPr/>
          <p:nvPr/>
        </p:nvSpPr>
        <p:spPr>
          <a:xfrm>
            <a:off x="3345118" y="3365819"/>
            <a:ext cx="2456027" cy="116798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Calibri"/>
                <a:cs typeface="Calibri"/>
                <a:sym typeface="Calibri"/>
              </a:rPr>
              <a:t>Quem pode se beneficiar de cuidados paliativos? Ferramentas de Elegibilidade </a:t>
            </a:r>
            <a:endParaRPr lang="pt-BR" sz="1600" dirty="0">
              <a:cs typeface="Calibri"/>
            </a:endParaRPr>
          </a:p>
        </p:txBody>
      </p:sp>
      <p:sp>
        <p:nvSpPr>
          <p:cNvPr id="14" name="Google Shape;274;p7">
            <a:extLst>
              <a:ext uri="{FF2B5EF4-FFF2-40B4-BE49-F238E27FC236}">
                <a16:creationId xmlns:a16="http://schemas.microsoft.com/office/drawing/2014/main" xmlns="" id="{65C9FD15-0E91-D5E4-AC63-36E77BCB8374}"/>
              </a:ext>
            </a:extLst>
          </p:cNvPr>
          <p:cNvSpPr/>
          <p:nvPr/>
        </p:nvSpPr>
        <p:spPr>
          <a:xfrm>
            <a:off x="8628097" y="3357226"/>
            <a:ext cx="2559554" cy="91256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Abordagem Paliativa Integrada</a:t>
            </a:r>
            <a:endParaRPr lang="pt-BR" sz="1600" dirty="0"/>
          </a:p>
        </p:txBody>
      </p:sp>
      <p:sp>
        <p:nvSpPr>
          <p:cNvPr id="15" name="Google Shape;275;p7">
            <a:extLst>
              <a:ext uri="{FF2B5EF4-FFF2-40B4-BE49-F238E27FC236}">
                <a16:creationId xmlns:a16="http://schemas.microsoft.com/office/drawing/2014/main" xmlns="" id="{952C3966-AA72-CB18-034E-568F53439BD3}"/>
              </a:ext>
            </a:extLst>
          </p:cNvPr>
          <p:cNvSpPr/>
          <p:nvPr/>
        </p:nvSpPr>
        <p:spPr>
          <a:xfrm>
            <a:off x="8697370" y="2467396"/>
            <a:ext cx="2559554" cy="59724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t-BR" sz="16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OFICINA TUTORIAL 8.3 INTEGRADA APS  e AAE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6" name="Google Shape;276;p7">
            <a:extLst>
              <a:ext uri="{FF2B5EF4-FFF2-40B4-BE49-F238E27FC236}">
                <a16:creationId xmlns:a16="http://schemas.microsoft.com/office/drawing/2014/main" xmlns="" id="{1AA53105-2C17-F8BF-40CB-CF49084162F1}"/>
              </a:ext>
            </a:extLst>
          </p:cNvPr>
          <p:cNvSpPr/>
          <p:nvPr/>
        </p:nvSpPr>
        <p:spPr>
          <a:xfrm>
            <a:off x="3404108" y="2468356"/>
            <a:ext cx="2359500" cy="597300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OFICINA TUTORIAL 8.1 APS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" name="Google Shape;269;p7">
            <a:extLst>
              <a:ext uri="{FF2B5EF4-FFF2-40B4-BE49-F238E27FC236}">
                <a16:creationId xmlns:a16="http://schemas.microsoft.com/office/drawing/2014/main" xmlns="" id="{A0DD534F-9DD8-B02F-7C29-73F4FDBA1F22}"/>
              </a:ext>
            </a:extLst>
          </p:cNvPr>
          <p:cNvSpPr/>
          <p:nvPr/>
        </p:nvSpPr>
        <p:spPr>
          <a:xfrm>
            <a:off x="154878" y="4265444"/>
            <a:ext cx="2936495" cy="1155008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Calibri"/>
                <a:ea typeface="+mn-lt"/>
                <a:cs typeface="Calibri"/>
                <a:sym typeface="Calibri"/>
              </a:rPr>
              <a:t>Cuidados</a:t>
            </a:r>
            <a:r>
              <a:rPr lang="pt-BR" sz="1600" dirty="0">
                <a:ea typeface="+mn-lt"/>
                <a:cs typeface="+mn-lt"/>
                <a:sym typeface="Calibri"/>
              </a:rPr>
              <a:t> Paliativos e a sua relação com os macroprocessos da APS e AAE</a:t>
            </a:r>
            <a:endParaRPr sz="1600" dirty="0">
              <a:ea typeface="+mn-lt"/>
              <a:cs typeface="+mn-lt"/>
            </a:endParaRPr>
          </a:p>
        </p:txBody>
      </p:sp>
      <p:sp>
        <p:nvSpPr>
          <p:cNvPr id="19" name="Google Shape;277;p7">
            <a:extLst>
              <a:ext uri="{FF2B5EF4-FFF2-40B4-BE49-F238E27FC236}">
                <a16:creationId xmlns:a16="http://schemas.microsoft.com/office/drawing/2014/main" xmlns="" id="{4B84DEA7-27D0-75B0-116B-45CAE0309622}"/>
              </a:ext>
            </a:extLst>
          </p:cNvPr>
          <p:cNvSpPr/>
          <p:nvPr/>
        </p:nvSpPr>
        <p:spPr>
          <a:xfrm>
            <a:off x="6084302" y="5336215"/>
            <a:ext cx="2352883" cy="1155009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Macroprocessos Educacional e </a:t>
            </a:r>
            <a:r>
              <a:rPr lang="pt-BR" sz="1600" dirty="0" err="1" smtClean="0">
                <a:latin typeface="Calibri"/>
                <a:ea typeface="Calibri"/>
                <a:cs typeface="Calibri"/>
                <a:sym typeface="Calibri"/>
              </a:rPr>
              <a:t>Supervisional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dirty="0" smtClean="0"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pt-BR" sz="1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apoio a Abordagem Paliativa</a:t>
            </a:r>
            <a:endParaRPr sz="1600" dirty="0"/>
          </a:p>
        </p:txBody>
      </p:sp>
      <p:sp>
        <p:nvSpPr>
          <p:cNvPr id="20" name="Google Shape;276;p7">
            <a:extLst>
              <a:ext uri="{FF2B5EF4-FFF2-40B4-BE49-F238E27FC236}">
                <a16:creationId xmlns:a16="http://schemas.microsoft.com/office/drawing/2014/main" xmlns="" id="{42621D63-B51F-444A-649C-B99D67B95A0F}"/>
              </a:ext>
            </a:extLst>
          </p:cNvPr>
          <p:cNvSpPr/>
          <p:nvPr/>
        </p:nvSpPr>
        <p:spPr>
          <a:xfrm>
            <a:off x="3400534" y="4647774"/>
            <a:ext cx="2345645" cy="583445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OFICINA TUTORIAL 8.1 AAE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" name="Google Shape;274;p7">
            <a:extLst>
              <a:ext uri="{FF2B5EF4-FFF2-40B4-BE49-F238E27FC236}">
                <a16:creationId xmlns:a16="http://schemas.microsoft.com/office/drawing/2014/main" xmlns="" id="{9C19F515-03F6-7918-D0D9-4D8C682A7BDD}"/>
              </a:ext>
            </a:extLst>
          </p:cNvPr>
          <p:cNvSpPr/>
          <p:nvPr/>
        </p:nvSpPr>
        <p:spPr>
          <a:xfrm>
            <a:off x="8632995" y="4424099"/>
            <a:ext cx="2559554" cy="91256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cs typeface="Calibri"/>
              </a:rPr>
              <a:t>Planejando o Cuidado Frente à Possibilidade de Morte</a:t>
            </a:r>
            <a:endParaRPr sz="1600" dirty="0"/>
          </a:p>
        </p:txBody>
      </p:sp>
      <p:sp>
        <p:nvSpPr>
          <p:cNvPr id="2" name="Google Shape;269;p7">
            <a:extLst>
              <a:ext uri="{FF2B5EF4-FFF2-40B4-BE49-F238E27FC236}">
                <a16:creationId xmlns:a16="http://schemas.microsoft.com/office/drawing/2014/main" xmlns="" id="{1B97D9F5-D83D-7C36-1236-3C7E787B39D5}"/>
              </a:ext>
            </a:extLst>
          </p:cNvPr>
          <p:cNvSpPr/>
          <p:nvPr/>
        </p:nvSpPr>
        <p:spPr>
          <a:xfrm>
            <a:off x="168733" y="5637043"/>
            <a:ext cx="2922639" cy="808646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ea typeface="+mn-lt"/>
                <a:cs typeface="+mn-lt"/>
              </a:rPr>
              <a:t>Abordagem Paliativa Completa</a:t>
            </a:r>
          </a:p>
        </p:txBody>
      </p:sp>
      <p:sp>
        <p:nvSpPr>
          <p:cNvPr id="3" name="Google Shape;276;p7">
            <a:extLst>
              <a:ext uri="{FF2B5EF4-FFF2-40B4-BE49-F238E27FC236}">
                <a16:creationId xmlns:a16="http://schemas.microsoft.com/office/drawing/2014/main" xmlns="" id="{3F03EF46-026A-390C-A5B9-29CD74CE7417}"/>
              </a:ext>
            </a:extLst>
          </p:cNvPr>
          <p:cNvSpPr/>
          <p:nvPr/>
        </p:nvSpPr>
        <p:spPr>
          <a:xfrm>
            <a:off x="6071646" y="4659896"/>
            <a:ext cx="2345645" cy="583445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OFICINA TUTORIAL 8.2</a:t>
            </a:r>
            <a:endParaRPr lang="pt-BR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AAE</a:t>
            </a:r>
            <a:endParaRPr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Google Shape;277;p7">
            <a:extLst>
              <a:ext uri="{FF2B5EF4-FFF2-40B4-BE49-F238E27FC236}">
                <a16:creationId xmlns:a16="http://schemas.microsoft.com/office/drawing/2014/main" xmlns="" id="{C97B351E-8F7C-8767-9DD9-EAB359FAB682}"/>
              </a:ext>
            </a:extLst>
          </p:cNvPr>
          <p:cNvSpPr/>
          <p:nvPr/>
        </p:nvSpPr>
        <p:spPr>
          <a:xfrm>
            <a:off x="6084304" y="3367571"/>
            <a:ext cx="2339029" cy="1168863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cs typeface="Calibri"/>
              </a:rPr>
              <a:t>Registro da Abordagem Paliativa Completa</a:t>
            </a:r>
          </a:p>
        </p:txBody>
      </p:sp>
      <p:sp>
        <p:nvSpPr>
          <p:cNvPr id="9" name="Google Shape;276;p7">
            <a:extLst>
              <a:ext uri="{FF2B5EF4-FFF2-40B4-BE49-F238E27FC236}">
                <a16:creationId xmlns:a16="http://schemas.microsoft.com/office/drawing/2014/main" xmlns="" id="{628B7AE4-1447-9A7D-F7CC-F514A1FAFC47}"/>
              </a:ext>
            </a:extLst>
          </p:cNvPr>
          <p:cNvSpPr/>
          <p:nvPr/>
        </p:nvSpPr>
        <p:spPr>
          <a:xfrm>
            <a:off x="6099355" y="2470877"/>
            <a:ext cx="2331791" cy="597299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OFICINA TUTORIAL 8.2</a:t>
            </a:r>
            <a:endParaRPr lang="pt-BR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1600" b="1" dirty="0">
                <a:solidFill>
                  <a:schemeClr val="bg1"/>
                </a:solidFill>
                <a:cs typeface="Calibri"/>
              </a:rPr>
              <a:t>APS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7" name="Google Shape;270;p7">
            <a:extLst>
              <a:ext uri="{FF2B5EF4-FFF2-40B4-BE49-F238E27FC236}">
                <a16:creationId xmlns:a16="http://schemas.microsoft.com/office/drawing/2014/main" xmlns="" id="{A2ADB2A2-26A2-82F8-6C98-7765086A7B12}"/>
              </a:ext>
            </a:extLst>
          </p:cNvPr>
          <p:cNvSpPr/>
          <p:nvPr/>
        </p:nvSpPr>
        <p:spPr>
          <a:xfrm>
            <a:off x="3345118" y="5333164"/>
            <a:ext cx="2456027" cy="1167984"/>
          </a:xfrm>
          <a:prstGeom prst="roundRect">
            <a:avLst>
              <a:gd name="adj" fmla="val 16667"/>
            </a:avLst>
          </a:prstGeom>
          <a:solidFill>
            <a:srgbClr val="FED7C6"/>
          </a:solidFill>
          <a:ln w="12700" cap="flat" cmpd="sng">
            <a:solidFill>
              <a:srgbClr val="A75E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Calibri"/>
                <a:cs typeface="Calibri"/>
                <a:sym typeface="Calibri"/>
              </a:rPr>
              <a:t>Quem pode se beneficiar de cuidados paliativos? Ferramentas de Elegibilidade </a:t>
            </a:r>
            <a:endParaRPr lang="pt-BR" sz="1600" dirty="0">
              <a:cs typeface="Calibri"/>
            </a:endParaRPr>
          </a:p>
        </p:txBody>
      </p:sp>
      <p:sp>
        <p:nvSpPr>
          <p:cNvPr id="21" name="Retângulo: Cantos Diagonais Arredondados 20">
            <a:extLst>
              <a:ext uri="{FF2B5EF4-FFF2-40B4-BE49-F238E27FC236}">
                <a16:creationId xmlns:a16="http://schemas.microsoft.com/office/drawing/2014/main" xmlns="" id="{4F689596-DCC9-34B5-0811-E38FC63D10DA}"/>
              </a:ext>
            </a:extLst>
          </p:cNvPr>
          <p:cNvSpPr/>
          <p:nvPr/>
        </p:nvSpPr>
        <p:spPr>
          <a:xfrm>
            <a:off x="9286875" y="5414530"/>
            <a:ext cx="2812472" cy="1260762"/>
          </a:xfrm>
          <a:prstGeom prst="round2DiagRect">
            <a:avLst/>
          </a:prstGeom>
          <a:solidFill>
            <a:srgbClr val="C76B18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cs typeface="Calibri"/>
              </a:rPr>
              <a:t>Oficina de Comunicação como ferramenta do cuidado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78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/>
                <a:cs typeface="Calibri Light"/>
              </a:rPr>
              <a:t>Definição de Cuidados Paliativos</a:t>
            </a:r>
            <a:endParaRPr lang="pt-BR" dirty="0">
              <a:cs typeface="Calibri Light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827D73D-9895-463B-B1A7-A02CCCDDDA4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GESTÃO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</a:t>
            </a:r>
            <a:r>
              <a:rPr lang="pt-BR" dirty="0" err="1"/>
              <a:t>sub-título</a:t>
            </a:r>
            <a:r>
              <a:rPr lang="pt-BR" dirty="0"/>
              <a:t>: </a:t>
            </a:r>
            <a:r>
              <a:rPr lang="pt-BR" dirty="0" err="1"/>
              <a:t>calibri</a:t>
            </a:r>
            <a:r>
              <a:rPr lang="pt-BR" dirty="0"/>
              <a:t> 28 -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387E9A9-A8D0-F94E-0F9E-8BC7B98023E8}"/>
              </a:ext>
            </a:extLst>
          </p:cNvPr>
          <p:cNvSpPr txBox="1"/>
          <p:nvPr/>
        </p:nvSpPr>
        <p:spPr>
          <a:xfrm>
            <a:off x="1440873" y="2479964"/>
            <a:ext cx="831272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Cuidado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holístico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ativo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voltado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ao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A75E19"/>
                </a:solidFill>
                <a:latin typeface="Calibri"/>
                <a:cs typeface="Calibri"/>
              </a:rPr>
              <a:t>indivíduo</a:t>
            </a:r>
            <a:r>
              <a:rPr lang="en-US" sz="2800" b="1" dirty="0">
                <a:solidFill>
                  <a:srgbClr val="A75E19"/>
                </a:solidFill>
                <a:latin typeface="Calibri"/>
                <a:cs typeface="Calibri"/>
              </a:rPr>
              <a:t> com </a:t>
            </a:r>
            <a:r>
              <a:rPr lang="en-US" sz="2800" b="1" dirty="0" err="1">
                <a:solidFill>
                  <a:srgbClr val="A75E19"/>
                </a:solidFill>
                <a:latin typeface="Calibri"/>
                <a:cs typeface="Calibri"/>
              </a:rPr>
              <a:t>sério</a:t>
            </a:r>
            <a:r>
              <a:rPr lang="en-US" sz="2800" b="1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A75E19"/>
                </a:solidFill>
                <a:latin typeface="Calibri"/>
                <a:cs typeface="Calibri"/>
              </a:rPr>
              <a:t>sofrimento</a:t>
            </a:r>
            <a:r>
              <a:rPr lang="en-US" sz="2800" b="1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A75E19"/>
                </a:solidFill>
                <a:latin typeface="Calibri"/>
                <a:cs typeface="Calibri"/>
              </a:rPr>
              <a:t>atrelado</a:t>
            </a:r>
            <a:r>
              <a:rPr lang="en-US" sz="2800" b="1" dirty="0">
                <a:solidFill>
                  <a:srgbClr val="A75E19"/>
                </a:solidFill>
                <a:latin typeface="Calibri"/>
                <a:cs typeface="Calibri"/>
              </a:rPr>
              <a:t> a </a:t>
            </a:r>
            <a:r>
              <a:rPr lang="en-US" sz="2800" b="1" dirty="0" err="1">
                <a:solidFill>
                  <a:srgbClr val="A75E19"/>
                </a:solidFill>
                <a:latin typeface="Calibri"/>
                <a:cs typeface="Calibri"/>
              </a:rPr>
              <a:t>uma</a:t>
            </a:r>
            <a:r>
              <a:rPr lang="en-US" sz="2800" b="1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A75E19"/>
                </a:solidFill>
                <a:latin typeface="Calibri"/>
                <a:cs typeface="Calibri"/>
              </a:rPr>
              <a:t>condição</a:t>
            </a:r>
            <a:r>
              <a:rPr lang="en-US" sz="2800" b="1" dirty="0">
                <a:solidFill>
                  <a:srgbClr val="A75E19"/>
                </a:solidFill>
                <a:latin typeface="Calibri"/>
                <a:cs typeface="Calibri"/>
              </a:rPr>
              <a:t> de </a:t>
            </a:r>
            <a:r>
              <a:rPr lang="en-US" sz="2800" b="1" dirty="0" err="1">
                <a:solidFill>
                  <a:srgbClr val="A75E19"/>
                </a:solidFill>
                <a:latin typeface="Calibri"/>
                <a:cs typeface="Calibri"/>
              </a:rPr>
              <a:t>saúde</a:t>
            </a:r>
            <a:r>
              <a:rPr lang="en-US" sz="2800" b="1" dirty="0">
                <a:solidFill>
                  <a:srgbClr val="A75E19"/>
                </a:solidFill>
                <a:latin typeface="Calibri"/>
                <a:cs typeface="Calibri"/>
              </a:rPr>
              <a:t> grave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em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qualquer fase do ciclo de vida, especialmente próximo na fase final de vida. Ele visa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melhor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qualidade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de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vida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para o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paciente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seus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familiares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 e </a:t>
            </a:r>
            <a:r>
              <a:rPr lang="en-US" sz="2800" dirty="0" err="1">
                <a:solidFill>
                  <a:srgbClr val="A75E19"/>
                </a:solidFill>
                <a:latin typeface="Calibri"/>
                <a:cs typeface="Calibri"/>
              </a:rPr>
              <a:t>cuidadores</a:t>
            </a:r>
            <a:r>
              <a:rPr lang="en-US" sz="2800" dirty="0">
                <a:solidFill>
                  <a:srgbClr val="A75E19"/>
                </a:solidFill>
                <a:latin typeface="Calibri"/>
                <a:cs typeface="Calibri"/>
              </a:rPr>
              <a:t>. (IAHPC,2019)</a:t>
            </a:r>
            <a:endParaRPr lang="en-US" dirty="0">
              <a:solidFill>
                <a:srgbClr val="A75E19"/>
              </a:solidFill>
              <a:latin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6105756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1372</Words>
  <Application>Microsoft Office PowerPoint</Application>
  <PresentationFormat>Widescreen</PresentationFormat>
  <Paragraphs>279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Poppins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Etapa 8: Cuidados Paliativos na APS e na AAE Oficina de Planejamento SMS</vt:lpstr>
      <vt:lpstr>Apresentação do PowerPoint</vt:lpstr>
      <vt:lpstr>Apresentação do PowerPoint</vt:lpstr>
      <vt:lpstr>Material de Apoio – Parte I</vt:lpstr>
      <vt:lpstr>Apresentação da Etapa 8</vt:lpstr>
      <vt:lpstr>Objetivo Geral</vt:lpstr>
      <vt:lpstr>Objetivos Específicos</vt:lpstr>
      <vt:lpstr>Desenho da Etapa</vt:lpstr>
      <vt:lpstr>Definição de Cuidados Paliativos</vt:lpstr>
      <vt:lpstr>Quem pode se beneficiar de Cuidados Paliativos no SUS</vt:lpstr>
      <vt:lpstr>Política Nacional de Atenção Básica Portaria nº 2.436, de 21 de setembro de 2017</vt:lpstr>
      <vt:lpstr>Resolução Nº 41</vt:lpstr>
      <vt:lpstr>Macroprocessos de Cuidados Paliativos na Construção Social da APS</vt:lpstr>
      <vt:lpstr>Macroprocessos de Cuidados Paliativos na Construção Social da APS</vt:lpstr>
      <vt:lpstr>Macroprocessos de Cuidados Paliativos na Construção Social da APS</vt:lpstr>
      <vt:lpstr>Cuidados Paliativos e os Macroprocessos da AAE</vt:lpstr>
      <vt:lpstr>Cuidados Paliativos e os Macroprocessos da AAE</vt:lpstr>
      <vt:lpstr>Cuidados Paliativos e os Macroprocessos da AAE</vt:lpstr>
      <vt:lpstr>Cronograma e Operacionalização da Etapa</vt:lpstr>
      <vt:lpstr>Material de Apoio – Parte II</vt:lpstr>
      <vt:lpstr>Cuidados Paliativos no cenário municipal</vt:lpstr>
      <vt:lpstr>Mapeamento do cenário municipal e os cuidados paliativos</vt:lpstr>
      <vt:lpstr>Mapeamento do cenário municipal e os cuidados paliativos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Samara Ercolin de Souza</cp:lastModifiedBy>
  <cp:revision>577</cp:revision>
  <dcterms:created xsi:type="dcterms:W3CDTF">2021-05-10T00:56:02Z</dcterms:created>
  <dcterms:modified xsi:type="dcterms:W3CDTF">2023-05-04T18:19:29Z</dcterms:modified>
</cp:coreProperties>
</file>