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  <p:sldMasterId id="2147483703" r:id="rId7"/>
    <p:sldMasterId id="2147483707" r:id="rId8"/>
    <p:sldMasterId id="2147483709" r:id="rId9"/>
  </p:sldMasterIdLst>
  <p:notesMasterIdLst>
    <p:notesMasterId r:id="rId34"/>
  </p:notesMasterIdLst>
  <p:handoutMasterIdLst>
    <p:handoutMasterId r:id="rId35"/>
  </p:handoutMasterIdLst>
  <p:sldIdLst>
    <p:sldId id="263" r:id="rId10"/>
    <p:sldId id="296" r:id="rId11"/>
    <p:sldId id="265" r:id="rId12"/>
    <p:sldId id="270" r:id="rId13"/>
    <p:sldId id="271" r:id="rId14"/>
    <p:sldId id="269" r:id="rId15"/>
    <p:sldId id="274" r:id="rId16"/>
    <p:sldId id="273" r:id="rId17"/>
    <p:sldId id="272" r:id="rId18"/>
    <p:sldId id="275" r:id="rId19"/>
    <p:sldId id="289" r:id="rId20"/>
    <p:sldId id="291" r:id="rId21"/>
    <p:sldId id="277" r:id="rId22"/>
    <p:sldId id="278" r:id="rId23"/>
    <p:sldId id="279" r:id="rId24"/>
    <p:sldId id="281" r:id="rId25"/>
    <p:sldId id="282" r:id="rId26"/>
    <p:sldId id="283" r:id="rId27"/>
    <p:sldId id="292" r:id="rId28"/>
    <p:sldId id="284" r:id="rId29"/>
    <p:sldId id="293" r:id="rId30"/>
    <p:sldId id="287" r:id="rId31"/>
    <p:sldId id="288" r:id="rId32"/>
    <p:sldId id="29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59B"/>
    <a:srgbClr val="E0A70F"/>
    <a:srgbClr val="C3930B"/>
    <a:srgbClr val="EAE688"/>
    <a:srgbClr val="B6890A"/>
    <a:srgbClr val="7F6000"/>
    <a:srgbClr val="906900"/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6197" autoAdjust="0"/>
  </p:normalViewPr>
  <p:slideViewPr>
    <p:cSldViewPr snapToGrid="0">
      <p:cViewPr varScale="1">
        <p:scale>
          <a:sx n="67" d="100"/>
          <a:sy n="67" d="100"/>
        </p:scale>
        <p:origin x="10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ECFC8-C327-4E05-9A26-EE0EA5F3D2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FE47C-628F-4140-A6D3-9D60E5D1FE28}">
      <dgm:prSet/>
      <dgm:spPr>
        <a:solidFill>
          <a:srgbClr val="C3930B"/>
        </a:solidFill>
      </dgm:spPr>
      <dgm:t>
        <a:bodyPr/>
        <a:lstStyle/>
        <a:p>
          <a:r>
            <a:rPr lang="pt-BR"/>
            <a:t>Levantamento do processo de informatização e conectividade das Unidades  de Saúde -APS e AAE</a:t>
          </a:r>
          <a:endParaRPr lang="en-US"/>
        </a:p>
      </dgm:t>
    </dgm:pt>
    <dgm:pt modelId="{CBB99BDE-54AE-4D9C-9039-AD4B2C702430}" type="parTrans" cxnId="{A199B655-BB78-4E93-B537-CE64DE60FD46}">
      <dgm:prSet/>
      <dgm:spPr/>
      <dgm:t>
        <a:bodyPr/>
        <a:lstStyle/>
        <a:p>
          <a:endParaRPr lang="en-US"/>
        </a:p>
      </dgm:t>
    </dgm:pt>
    <dgm:pt modelId="{3A838A3C-DB22-4B11-9E51-C7BD046B292B}" type="sibTrans" cxnId="{A199B655-BB78-4E93-B537-CE64DE60FD46}">
      <dgm:prSet/>
      <dgm:spPr/>
      <dgm:t>
        <a:bodyPr/>
        <a:lstStyle/>
        <a:p>
          <a:endParaRPr lang="en-US"/>
        </a:p>
      </dgm:t>
    </dgm:pt>
    <dgm:pt modelId="{4679DE05-5422-4B05-9BD8-64A82CFAE0E4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Integração dos Sistemas de Informação utilizados na APS e AAE com o e-SUS</a:t>
          </a:r>
          <a:endParaRPr lang="en-US" dirty="0"/>
        </a:p>
      </dgm:t>
    </dgm:pt>
    <dgm:pt modelId="{86E999EC-94FD-4A76-A74D-344111550A64}" type="parTrans" cxnId="{03C5C2AF-7F80-4B24-B002-C8D50CC8C9F0}">
      <dgm:prSet/>
      <dgm:spPr/>
      <dgm:t>
        <a:bodyPr/>
        <a:lstStyle/>
        <a:p>
          <a:endParaRPr lang="en-US"/>
        </a:p>
      </dgm:t>
    </dgm:pt>
    <dgm:pt modelId="{92AB14A9-B1F6-419C-9253-EAF99927A21A}" type="sibTrans" cxnId="{03C5C2AF-7F80-4B24-B002-C8D50CC8C9F0}">
      <dgm:prSet/>
      <dgm:spPr/>
      <dgm:t>
        <a:bodyPr/>
        <a:lstStyle/>
        <a:p>
          <a:endParaRPr lang="en-US"/>
        </a:p>
      </dgm:t>
    </dgm:pt>
    <dgm:pt modelId="{4FF00924-A06D-457B-BF26-578B49384F13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Monitoramento e Avaliação dos indicadores do Previne Brasil e SISPACTO  </a:t>
          </a:r>
          <a:endParaRPr lang="en-US" dirty="0"/>
        </a:p>
      </dgm:t>
    </dgm:pt>
    <dgm:pt modelId="{0C52333C-BC3E-4DE6-9F14-4F029383EE67}" type="parTrans" cxnId="{6D9C6F93-098B-4B4C-B468-D83D614B9AFB}">
      <dgm:prSet/>
      <dgm:spPr/>
      <dgm:t>
        <a:bodyPr/>
        <a:lstStyle/>
        <a:p>
          <a:endParaRPr lang="en-US"/>
        </a:p>
      </dgm:t>
    </dgm:pt>
    <dgm:pt modelId="{FEA09542-CFB6-4138-9040-2A86F25ABD01}" type="sibTrans" cxnId="{6D9C6F93-098B-4B4C-B468-D83D614B9AFB}">
      <dgm:prSet/>
      <dgm:spPr/>
      <dgm:t>
        <a:bodyPr/>
        <a:lstStyle/>
        <a:p>
          <a:endParaRPr lang="en-US"/>
        </a:p>
      </dgm:t>
    </dgm:pt>
    <dgm:pt modelId="{94D0352C-FE2E-4C6C-8120-2A4F785234CB}">
      <dgm:prSet/>
      <dgm:spPr>
        <a:solidFill>
          <a:srgbClr val="C3930B"/>
        </a:solidFill>
      </dgm:spPr>
      <dgm:t>
        <a:bodyPr/>
        <a:lstStyle/>
        <a:p>
          <a:r>
            <a:rPr lang="pt-BR" dirty="0"/>
            <a:t>Análise e discussão CNES</a:t>
          </a:r>
          <a:endParaRPr lang="en-US" dirty="0"/>
        </a:p>
      </dgm:t>
    </dgm:pt>
    <dgm:pt modelId="{64487336-1651-4A61-9D0B-60793B46DF8B}" type="parTrans" cxnId="{FC96E065-ACBC-41CD-BD4D-B8044716B732}">
      <dgm:prSet/>
      <dgm:spPr/>
      <dgm:t>
        <a:bodyPr/>
        <a:lstStyle/>
        <a:p>
          <a:endParaRPr lang="pt-BR"/>
        </a:p>
      </dgm:t>
    </dgm:pt>
    <dgm:pt modelId="{7638335B-42EC-4595-945F-DC83DC26B83A}" type="sibTrans" cxnId="{FC96E065-ACBC-41CD-BD4D-B8044716B732}">
      <dgm:prSet/>
      <dgm:spPr/>
      <dgm:t>
        <a:bodyPr/>
        <a:lstStyle/>
        <a:p>
          <a:endParaRPr lang="pt-BR"/>
        </a:p>
      </dgm:t>
    </dgm:pt>
    <dgm:pt modelId="{032B7899-E4B8-4844-87CD-57B554BE6FB9}" type="pres">
      <dgm:prSet presAssocID="{1CBECFC8-C327-4E05-9A26-EE0EA5F3D213}" presName="diagram" presStyleCnt="0">
        <dgm:presLayoutVars>
          <dgm:dir/>
          <dgm:resizeHandles val="exact"/>
        </dgm:presLayoutVars>
      </dgm:prSet>
      <dgm:spPr/>
    </dgm:pt>
    <dgm:pt modelId="{0C7A4AF0-1277-214F-ACB0-1A3A9BE6D05D}" type="pres">
      <dgm:prSet presAssocID="{7BFFE47C-628F-4140-A6D3-9D60E5D1FE28}" presName="node" presStyleLbl="node1" presStyleIdx="0" presStyleCnt="4">
        <dgm:presLayoutVars>
          <dgm:bulletEnabled val="1"/>
        </dgm:presLayoutVars>
      </dgm:prSet>
      <dgm:spPr/>
    </dgm:pt>
    <dgm:pt modelId="{CB795D98-C1C9-2649-BBC3-76259DDCF730}" type="pres">
      <dgm:prSet presAssocID="{3A838A3C-DB22-4B11-9E51-C7BD046B292B}" presName="sibTrans" presStyleCnt="0"/>
      <dgm:spPr/>
    </dgm:pt>
    <dgm:pt modelId="{FB18075E-6534-AA41-A800-901FC2C80D8C}" type="pres">
      <dgm:prSet presAssocID="{4679DE05-5422-4B05-9BD8-64A82CFAE0E4}" presName="node" presStyleLbl="node1" presStyleIdx="1" presStyleCnt="4">
        <dgm:presLayoutVars>
          <dgm:bulletEnabled val="1"/>
        </dgm:presLayoutVars>
      </dgm:prSet>
      <dgm:spPr/>
    </dgm:pt>
    <dgm:pt modelId="{0564FE76-6903-F440-BE52-45F850CF3A3F}" type="pres">
      <dgm:prSet presAssocID="{92AB14A9-B1F6-419C-9253-EAF99927A21A}" presName="sibTrans" presStyleCnt="0"/>
      <dgm:spPr/>
    </dgm:pt>
    <dgm:pt modelId="{4D75C4A1-5401-4E64-9227-9B5CCFFE6B75}" type="pres">
      <dgm:prSet presAssocID="{94D0352C-FE2E-4C6C-8120-2A4F785234CB}" presName="node" presStyleLbl="node1" presStyleIdx="2" presStyleCnt="4">
        <dgm:presLayoutVars>
          <dgm:bulletEnabled val="1"/>
        </dgm:presLayoutVars>
      </dgm:prSet>
      <dgm:spPr/>
    </dgm:pt>
    <dgm:pt modelId="{7F127D62-97B3-4834-9504-926B7A189D77}" type="pres">
      <dgm:prSet presAssocID="{7638335B-42EC-4595-945F-DC83DC26B83A}" presName="sibTrans" presStyleCnt="0"/>
      <dgm:spPr/>
    </dgm:pt>
    <dgm:pt modelId="{F460E66D-FCED-C84E-8F40-2B13AE83B66E}" type="pres">
      <dgm:prSet presAssocID="{4FF00924-A06D-457B-BF26-578B49384F13}" presName="node" presStyleLbl="node1" presStyleIdx="3" presStyleCnt="4">
        <dgm:presLayoutVars>
          <dgm:bulletEnabled val="1"/>
        </dgm:presLayoutVars>
      </dgm:prSet>
      <dgm:spPr/>
    </dgm:pt>
  </dgm:ptLst>
  <dgm:cxnLst>
    <dgm:cxn modelId="{3BD7B70B-9B82-C049-A0B6-96B735C0A608}" type="presOf" srcId="{4679DE05-5422-4B05-9BD8-64A82CFAE0E4}" destId="{FB18075E-6534-AA41-A800-901FC2C80D8C}" srcOrd="0" destOrd="0" presId="urn:microsoft.com/office/officeart/2005/8/layout/default"/>
    <dgm:cxn modelId="{2238722C-9F49-4B71-A2CB-8E43BF9EAB85}" type="presOf" srcId="{94D0352C-FE2E-4C6C-8120-2A4F785234CB}" destId="{4D75C4A1-5401-4E64-9227-9B5CCFFE6B75}" srcOrd="0" destOrd="0" presId="urn:microsoft.com/office/officeart/2005/8/layout/default"/>
    <dgm:cxn modelId="{FC96E065-ACBC-41CD-BD4D-B8044716B732}" srcId="{1CBECFC8-C327-4E05-9A26-EE0EA5F3D213}" destId="{94D0352C-FE2E-4C6C-8120-2A4F785234CB}" srcOrd="2" destOrd="0" parTransId="{64487336-1651-4A61-9D0B-60793B46DF8B}" sibTransId="{7638335B-42EC-4595-945F-DC83DC26B83A}"/>
    <dgm:cxn modelId="{A199B655-BB78-4E93-B537-CE64DE60FD46}" srcId="{1CBECFC8-C327-4E05-9A26-EE0EA5F3D213}" destId="{7BFFE47C-628F-4140-A6D3-9D60E5D1FE28}" srcOrd="0" destOrd="0" parTransId="{CBB99BDE-54AE-4D9C-9039-AD4B2C702430}" sibTransId="{3A838A3C-DB22-4B11-9E51-C7BD046B292B}"/>
    <dgm:cxn modelId="{89A9487C-5E49-2345-8C30-A335AFC100E9}" type="presOf" srcId="{4FF00924-A06D-457B-BF26-578B49384F13}" destId="{F460E66D-FCED-C84E-8F40-2B13AE83B66E}" srcOrd="0" destOrd="0" presId="urn:microsoft.com/office/officeart/2005/8/layout/default"/>
    <dgm:cxn modelId="{A5459682-15B4-2A41-B57D-A73787BDFFD7}" type="presOf" srcId="{1CBECFC8-C327-4E05-9A26-EE0EA5F3D213}" destId="{032B7899-E4B8-4844-87CD-57B554BE6FB9}" srcOrd="0" destOrd="0" presId="urn:microsoft.com/office/officeart/2005/8/layout/default"/>
    <dgm:cxn modelId="{6D9C6F93-098B-4B4C-B468-D83D614B9AFB}" srcId="{1CBECFC8-C327-4E05-9A26-EE0EA5F3D213}" destId="{4FF00924-A06D-457B-BF26-578B49384F13}" srcOrd="3" destOrd="0" parTransId="{0C52333C-BC3E-4DE6-9F14-4F029383EE67}" sibTransId="{FEA09542-CFB6-4138-9040-2A86F25ABD01}"/>
    <dgm:cxn modelId="{6DD5869E-2209-1D4E-8965-54C78D31684B}" type="presOf" srcId="{7BFFE47C-628F-4140-A6D3-9D60E5D1FE28}" destId="{0C7A4AF0-1277-214F-ACB0-1A3A9BE6D05D}" srcOrd="0" destOrd="0" presId="urn:microsoft.com/office/officeart/2005/8/layout/default"/>
    <dgm:cxn modelId="{03C5C2AF-7F80-4B24-B002-C8D50CC8C9F0}" srcId="{1CBECFC8-C327-4E05-9A26-EE0EA5F3D213}" destId="{4679DE05-5422-4B05-9BD8-64A82CFAE0E4}" srcOrd="1" destOrd="0" parTransId="{86E999EC-94FD-4A76-A74D-344111550A64}" sibTransId="{92AB14A9-B1F6-419C-9253-EAF99927A21A}"/>
    <dgm:cxn modelId="{24B3EFCB-CFB5-D64A-8196-44562F8B6EDB}" type="presParOf" srcId="{032B7899-E4B8-4844-87CD-57B554BE6FB9}" destId="{0C7A4AF0-1277-214F-ACB0-1A3A9BE6D05D}" srcOrd="0" destOrd="0" presId="urn:microsoft.com/office/officeart/2005/8/layout/default"/>
    <dgm:cxn modelId="{41926348-74F6-4343-B304-E5B640C6E7F0}" type="presParOf" srcId="{032B7899-E4B8-4844-87CD-57B554BE6FB9}" destId="{CB795D98-C1C9-2649-BBC3-76259DDCF730}" srcOrd="1" destOrd="0" presId="urn:microsoft.com/office/officeart/2005/8/layout/default"/>
    <dgm:cxn modelId="{A1ECEDF9-7013-AB4F-A439-C66DD6903E42}" type="presParOf" srcId="{032B7899-E4B8-4844-87CD-57B554BE6FB9}" destId="{FB18075E-6534-AA41-A800-901FC2C80D8C}" srcOrd="2" destOrd="0" presId="urn:microsoft.com/office/officeart/2005/8/layout/default"/>
    <dgm:cxn modelId="{139E6824-4982-704B-8113-995787BDD550}" type="presParOf" srcId="{032B7899-E4B8-4844-87CD-57B554BE6FB9}" destId="{0564FE76-6903-F440-BE52-45F850CF3A3F}" srcOrd="3" destOrd="0" presId="urn:microsoft.com/office/officeart/2005/8/layout/default"/>
    <dgm:cxn modelId="{13513468-16FD-4317-9D58-1CE2EE1710FC}" type="presParOf" srcId="{032B7899-E4B8-4844-87CD-57B554BE6FB9}" destId="{4D75C4A1-5401-4E64-9227-9B5CCFFE6B75}" srcOrd="4" destOrd="0" presId="urn:microsoft.com/office/officeart/2005/8/layout/default"/>
    <dgm:cxn modelId="{9C005673-48C3-4DF8-A91B-E880947C2AA3}" type="presParOf" srcId="{032B7899-E4B8-4844-87CD-57B554BE6FB9}" destId="{7F127D62-97B3-4834-9504-926B7A189D77}" srcOrd="5" destOrd="0" presId="urn:microsoft.com/office/officeart/2005/8/layout/default"/>
    <dgm:cxn modelId="{EFF8C81A-D7B8-3341-9844-023970441F37}" type="presParOf" srcId="{032B7899-E4B8-4844-87CD-57B554BE6FB9}" destId="{F460E66D-FCED-C84E-8F40-2B13AE83B6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A4AF0-1277-214F-ACB0-1A3A9BE6D05D}">
      <dsp:nvSpPr>
        <dsp:cNvPr id="0" name=""/>
        <dsp:cNvSpPr/>
      </dsp:nvSpPr>
      <dsp:spPr>
        <a:xfrm>
          <a:off x="466244" y="115"/>
          <a:ext cx="2711398" cy="1626839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Levantamento do processo de informatização e conectividade das Unidades  de Saúde -APS e AAE</a:t>
          </a:r>
          <a:endParaRPr lang="en-US" sz="1800" kern="1200"/>
        </a:p>
      </dsp:txBody>
      <dsp:txXfrm>
        <a:off x="466244" y="115"/>
        <a:ext cx="2711398" cy="1626839"/>
      </dsp:txXfrm>
    </dsp:sp>
    <dsp:sp modelId="{FB18075E-6534-AA41-A800-901FC2C80D8C}">
      <dsp:nvSpPr>
        <dsp:cNvPr id="0" name=""/>
        <dsp:cNvSpPr/>
      </dsp:nvSpPr>
      <dsp:spPr>
        <a:xfrm>
          <a:off x="3448782" y="115"/>
          <a:ext cx="2711398" cy="1626839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Integração dos Sistemas de Informação utilizados na APS e AAE com o e-SUS</a:t>
          </a:r>
          <a:endParaRPr lang="en-US" sz="1800" kern="1200" dirty="0"/>
        </a:p>
      </dsp:txBody>
      <dsp:txXfrm>
        <a:off x="3448782" y="115"/>
        <a:ext cx="2711398" cy="1626839"/>
      </dsp:txXfrm>
    </dsp:sp>
    <dsp:sp modelId="{4D75C4A1-5401-4E64-9227-9B5CCFFE6B75}">
      <dsp:nvSpPr>
        <dsp:cNvPr id="0" name=""/>
        <dsp:cNvSpPr/>
      </dsp:nvSpPr>
      <dsp:spPr>
        <a:xfrm>
          <a:off x="466244" y="1898094"/>
          <a:ext cx="2711398" cy="1626839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Análise e discussão CNES</a:t>
          </a:r>
          <a:endParaRPr lang="en-US" sz="1800" kern="1200" dirty="0"/>
        </a:p>
      </dsp:txBody>
      <dsp:txXfrm>
        <a:off x="466244" y="1898094"/>
        <a:ext cx="2711398" cy="1626839"/>
      </dsp:txXfrm>
    </dsp:sp>
    <dsp:sp modelId="{F460E66D-FCED-C84E-8F40-2B13AE83B66E}">
      <dsp:nvSpPr>
        <dsp:cNvPr id="0" name=""/>
        <dsp:cNvSpPr/>
      </dsp:nvSpPr>
      <dsp:spPr>
        <a:xfrm>
          <a:off x="3448782" y="1898094"/>
          <a:ext cx="2711398" cy="1626839"/>
        </a:xfrm>
        <a:prstGeom prst="rect">
          <a:avLst/>
        </a:prstGeom>
        <a:solidFill>
          <a:srgbClr val="C39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Monitoramento e Avaliação dos indicadores do Previne Brasil e SISPACTO  </a:t>
          </a:r>
          <a:endParaRPr lang="en-US" sz="1800" kern="1200" dirty="0"/>
        </a:p>
      </dsp:txBody>
      <dsp:txXfrm>
        <a:off x="3448782" y="1898094"/>
        <a:ext cx="2711398" cy="162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A70F"/>
                </a:solidFill>
              </a:defRPr>
            </a:lvl1pPr>
            <a:lvl2pPr>
              <a:defRPr>
                <a:solidFill>
                  <a:srgbClr val="E0A70F"/>
                </a:solidFill>
              </a:defRPr>
            </a:lvl2pPr>
            <a:lvl3pPr>
              <a:defRPr>
                <a:solidFill>
                  <a:srgbClr val="E0A70F"/>
                </a:solidFill>
              </a:defRPr>
            </a:lvl3pPr>
            <a:lvl4pPr>
              <a:defRPr>
                <a:solidFill>
                  <a:srgbClr val="E0A70F"/>
                </a:solidFill>
              </a:defRPr>
            </a:lvl4pPr>
            <a:lvl5pPr>
              <a:defRPr>
                <a:solidFill>
                  <a:srgbClr val="E0A70F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6895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021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4E54-BDC0-4992-B36C-CAB217AFDE3B}" type="datetimeFigureOut">
              <a:rPr lang="pt-BR" smtClean="0">
                <a:solidFill>
                  <a:prstClr val="black"/>
                </a:solidFill>
              </a:rPr>
              <a:pPr/>
              <a:t>14/03/2022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BCCC-0DD3-4179-8564-23AA74F5A7B5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4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4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3930B"/>
                </a:solidFill>
              </a:defRPr>
            </a:lvl1pPr>
            <a:lvl2pPr>
              <a:defRPr>
                <a:solidFill>
                  <a:srgbClr val="C3930B"/>
                </a:solidFill>
              </a:defRPr>
            </a:lvl2pPr>
            <a:lvl3pPr>
              <a:defRPr>
                <a:solidFill>
                  <a:srgbClr val="C3930B"/>
                </a:solidFill>
              </a:defRPr>
            </a:lvl3pPr>
            <a:lvl4pPr>
              <a:defRPr>
                <a:solidFill>
                  <a:srgbClr val="C3930B"/>
                </a:solidFill>
              </a:defRPr>
            </a:lvl4pPr>
            <a:lvl5pPr>
              <a:defRPr>
                <a:solidFill>
                  <a:srgbClr val="C3930B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4599215" y="2352502"/>
            <a:ext cx="7592785" cy="1438102"/>
          </a:xfrm>
          <a:prstGeom prst="rect">
            <a:avLst/>
          </a:prstGeom>
          <a:solidFill>
            <a:srgbClr val="C393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17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3" t="-383" b="-1"/>
          <a:stretch/>
        </p:blipFill>
        <p:spPr>
          <a:xfrm>
            <a:off x="8570119" y="2471738"/>
            <a:ext cx="3621881" cy="2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689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C3930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C3930B"/>
              </a:solidFill>
              <a:effectLst/>
              <a:latin typeface="+mn-lt"/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2"/>
          <a:stretch/>
        </p:blipFill>
        <p:spPr>
          <a:xfrm>
            <a:off x="10965855" y="3956180"/>
            <a:ext cx="1226145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E0A70F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E0A70F"/>
              </a:solidFill>
              <a:effectLst/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dirty="0">
                <a:solidFill>
                  <a:srgbClr val="E0A70F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E0A70F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E0A70F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4599215" y="2352502"/>
            <a:ext cx="7592785" cy="1438102"/>
          </a:xfrm>
          <a:prstGeom prst="rect">
            <a:avLst/>
          </a:prstGeom>
          <a:solidFill>
            <a:srgbClr val="C393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68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Visite o </a:t>
            </a:r>
            <a:r>
              <a:rPr lang="pt-BR" sz="2000" b="1" dirty="0">
                <a:solidFill>
                  <a:srgbClr val="E0A70F"/>
                </a:solidFill>
              </a:rPr>
              <a:t>Sistema e-Planifica</a:t>
            </a: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e acesse os materiais do </a:t>
            </a:r>
            <a:r>
              <a:rPr lang="pt-BR" sz="2000" dirty="0" err="1">
                <a:solidFill>
                  <a:srgbClr val="E0A70F"/>
                </a:solidFill>
              </a:rPr>
              <a:t>PlanificaSUS</a:t>
            </a:r>
            <a:r>
              <a:rPr lang="pt-BR" sz="2000" dirty="0">
                <a:solidFill>
                  <a:srgbClr val="E0A70F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Visite o </a:t>
            </a:r>
            <a:r>
              <a:rPr lang="pt-BR" sz="2000" b="1" dirty="0">
                <a:solidFill>
                  <a:srgbClr val="E0A70F"/>
                </a:solidFill>
              </a:rPr>
              <a:t>e-Planifica </a:t>
            </a:r>
            <a:r>
              <a:rPr lang="pt-BR" sz="2000" dirty="0">
                <a:solidFill>
                  <a:srgbClr val="E0A70F"/>
                </a:solidFill>
              </a:rPr>
              <a:t>e acesse os materiais do </a:t>
            </a:r>
            <a:r>
              <a:rPr lang="pt-BR" sz="2000" dirty="0" err="1">
                <a:solidFill>
                  <a:srgbClr val="E0A70F"/>
                </a:solidFill>
              </a:rPr>
              <a:t>PlanificaSUS</a:t>
            </a:r>
            <a:r>
              <a:rPr lang="pt-BR" sz="2000" dirty="0">
                <a:solidFill>
                  <a:srgbClr val="E0A70F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406320" cy="866559"/>
          </a:xfrm>
        </p:spPr>
        <p:txBody>
          <a:bodyPr>
            <a:noAutofit/>
          </a:bodyPr>
          <a:lstStyle/>
          <a:p>
            <a:r>
              <a:rPr lang="pt-BR" sz="3200" dirty="0"/>
              <a:t>Monitoramento e Avaliação na APS e AAE</a:t>
            </a:r>
            <a:br>
              <a:rPr lang="pt-BR" sz="3200" dirty="0"/>
            </a:br>
            <a:r>
              <a:rPr lang="pt-BR" sz="3200" dirty="0"/>
              <a:t>Oficina de Planejamento SMS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38E4E077-150E-3A40-AEFF-4FB2138909E4}"/>
              </a:ext>
            </a:extLst>
          </p:cNvPr>
          <p:cNvSpPr txBox="1">
            <a:spLocks/>
          </p:cNvSpPr>
          <p:nvPr/>
        </p:nvSpPr>
        <p:spPr>
          <a:xfrm>
            <a:off x="823783" y="2052076"/>
            <a:ext cx="10266534" cy="224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3200" dirty="0">
                <a:latin typeface="Calibri"/>
                <a:cs typeface="Calibri"/>
              </a:rPr>
              <a:t>A temática da Etapa 6 do PlanificaSUS é: </a:t>
            </a:r>
            <a:br>
              <a:rPr lang="pt-BR" sz="3200" dirty="0">
                <a:latin typeface="Calibri"/>
                <a:cs typeface="Calibri"/>
              </a:rPr>
            </a:br>
            <a:br>
              <a:rPr lang="pt-BR" sz="3200" dirty="0">
                <a:latin typeface="Calibri"/>
                <a:cs typeface="Calibri"/>
              </a:rPr>
            </a:br>
            <a:r>
              <a:rPr lang="pt-BR" sz="3200" dirty="0">
                <a:latin typeface="Calibri"/>
                <a:cs typeface="Calibri"/>
              </a:rPr>
              <a:t>“</a:t>
            </a:r>
            <a:r>
              <a:rPr lang="pt-BR" sz="3200" b="1" dirty="0">
                <a:latin typeface="Calibri"/>
                <a:cs typeface="Calibri"/>
              </a:rPr>
              <a:t>Monitoramento e Avaliação na  Atenção Primária à Saúde e  na Atenção Ambulatorial Especializada</a:t>
            </a:r>
            <a:r>
              <a:rPr lang="pt-BR" sz="3200" dirty="0">
                <a:latin typeface="Calibri"/>
                <a:cs typeface="Calibri"/>
              </a:rPr>
              <a:t>”</a:t>
            </a:r>
            <a:r>
              <a:rPr lang="pt-BR" sz="32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pt-BR" sz="3200" dirty="0">
              <a:latin typeface="Calibri"/>
              <a:cs typeface="Calibri"/>
            </a:endParaRPr>
          </a:p>
        </p:txBody>
      </p:sp>
      <p:pic>
        <p:nvPicPr>
          <p:cNvPr id="5" name="Gráfico 4" descr="Apresentação com lista de verificação com preenchimento sólido">
            <a:extLst>
              <a:ext uri="{FF2B5EF4-FFF2-40B4-BE49-F238E27FC236}">
                <a16:creationId xmlns:a16="http://schemas.microsoft.com/office/drawing/2014/main" id="{9556D398-387B-44A8-B771-6D0EF74E7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8914" y="4204725"/>
            <a:ext cx="217627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pic>
        <p:nvPicPr>
          <p:cNvPr id="11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74C489CB-EE62-B549-8D33-72CE0297C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38" y="2221119"/>
            <a:ext cx="4008854" cy="3918124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A386FE4D-4F56-0540-9826-77ABD04F7D5E}"/>
              </a:ext>
            </a:extLst>
          </p:cNvPr>
          <p:cNvSpPr txBox="1">
            <a:spLocks/>
          </p:cNvSpPr>
          <p:nvPr/>
        </p:nvSpPr>
        <p:spPr>
          <a:xfrm>
            <a:off x="367561" y="6067626"/>
            <a:ext cx="10052222" cy="46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C3930B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Qual a importância de monitorar e avaliar os macroprocessos da APS e AAE?</a:t>
            </a:r>
          </a:p>
          <a:p>
            <a:pPr marL="0" indent="0">
              <a:buFontTx/>
              <a:buNone/>
            </a:pPr>
            <a:endParaRPr lang="pt-BR" sz="2100" dirty="0"/>
          </a:p>
          <a:p>
            <a:pPr marL="0" indent="0">
              <a:buFontTx/>
              <a:buNone/>
            </a:pPr>
            <a:endParaRPr lang="pt-BR" dirty="0"/>
          </a:p>
        </p:txBody>
      </p:sp>
      <p:grpSp>
        <p:nvGrpSpPr>
          <p:cNvPr id="21" name="Agrupar 57"/>
          <p:cNvGrpSpPr/>
          <p:nvPr/>
        </p:nvGrpSpPr>
        <p:grpSpPr>
          <a:xfrm>
            <a:off x="3099820" y="3429000"/>
            <a:ext cx="4797759" cy="2562859"/>
            <a:chOff x="0" y="0"/>
            <a:chExt cx="5092700" cy="2563108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92700" cy="225425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0101"/>
              <a:ext cx="5092700" cy="225425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0202"/>
              <a:ext cx="5092700" cy="35052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7523"/>
              <a:ext cx="5092700" cy="22542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7624"/>
              <a:ext cx="5092700" cy="225425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93628"/>
              <a:ext cx="5092700" cy="225425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11680"/>
              <a:ext cx="5092700" cy="22542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37683"/>
              <a:ext cx="5092700" cy="225425"/>
            </a:xfrm>
            <a:prstGeom prst="rect">
              <a:avLst/>
            </a:prstGeom>
          </p:spPr>
        </p:pic>
      </p:grpSp>
      <p:grpSp>
        <p:nvGrpSpPr>
          <p:cNvPr id="22" name="Agrupar 1"/>
          <p:cNvGrpSpPr/>
          <p:nvPr/>
        </p:nvGrpSpPr>
        <p:grpSpPr>
          <a:xfrm>
            <a:off x="226424" y="3257752"/>
            <a:ext cx="2787725" cy="2778759"/>
            <a:chOff x="0" y="0"/>
            <a:chExt cx="2959100" cy="2778844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9100" cy="99949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2038"/>
              <a:ext cx="2943860" cy="22542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7698"/>
              <a:ext cx="225425" cy="1346835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95" y="1207698"/>
              <a:ext cx="225425" cy="134683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687" y="1552755"/>
              <a:ext cx="652145" cy="100584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1311215"/>
              <a:ext cx="600075" cy="767715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02" y="1311215"/>
              <a:ext cx="600075" cy="770890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3419"/>
              <a:ext cx="2943860" cy="2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85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4638"/>
          <a:stretch/>
        </p:blipFill>
        <p:spPr>
          <a:xfrm>
            <a:off x="2526136" y="0"/>
            <a:ext cx="6798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Mobilização de atores e recursos para operacionalização da Etapa 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891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Mobilização de atores e recursos para operacionalização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9434962" cy="4007412"/>
          </a:xfrm>
        </p:spPr>
        <p:txBody>
          <a:bodyPr>
            <a:normAutofit/>
          </a:bodyPr>
          <a:lstStyle/>
          <a:p>
            <a:pPr algn="just"/>
            <a:r>
              <a:rPr lang="pt-BR" sz="2100" b="1" dirty="0"/>
              <a:t>Objetivo da atividade: </a:t>
            </a:r>
            <a:r>
              <a:rPr lang="pt-BR" sz="2100" dirty="0"/>
              <a:t>Organizar a mobilização de recursos e atores para operacionalização da etapa, tanto da APS quanto da AAE.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/>
              <a:t>Pactuar o cronograma local e garantir proteção de agenda</a:t>
            </a:r>
          </a:p>
          <a:p>
            <a:pPr algn="just"/>
            <a:r>
              <a:rPr lang="pt-BR" sz="2100" dirty="0"/>
              <a:t>Recursos físicos e tecnológicos necessários (modalidades: virtual, híbrido e presencial)</a:t>
            </a:r>
          </a:p>
          <a:p>
            <a:pPr algn="just"/>
            <a:r>
              <a:rPr lang="pt-BR" sz="2100" dirty="0"/>
              <a:t>Identificar se as unidades participantes estão em conformidade</a:t>
            </a:r>
          </a:p>
          <a:p>
            <a:pPr algn="just"/>
            <a:r>
              <a:rPr lang="pt-BR" sz="2100" dirty="0"/>
              <a:t>Identificar se as unidades participantes possuem tutores da unidade </a:t>
            </a:r>
          </a:p>
          <a:p>
            <a:pPr algn="just"/>
            <a:r>
              <a:rPr lang="pt-BR" sz="2100" dirty="0"/>
              <a:t>Organizar a qualificação dos atores necessários para apoiar o workshop e oficina tutorial a nível estadual, regional e municipal (tutores e </a:t>
            </a:r>
            <a:r>
              <a:rPr lang="pt-BR" sz="2100" dirty="0" err="1"/>
              <a:t>RTs</a:t>
            </a:r>
            <a:r>
              <a:rPr lang="pt-BR" sz="2100" dirty="0"/>
              <a:t>).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Verificar participação dos profissionais nos cursos do EaD</a:t>
            </a:r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Gráfico 4" descr="Conexões com preenchimento sólido">
            <a:extLst>
              <a:ext uri="{FF2B5EF4-FFF2-40B4-BE49-F238E27FC236}">
                <a16:creationId xmlns:a16="http://schemas.microsoft.com/office/drawing/2014/main" id="{9ACCEED2-1DCD-486B-B3DF-7DA99ABE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690" y="1514475"/>
            <a:ext cx="2150310" cy="21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Mobilização de atores e recursos para operacionalização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1903740"/>
            <a:ext cx="10052222" cy="366733"/>
          </a:xfrm>
        </p:spPr>
        <p:txBody>
          <a:bodyPr>
            <a:normAutofit lnSpcReduction="10000"/>
          </a:bodyPr>
          <a:lstStyle/>
          <a:p>
            <a:r>
              <a:rPr lang="pt-BR" sz="2100" dirty="0"/>
              <a:t>Pactuação do Cronograma Local 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C38E1D1-2D06-7545-A5FB-65751C01E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21869"/>
              </p:ext>
            </p:extLst>
          </p:nvPr>
        </p:nvGraphicFramePr>
        <p:xfrm>
          <a:off x="584694" y="2524837"/>
          <a:ext cx="10551878" cy="3820160"/>
        </p:xfrm>
        <a:graphic>
          <a:graphicData uri="http://schemas.openxmlformats.org/drawingml/2006/table">
            <a:tbl>
              <a:tblPr firstRow="1" bandRow="1">
                <a:solidFill>
                  <a:srgbClr val="FFC000"/>
                </a:solidFill>
                <a:tableStyleId>{5C22544A-7EE6-4342-B048-85BDC9FD1C3A}</a:tableStyleId>
              </a:tblPr>
              <a:tblGrid>
                <a:gridCol w="2520869">
                  <a:extLst>
                    <a:ext uri="{9D8B030D-6E8A-4147-A177-3AD203B41FA5}">
                      <a16:colId xmlns:a16="http://schemas.microsoft.com/office/drawing/2014/main" val="1490141799"/>
                    </a:ext>
                  </a:extLst>
                </a:gridCol>
                <a:gridCol w="4588715">
                  <a:extLst>
                    <a:ext uri="{9D8B030D-6E8A-4147-A177-3AD203B41FA5}">
                      <a16:colId xmlns:a16="http://schemas.microsoft.com/office/drawing/2014/main" val="1654267302"/>
                    </a:ext>
                  </a:extLst>
                </a:gridCol>
                <a:gridCol w="1729471">
                  <a:extLst>
                    <a:ext uri="{9D8B030D-6E8A-4147-A177-3AD203B41FA5}">
                      <a16:colId xmlns:a16="http://schemas.microsoft.com/office/drawing/2014/main" val="1569732176"/>
                    </a:ext>
                  </a:extLst>
                </a:gridCol>
                <a:gridCol w="1712823">
                  <a:extLst>
                    <a:ext uri="{9D8B030D-6E8A-4147-A177-3AD203B41FA5}">
                      <a16:colId xmlns:a16="http://schemas.microsoft.com/office/drawing/2014/main" val="8152153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Atividade 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C393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Tempo em horas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Período/datas</a:t>
                      </a:r>
                    </a:p>
                  </a:txBody>
                  <a:tcPr>
                    <a:solidFill>
                      <a:srgbClr val="C393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528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Gerenciamento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planejamento SES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 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18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planejamento SMS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2145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Processo de Tutoria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Alinhamento pré-tutoria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64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Workshop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69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tutorial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68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20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Alinhamento pós-tutoria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Gerenciamento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monitoramento SMS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036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Oficina monitoramento SES Etapa 6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20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BD59B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rgbClr val="EB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5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Mobilização de atores e recursos da Etapa 6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571406"/>
            <a:ext cx="10052222" cy="3525050"/>
          </a:xfrm>
        </p:spPr>
        <p:txBody>
          <a:bodyPr>
            <a:normAutofit/>
          </a:bodyPr>
          <a:lstStyle/>
          <a:p>
            <a:r>
              <a:rPr lang="pt-BR" dirty="0"/>
              <a:t>Clique aqui para adicionar texto </a:t>
            </a:r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17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0016" y="2163905"/>
            <a:ext cx="767548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4. Sistema de Informação em Saúde: Monitoramento e Avaliação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553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052222" cy="1325563"/>
          </a:xfrm>
        </p:spPr>
        <p:txBody>
          <a:bodyPr/>
          <a:lstStyle/>
          <a:p>
            <a:r>
              <a:rPr lang="pt-BR" dirty="0"/>
              <a:t>Sistema de Informação em Saúde: monitoramento e avaliação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AC0DCD2C-6A67-4B69-B5A9-EEE061AB8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57787"/>
              </p:ext>
            </p:extLst>
          </p:nvPr>
        </p:nvGraphicFramePr>
        <p:xfrm>
          <a:off x="335207" y="1961806"/>
          <a:ext cx="6626425" cy="352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Gráfico 5" descr="Internet estrutura de tópicos">
            <a:extLst>
              <a:ext uri="{FF2B5EF4-FFF2-40B4-BE49-F238E27FC236}">
                <a16:creationId xmlns:a16="http://schemas.microsoft.com/office/drawing/2014/main" id="{BEF5AFDD-6819-B64E-B8FE-6289687C4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7002" y="1980856"/>
            <a:ext cx="2378074" cy="2378074"/>
          </a:xfrm>
          <a:prstGeom prst="rect">
            <a:avLst/>
          </a:prstGeom>
        </p:spPr>
      </p:pic>
      <p:pic>
        <p:nvPicPr>
          <p:cNvPr id="8" name="Gráfico 7" descr="Apresentação com lista de verificação com preenchimento sólido">
            <a:extLst>
              <a:ext uri="{FF2B5EF4-FFF2-40B4-BE49-F238E27FC236}">
                <a16:creationId xmlns:a16="http://schemas.microsoft.com/office/drawing/2014/main" id="{9DF65A33-0E6F-C94E-B6ED-1CC828ED8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5334" y="4185675"/>
            <a:ext cx="2176272" cy="217627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EA02DF3-0720-4D3E-A5E7-BDD84A1D1AFA}"/>
              </a:ext>
            </a:extLst>
          </p:cNvPr>
          <p:cNvSpPr/>
          <p:nvPr/>
        </p:nvSpPr>
        <p:spPr>
          <a:xfrm>
            <a:off x="257376" y="6036971"/>
            <a:ext cx="922134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Material de apoio: Lista de verificação para identificação dos Sistemas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120405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Informação: monitoramento e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3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4400" y="2761313"/>
            <a:ext cx="767548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5. Apresentação do Instrumento de Avaliação dos Macroprocessos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A atividade 5 deverá ser customizada para SES e SMS.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SES -  Proposta de Estruturação do Núcleo de Segurança do Paciente – NSP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SMS - Apresentar Instrumento de Avaliação de Macroprocessos da APS </a:t>
            </a:r>
          </a:p>
        </p:txBody>
      </p:sp>
    </p:spTree>
    <p:extLst>
      <p:ext uri="{BB962C8B-B14F-4D97-AF65-F5344CB8AC3E}">
        <p14:creationId xmlns:p14="http://schemas.microsoft.com/office/powerpoint/2010/main" val="11765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761544"/>
            <a:ext cx="10628068" cy="1325563"/>
          </a:xfrm>
        </p:spPr>
        <p:txBody>
          <a:bodyPr/>
          <a:lstStyle/>
          <a:p>
            <a:r>
              <a:rPr lang="pt-BR" dirty="0"/>
              <a:t>Apresentação do Instrumento para Autoavaliação dos Macroprocessos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571406"/>
            <a:ext cx="10052222" cy="3525050"/>
          </a:xfrm>
        </p:spPr>
        <p:txBody>
          <a:bodyPr>
            <a:normAutofit/>
          </a:bodyPr>
          <a:lstStyle/>
          <a:p>
            <a:r>
              <a:rPr lang="pt-BR" b="1" dirty="0"/>
              <a:t>Objetivo: </a:t>
            </a:r>
            <a:r>
              <a:rPr lang="pt-BR" dirty="0"/>
              <a:t>Observar como os processos de trabalho refletem a organização dos macroprocessos da APS e AAE. </a:t>
            </a:r>
          </a:p>
          <a:p>
            <a:endParaRPr lang="pt-BR" b="1" dirty="0"/>
          </a:p>
          <a:p>
            <a:pPr lvl="1"/>
            <a:r>
              <a:rPr lang="pt-BR" sz="2200" dirty="0"/>
              <a:t>Aspectos relacionados à gestão e ao serviço no processos de desenvolvimento dos macroprocessos </a:t>
            </a:r>
          </a:p>
          <a:p>
            <a:pPr lvl="1"/>
            <a:r>
              <a:rPr lang="pt-BR" sz="2200" dirty="0"/>
              <a:t>Verificação a partir de uma escala de pontuação </a:t>
            </a:r>
          </a:p>
          <a:p>
            <a:pPr lvl="1"/>
            <a:r>
              <a:rPr lang="pt-BR" sz="2200" dirty="0"/>
              <a:t>Processos que apresentam não conformidade, devem ser inseridos no plano de ação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336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0016" y="2163905"/>
            <a:ext cx="7675485" cy="866559"/>
          </a:xfrm>
        </p:spPr>
        <p:txBody>
          <a:bodyPr>
            <a:normAutofit/>
          </a:bodyPr>
          <a:lstStyle/>
          <a:p>
            <a:r>
              <a:rPr lang="pt-BR" dirty="0"/>
              <a:t>6. Análise local e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9560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07" y="1139496"/>
            <a:ext cx="10052222" cy="1325563"/>
          </a:xfrm>
        </p:spPr>
        <p:txBody>
          <a:bodyPr>
            <a:normAutofit/>
          </a:bodyPr>
          <a:lstStyle/>
          <a:p>
            <a:r>
              <a:rPr lang="pt-BR" sz="3200" dirty="0"/>
              <a:t>Análise local e plano de 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7" y="2465059"/>
            <a:ext cx="10676230" cy="3631397"/>
          </a:xfrm>
        </p:spPr>
        <p:txBody>
          <a:bodyPr>
            <a:noAutofit/>
          </a:bodyPr>
          <a:lstStyle/>
          <a:p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 problemas e oportunidades de melhorias relacionadas a etapa. Construir plano de ação customizado a realidade local.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sz="2200" dirty="0"/>
              <a:t>Situação atual</a:t>
            </a:r>
          </a:p>
          <a:p>
            <a:pPr marL="457200" lvl="1" indent="0">
              <a:buNone/>
            </a:pPr>
            <a:endParaRPr lang="pt-BR" sz="2200" dirty="0"/>
          </a:p>
          <a:p>
            <a:pPr lvl="1"/>
            <a:r>
              <a:rPr lang="pt-BR" sz="2200" dirty="0"/>
              <a:t>Análise (causa raiz)</a:t>
            </a:r>
          </a:p>
          <a:p>
            <a:pPr lvl="1"/>
            <a:endParaRPr lang="pt-BR" sz="2200" dirty="0"/>
          </a:p>
          <a:p>
            <a:pPr lvl="1"/>
            <a:r>
              <a:rPr lang="pt-BR" sz="2200" dirty="0"/>
              <a:t>Objetivo</a:t>
            </a:r>
          </a:p>
          <a:p>
            <a:pPr lvl="1"/>
            <a:endParaRPr lang="pt-BR" sz="2200" dirty="0"/>
          </a:p>
          <a:p>
            <a:pPr lvl="1"/>
            <a:r>
              <a:rPr lang="pt-BR" sz="2200" dirty="0"/>
              <a:t>Metas e indicadores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75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171043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6E982F3B-00D7-094E-8671-3DBAE71E1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09803"/>
              </p:ext>
            </p:extLst>
          </p:nvPr>
        </p:nvGraphicFramePr>
        <p:xfrm>
          <a:off x="442783" y="2306076"/>
          <a:ext cx="10570960" cy="2810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19080">
                  <a:extLst>
                    <a:ext uri="{9D8B030D-6E8A-4147-A177-3AD203B41FA5}">
                      <a16:colId xmlns:a16="http://schemas.microsoft.com/office/drawing/2014/main" val="2750047656"/>
                    </a:ext>
                  </a:extLst>
                </a:gridCol>
                <a:gridCol w="2251880">
                  <a:extLst>
                    <a:ext uri="{9D8B030D-6E8A-4147-A177-3AD203B41FA5}">
                      <a16:colId xmlns:a16="http://schemas.microsoft.com/office/drawing/2014/main" val="136665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Atividade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Tempo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9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1: Monitoramento do plano de ação e Indicadores de Saúde </a:t>
                      </a:r>
                    </a:p>
                  </a:txBody>
                  <a:tcPr>
                    <a:solidFill>
                      <a:srgbClr val="E0A70F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30 minutos</a:t>
                      </a:r>
                    </a:p>
                  </a:txBody>
                  <a:tcPr>
                    <a:solidFill>
                      <a:srgbClr val="E0A70F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3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2: Apresentação da Etapa 6 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6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3: Mobilização de recursos e atores para operacionalização da Etapa 6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30 minutos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9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4: Sistema de Informação em Saúde: monitoramento e avaliação</a:t>
                      </a:r>
                    </a:p>
                  </a:txBody>
                  <a:tcPr marL="89535" marR="89535" marT="0" marB="0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5: Apresentar Instrumento para Autoavaliação dos macroprocessos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pt-BR" sz="1800" b="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9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Atividade 6: Análise local e plano de ação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hora</a:t>
                      </a:r>
                    </a:p>
                  </a:txBody>
                  <a:tcPr>
                    <a:solidFill>
                      <a:schemeClr val="bg1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11864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A atividade 5 deverá ser customizada para SES e SMS.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SES -  Proposta de Estruturação do Núcleo de Segurança do Paciente – NSP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SMS - Apresentar Instrumento de Avaliação de Macroprocessos da APS </a:t>
            </a:r>
          </a:p>
        </p:txBody>
      </p:sp>
    </p:spTree>
    <p:extLst>
      <p:ext uri="{BB962C8B-B14F-4D97-AF65-F5344CB8AC3E}">
        <p14:creationId xmlns:p14="http://schemas.microsoft.com/office/powerpoint/2010/main" val="75879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Monitoramento do Plano de Ação e Indicadores de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87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 e Indicadores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Status das ações do plano de ação pactuado anteriormente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Apresentação das atividades realizadas: cumprimento do prazo, conformidade com o planejado, avaliação de resultados ou produto elaborado e registro.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Identificar ações não realizadas, parcialmente ou totalmente: discutir a justificativa do não cumprimento do prazo, investigar possíveis fatores causais, confirmar necessidade da ação e definir novo prazo.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Analisar a utilização do e-planifica para monitoramento da PAS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Analisar os indicadores de saúde acompanhados pela região, com ênfase no Previne-Brasil e SISPACTO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 Clique aqui adicionar o texto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Utilizar este slide para customização para a atividade da SES/ SMS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14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Apresentação da Etapa 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95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6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100" b="1" dirty="0"/>
              <a:t>Objetivo da atividade</a:t>
            </a:r>
            <a:r>
              <a:rPr lang="pt-BR" sz="2100" dirty="0"/>
              <a:t>:  Compreender a proposta da etapa de forma global, identificando ações operacionais da gestão e necessidades para o processo de tutoria.</a:t>
            </a:r>
          </a:p>
          <a:p>
            <a:pPr lvl="0" algn="just"/>
            <a:endParaRPr lang="pt-BR" sz="2100" dirty="0"/>
          </a:p>
          <a:p>
            <a:pPr algn="just"/>
            <a:r>
              <a:rPr lang="pt-BR" sz="2100" dirty="0"/>
              <a:t>É importante que o grupo condutor compreenda a etapa proposta, sinta-se seguro das atividades e tenha clareza dos próximos passos que serão planejados, operacionalizados e monitorados.</a:t>
            </a:r>
          </a:p>
          <a:p>
            <a:pPr lvl="0" algn="just"/>
            <a:endParaRPr lang="pt-BR" sz="2100" dirty="0"/>
          </a:p>
          <a:p>
            <a:pPr algn="just"/>
            <a:r>
              <a:rPr lang="pt-BR" sz="2100" dirty="0"/>
              <a:t>Revisitar o status dos processos anteriormente pactuados e realizar análise da situação do PlanificaSUS com vistas a continuidade e o processo de expansão.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75839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1285</Words>
  <Application>Microsoft Office PowerPoint</Application>
  <PresentationFormat>Widescreen</PresentationFormat>
  <Paragraphs>242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1_Capa Início</vt:lpstr>
      <vt:lpstr>1_Capa Final</vt:lpstr>
      <vt:lpstr>2_Capa Final</vt:lpstr>
      <vt:lpstr>Monitoramento e Avaliação na APS e AAE Oficina de Planejamento SMS</vt:lpstr>
      <vt:lpstr>Apresentação do PowerPoint</vt:lpstr>
      <vt:lpstr>Atividades</vt:lpstr>
      <vt:lpstr>Painel de Atividades</vt:lpstr>
      <vt:lpstr>1. Monitoramento do Plano de Ação e Indicadores de Saúde</vt:lpstr>
      <vt:lpstr>Monitoramento do Plano de Ação e Indicadores de Saúde</vt:lpstr>
      <vt:lpstr>Monitoramento do Plano de Ação</vt:lpstr>
      <vt:lpstr>2. Apresentação da Etapa 6</vt:lpstr>
      <vt:lpstr>Apresentação da Etapa 6 </vt:lpstr>
      <vt:lpstr>Apresentação da Etapa 6 </vt:lpstr>
      <vt:lpstr>Apresentação da Etapa 6 </vt:lpstr>
      <vt:lpstr>Apresentação do PowerPoint</vt:lpstr>
      <vt:lpstr>3. Mobilização de atores e recursos para operacionalização da Etapa 6</vt:lpstr>
      <vt:lpstr>Mobilização de atores e recursos para operacionalização da Etapa 6 APS e AAE</vt:lpstr>
      <vt:lpstr>Mobilização de atores e recursos para operacionalização da Etapa 6 APS e AAE</vt:lpstr>
      <vt:lpstr>Mobilização de atores e recursos da Etapa 6 APS e AAE</vt:lpstr>
      <vt:lpstr>4. Sistema de Informação em Saúde: Monitoramento e Avaliação </vt:lpstr>
      <vt:lpstr>Sistema de Informação em Saúde: monitoramento e avaliação</vt:lpstr>
      <vt:lpstr>Sistema de Informação: monitoramento e avaliação</vt:lpstr>
      <vt:lpstr>5. Apresentação do Instrumento de Avaliação dos Macroprocessos</vt:lpstr>
      <vt:lpstr>Apresentação do Instrumento para Autoavaliação dos Macroprocessos</vt:lpstr>
      <vt:lpstr>6. Análise local e plano de ação</vt:lpstr>
      <vt:lpstr>Análise local e plano de ação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114</cp:revision>
  <dcterms:created xsi:type="dcterms:W3CDTF">2021-05-10T00:56:02Z</dcterms:created>
  <dcterms:modified xsi:type="dcterms:W3CDTF">2022-03-14T14:29:32Z</dcterms:modified>
</cp:coreProperties>
</file>