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06" r:id="rId5"/>
    <p:sldMasterId id="2147483703" r:id="rId6"/>
    <p:sldMasterId id="2147483698" r:id="rId7"/>
    <p:sldMasterId id="2147483648" r:id="rId8"/>
    <p:sldMasterId id="2147483672" r:id="rId9"/>
    <p:sldMasterId id="2147483660" r:id="rId10"/>
    <p:sldMasterId id="2147483701" r:id="rId11"/>
  </p:sldMasterIdLst>
  <p:notesMasterIdLst>
    <p:notesMasterId r:id="rId55"/>
  </p:notesMasterIdLst>
  <p:handoutMasterIdLst>
    <p:handoutMasterId r:id="rId56"/>
  </p:handoutMasterIdLst>
  <p:sldIdLst>
    <p:sldId id="263" r:id="rId12"/>
    <p:sldId id="271" r:id="rId13"/>
    <p:sldId id="270" r:id="rId14"/>
    <p:sldId id="359" r:id="rId15"/>
    <p:sldId id="265" r:id="rId16"/>
    <p:sldId id="272" r:id="rId17"/>
    <p:sldId id="323" r:id="rId18"/>
    <p:sldId id="344" r:id="rId19"/>
    <p:sldId id="278" r:id="rId20"/>
    <p:sldId id="279" r:id="rId21"/>
    <p:sldId id="326" r:id="rId22"/>
    <p:sldId id="338" r:id="rId23"/>
    <p:sldId id="273" r:id="rId24"/>
    <p:sldId id="274" r:id="rId25"/>
    <p:sldId id="339" r:id="rId26"/>
    <p:sldId id="327" r:id="rId27"/>
    <p:sldId id="340" r:id="rId28"/>
    <p:sldId id="277" r:id="rId29"/>
    <p:sldId id="342" r:id="rId30"/>
    <p:sldId id="360" r:id="rId31"/>
    <p:sldId id="330" r:id="rId32"/>
    <p:sldId id="324" r:id="rId33"/>
    <p:sldId id="325" r:id="rId34"/>
    <p:sldId id="335" r:id="rId35"/>
    <p:sldId id="334" r:id="rId36"/>
    <p:sldId id="333" r:id="rId37"/>
    <p:sldId id="336" r:id="rId38"/>
    <p:sldId id="337" r:id="rId39"/>
    <p:sldId id="284" r:id="rId40"/>
    <p:sldId id="285" r:id="rId41"/>
    <p:sldId id="350" r:id="rId42"/>
    <p:sldId id="351" r:id="rId43"/>
    <p:sldId id="349" r:id="rId44"/>
    <p:sldId id="352" r:id="rId45"/>
    <p:sldId id="353" r:id="rId46"/>
    <p:sldId id="354" r:id="rId47"/>
    <p:sldId id="357" r:id="rId48"/>
    <p:sldId id="355" r:id="rId49"/>
    <p:sldId id="345" r:id="rId50"/>
    <p:sldId id="356" r:id="rId51"/>
    <p:sldId id="358" r:id="rId52"/>
    <p:sldId id="361" r:id="rId53"/>
    <p:sldId id="268" r:id="rId5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0CE2D2-BF27-E1AA-BE3E-CAE6A61A96A8}" name="Ana Alice Freire de Sousa" initials="AAFdS" userId="S::alice.freire@einstein.br::3facf6dd-6543-422e-add7-af8d2a71ac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521"/>
    <a:srgbClr val="C45748"/>
    <a:srgbClr val="BE6311"/>
    <a:srgbClr val="F3BF85"/>
    <a:srgbClr val="A75E19"/>
    <a:srgbClr val="ED9D41"/>
    <a:srgbClr val="BE6312"/>
    <a:srgbClr val="C76B18"/>
    <a:srgbClr val="006F7B"/>
    <a:srgbClr val="006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824" autoAdjust="0"/>
  </p:normalViewPr>
  <p:slideViewPr>
    <p:cSldViewPr snapToGrid="0">
      <p:cViewPr varScale="1">
        <p:scale>
          <a:sx n="68" d="100"/>
          <a:sy n="68" d="100"/>
        </p:scale>
        <p:origin x="73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presProps" Target="presProps.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image" Target="../media/image22.svg"/><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26" Type="http://schemas.openxmlformats.org/officeDocument/2006/relationships/image" Target="../media/image46.sv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image" Target="../media/image22.svg"/><Relationship Id="rId16" Type="http://schemas.openxmlformats.org/officeDocument/2006/relationships/image" Target="../media/image36.svg"/><Relationship Id="rId20" Type="http://schemas.openxmlformats.org/officeDocument/2006/relationships/image" Target="../media/image40.svg"/><Relationship Id="rId29" Type="http://schemas.openxmlformats.org/officeDocument/2006/relationships/image" Target="../media/image49.pn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32" Type="http://schemas.openxmlformats.org/officeDocument/2006/relationships/image" Target="../media/image52.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svg"/><Relationship Id="rId10" Type="http://schemas.openxmlformats.org/officeDocument/2006/relationships/image" Target="../media/image30.sv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 Id="rId27" Type="http://schemas.openxmlformats.org/officeDocument/2006/relationships/image" Target="../media/image47.png"/><Relationship Id="rId30" Type="http://schemas.openxmlformats.org/officeDocument/2006/relationships/image" Target="../media/image5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3072D-4D25-445E-966A-1F7F16AC2CD3}"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pt-BR"/>
        </a:p>
      </dgm:t>
    </dgm:pt>
    <dgm:pt modelId="{D52413A2-E0DC-4137-8F0C-8E1195E99982}">
      <dgm:prSet phldrT="[Texto]"/>
      <dgm:spPr/>
      <dgm:t>
        <a:bodyPr/>
        <a:lstStyle/>
        <a:p>
          <a:r>
            <a:rPr lang="pt-BR" dirty="0"/>
            <a:t>Conhecimento da metodologia proposta pelo PlanificaSUS</a:t>
          </a:r>
        </a:p>
      </dgm:t>
    </dgm:pt>
    <dgm:pt modelId="{3F7AA635-0CE7-4C1B-A471-C06FDDDBAC9E}" type="parTrans" cxnId="{49B1EF26-F084-4473-BDE5-966BE683DBAD}">
      <dgm:prSet/>
      <dgm:spPr/>
      <dgm:t>
        <a:bodyPr/>
        <a:lstStyle/>
        <a:p>
          <a:endParaRPr lang="pt-BR"/>
        </a:p>
      </dgm:t>
    </dgm:pt>
    <dgm:pt modelId="{4CDC8AB5-D3E6-40D7-834B-25C55E6C4659}" type="sibTrans" cxnId="{49B1EF26-F084-4473-BDE5-966BE683DBAD}">
      <dgm:prSet/>
      <dgm:spPr/>
      <dgm:t>
        <a:bodyPr/>
        <a:lstStyle/>
        <a:p>
          <a:endParaRPr lang="pt-BR"/>
        </a:p>
      </dgm:t>
    </dgm:pt>
    <dgm:pt modelId="{8C23A572-ABA6-43D5-A9DF-EE613DA39715}">
      <dgm:prSet/>
      <dgm:spPr/>
      <dgm:t>
        <a:bodyPr/>
        <a:lstStyle/>
        <a:p>
          <a:r>
            <a:rPr lang="pt-BR"/>
            <a:t>Conhecimento do MACC</a:t>
          </a:r>
          <a:endParaRPr lang="pt-BR" dirty="0"/>
        </a:p>
      </dgm:t>
    </dgm:pt>
    <dgm:pt modelId="{5A2DC9C8-9811-485B-A4AE-24B4BCEFB632}" type="parTrans" cxnId="{B61E79DA-DC6C-4476-8136-168AC06CB6A3}">
      <dgm:prSet/>
      <dgm:spPr/>
      <dgm:t>
        <a:bodyPr/>
        <a:lstStyle/>
        <a:p>
          <a:endParaRPr lang="pt-BR"/>
        </a:p>
      </dgm:t>
    </dgm:pt>
    <dgm:pt modelId="{F07A44C1-BE81-4707-A06E-2479203D93AB}" type="sibTrans" cxnId="{B61E79DA-DC6C-4476-8136-168AC06CB6A3}">
      <dgm:prSet/>
      <dgm:spPr/>
      <dgm:t>
        <a:bodyPr/>
        <a:lstStyle/>
        <a:p>
          <a:endParaRPr lang="pt-BR"/>
        </a:p>
      </dgm:t>
    </dgm:pt>
    <dgm:pt modelId="{E3C48CCE-C1B8-4855-B0BA-6D9088BD7386}">
      <dgm:prSet/>
      <dgm:spPr/>
      <dgm:t>
        <a:bodyPr/>
        <a:lstStyle/>
        <a:p>
          <a:r>
            <a:rPr lang="pt-BR" dirty="0"/>
            <a:t>Liderança</a:t>
          </a:r>
        </a:p>
      </dgm:t>
    </dgm:pt>
    <dgm:pt modelId="{32C99158-EF07-401C-8BE2-BBC81E1CEA3D}" type="parTrans" cxnId="{2FE41EA3-7292-4F78-B76A-D415022ADEBD}">
      <dgm:prSet/>
      <dgm:spPr/>
      <dgm:t>
        <a:bodyPr/>
        <a:lstStyle/>
        <a:p>
          <a:endParaRPr lang="pt-BR"/>
        </a:p>
      </dgm:t>
    </dgm:pt>
    <dgm:pt modelId="{5B086131-D691-427A-BCD4-9C3319E5D560}" type="sibTrans" cxnId="{2FE41EA3-7292-4F78-B76A-D415022ADEBD}">
      <dgm:prSet/>
      <dgm:spPr/>
      <dgm:t>
        <a:bodyPr/>
        <a:lstStyle/>
        <a:p>
          <a:endParaRPr lang="pt-BR"/>
        </a:p>
      </dgm:t>
    </dgm:pt>
    <dgm:pt modelId="{45BC90FF-F2FC-4682-BB9E-6A9A2B8F2A9E}">
      <dgm:prSet/>
      <dgm:spPr/>
      <dgm:t>
        <a:bodyPr/>
        <a:lstStyle/>
        <a:p>
          <a:r>
            <a:rPr lang="pt-BR" dirty="0"/>
            <a:t>Proatividade</a:t>
          </a:r>
        </a:p>
      </dgm:t>
    </dgm:pt>
    <dgm:pt modelId="{3F0D160E-18C7-4556-ADEE-A28DC4E44CF5}" type="parTrans" cxnId="{AD7D5B45-61C5-41F0-ABAB-872B3D1C9378}">
      <dgm:prSet/>
      <dgm:spPr/>
      <dgm:t>
        <a:bodyPr/>
        <a:lstStyle/>
        <a:p>
          <a:endParaRPr lang="pt-BR"/>
        </a:p>
      </dgm:t>
    </dgm:pt>
    <dgm:pt modelId="{CFCACB0A-7144-431B-A688-895F6F3FCB2C}" type="sibTrans" cxnId="{AD7D5B45-61C5-41F0-ABAB-872B3D1C9378}">
      <dgm:prSet/>
      <dgm:spPr/>
      <dgm:t>
        <a:bodyPr/>
        <a:lstStyle/>
        <a:p>
          <a:endParaRPr lang="pt-BR"/>
        </a:p>
      </dgm:t>
    </dgm:pt>
    <dgm:pt modelId="{0E9DDD1B-257B-423F-8573-B0E6C1664BF2}">
      <dgm:prSet/>
      <dgm:spPr/>
      <dgm:t>
        <a:bodyPr/>
        <a:lstStyle/>
        <a:p>
          <a:r>
            <a:rPr lang="pt-BR" dirty="0"/>
            <a:t>Comunicação ativa</a:t>
          </a:r>
        </a:p>
      </dgm:t>
    </dgm:pt>
    <dgm:pt modelId="{418E90AA-F580-4743-BA79-21492A3F36CA}" type="parTrans" cxnId="{31C14DFB-C4C6-4179-B30C-FC56DCCF0A3A}">
      <dgm:prSet/>
      <dgm:spPr/>
      <dgm:t>
        <a:bodyPr/>
        <a:lstStyle/>
        <a:p>
          <a:endParaRPr lang="pt-BR"/>
        </a:p>
      </dgm:t>
    </dgm:pt>
    <dgm:pt modelId="{E68D5634-F582-4A04-8C13-4CC2D6BD694B}" type="sibTrans" cxnId="{31C14DFB-C4C6-4179-B30C-FC56DCCF0A3A}">
      <dgm:prSet/>
      <dgm:spPr/>
      <dgm:t>
        <a:bodyPr/>
        <a:lstStyle/>
        <a:p>
          <a:endParaRPr lang="pt-BR"/>
        </a:p>
      </dgm:t>
    </dgm:pt>
    <dgm:pt modelId="{9E7D6A3F-A087-4B06-8E98-C37CBE7F9F9D}">
      <dgm:prSet/>
      <dgm:spPr/>
      <dgm:t>
        <a:bodyPr/>
        <a:lstStyle/>
        <a:p>
          <a:r>
            <a:rPr lang="pt-BR" dirty="0"/>
            <a:t>Ética</a:t>
          </a:r>
        </a:p>
      </dgm:t>
    </dgm:pt>
    <dgm:pt modelId="{A50BA6B4-2075-4B0D-88FD-2FC0C208DB16}" type="parTrans" cxnId="{056C7AE3-60C9-4CE2-824B-D7229ED49349}">
      <dgm:prSet/>
      <dgm:spPr/>
      <dgm:t>
        <a:bodyPr/>
        <a:lstStyle/>
        <a:p>
          <a:endParaRPr lang="pt-BR"/>
        </a:p>
      </dgm:t>
    </dgm:pt>
    <dgm:pt modelId="{FAA8ED2E-EA7E-4D7B-B48A-5FF1A645231D}" type="sibTrans" cxnId="{056C7AE3-60C9-4CE2-824B-D7229ED49349}">
      <dgm:prSet/>
      <dgm:spPr/>
      <dgm:t>
        <a:bodyPr/>
        <a:lstStyle/>
        <a:p>
          <a:endParaRPr lang="pt-BR"/>
        </a:p>
      </dgm:t>
    </dgm:pt>
    <dgm:pt modelId="{DD90D438-044B-4633-B124-E9C6EFBDAF78}">
      <dgm:prSet/>
      <dgm:spPr/>
      <dgm:t>
        <a:bodyPr/>
        <a:lstStyle/>
        <a:p>
          <a:r>
            <a:rPr lang="pt-BR"/>
            <a:t>Apropriação dos protocolos e diretrizes clínicas</a:t>
          </a:r>
          <a:endParaRPr lang="pt-BR" dirty="0"/>
        </a:p>
      </dgm:t>
    </dgm:pt>
    <dgm:pt modelId="{47C98DEC-05AD-4B39-AEC9-2CAEF3A0B436}" type="parTrans" cxnId="{88BA05C4-EEED-4183-9D9D-B82ABAFD3D4D}">
      <dgm:prSet/>
      <dgm:spPr/>
      <dgm:t>
        <a:bodyPr/>
        <a:lstStyle/>
        <a:p>
          <a:endParaRPr lang="pt-BR"/>
        </a:p>
      </dgm:t>
    </dgm:pt>
    <dgm:pt modelId="{0D1743C9-DA21-4373-8481-93B2958A4E6E}" type="sibTrans" cxnId="{88BA05C4-EEED-4183-9D9D-B82ABAFD3D4D}">
      <dgm:prSet/>
      <dgm:spPr/>
      <dgm:t>
        <a:bodyPr/>
        <a:lstStyle/>
        <a:p>
          <a:endParaRPr lang="pt-BR"/>
        </a:p>
      </dgm:t>
    </dgm:pt>
    <dgm:pt modelId="{4114CBFC-49CE-4C4C-AFB0-63B1B9D5EBDD}">
      <dgm:prSet/>
      <dgm:spPr/>
      <dgm:t>
        <a:bodyPr/>
        <a:lstStyle/>
        <a:p>
          <a:r>
            <a:rPr lang="pt-BR"/>
            <a:t>Capacidade de solucionar problemas</a:t>
          </a:r>
          <a:endParaRPr lang="pt-BR" dirty="0"/>
        </a:p>
      </dgm:t>
    </dgm:pt>
    <dgm:pt modelId="{CC2CBF35-7B7B-40DF-BCE7-B71A1F34888F}" type="parTrans" cxnId="{6CE56871-4DB6-473B-A5D8-5E30D7986806}">
      <dgm:prSet/>
      <dgm:spPr/>
      <dgm:t>
        <a:bodyPr/>
        <a:lstStyle/>
        <a:p>
          <a:endParaRPr lang="pt-BR"/>
        </a:p>
      </dgm:t>
    </dgm:pt>
    <dgm:pt modelId="{B29B02F7-2409-4AF3-8AB9-245CC684CE7E}" type="sibTrans" cxnId="{6CE56871-4DB6-473B-A5D8-5E30D7986806}">
      <dgm:prSet/>
      <dgm:spPr/>
      <dgm:t>
        <a:bodyPr/>
        <a:lstStyle/>
        <a:p>
          <a:endParaRPr lang="pt-BR"/>
        </a:p>
      </dgm:t>
    </dgm:pt>
    <dgm:pt modelId="{FFB8B37B-48D9-4ACB-AFA9-C99DAB77F345}">
      <dgm:prSet/>
      <dgm:spPr/>
      <dgm:t>
        <a:bodyPr/>
        <a:lstStyle/>
        <a:p>
          <a:r>
            <a:rPr lang="pt-BR" dirty="0"/>
            <a:t>Conhecimento técnico diverso/conhecimento de campo profissional</a:t>
          </a:r>
        </a:p>
      </dgm:t>
    </dgm:pt>
    <dgm:pt modelId="{F1DB0DF8-A790-4A64-B729-0DF2A5EEAD27}" type="parTrans" cxnId="{A8360AD6-BBCF-4A52-818E-6F934B38C6D6}">
      <dgm:prSet/>
      <dgm:spPr/>
      <dgm:t>
        <a:bodyPr/>
        <a:lstStyle/>
        <a:p>
          <a:endParaRPr lang="pt-BR"/>
        </a:p>
      </dgm:t>
    </dgm:pt>
    <dgm:pt modelId="{DF55EE1F-1A76-4384-8E69-F74568313B00}" type="sibTrans" cxnId="{A8360AD6-BBCF-4A52-818E-6F934B38C6D6}">
      <dgm:prSet/>
      <dgm:spPr/>
      <dgm:t>
        <a:bodyPr/>
        <a:lstStyle/>
        <a:p>
          <a:endParaRPr lang="pt-BR"/>
        </a:p>
      </dgm:t>
    </dgm:pt>
    <dgm:pt modelId="{8F1CFB29-5530-45C5-9401-510EE42078AD}">
      <dgm:prSet/>
      <dgm:spPr/>
      <dgm:t>
        <a:bodyPr/>
        <a:lstStyle/>
        <a:p>
          <a:r>
            <a:rPr lang="pt-BR" dirty="0"/>
            <a:t>Capacidade de negociação</a:t>
          </a:r>
        </a:p>
      </dgm:t>
    </dgm:pt>
    <dgm:pt modelId="{4A2703CB-DBBB-4B93-AF64-315AFC431173}" type="parTrans" cxnId="{F6134A22-B17D-4D8D-A2BD-A2CC694F6B12}">
      <dgm:prSet/>
      <dgm:spPr/>
      <dgm:t>
        <a:bodyPr/>
        <a:lstStyle/>
        <a:p>
          <a:endParaRPr lang="pt-BR"/>
        </a:p>
      </dgm:t>
    </dgm:pt>
    <dgm:pt modelId="{7FAA5307-464E-4DEE-8833-9B1679C97880}" type="sibTrans" cxnId="{F6134A22-B17D-4D8D-A2BD-A2CC694F6B12}">
      <dgm:prSet/>
      <dgm:spPr/>
      <dgm:t>
        <a:bodyPr/>
        <a:lstStyle/>
        <a:p>
          <a:endParaRPr lang="pt-BR"/>
        </a:p>
      </dgm:t>
    </dgm:pt>
    <dgm:pt modelId="{FD9EB780-F3E1-4995-9228-3D9A6454A091}">
      <dgm:prSet/>
      <dgm:spPr/>
      <dgm:t>
        <a:bodyPr/>
        <a:lstStyle/>
        <a:p>
          <a:r>
            <a:rPr lang="pt-BR" dirty="0"/>
            <a:t>Equilíbrio emocional</a:t>
          </a:r>
        </a:p>
      </dgm:t>
    </dgm:pt>
    <dgm:pt modelId="{19D3D1F7-82A6-42BA-81BB-4F42A8DE615B}" type="parTrans" cxnId="{A9F3FF5E-7A95-4397-90D1-1A57901C11B4}">
      <dgm:prSet/>
      <dgm:spPr/>
      <dgm:t>
        <a:bodyPr/>
        <a:lstStyle/>
        <a:p>
          <a:endParaRPr lang="pt-BR"/>
        </a:p>
      </dgm:t>
    </dgm:pt>
    <dgm:pt modelId="{F0F46ECA-AC85-4693-B7FD-932176A05E63}" type="sibTrans" cxnId="{A9F3FF5E-7A95-4397-90D1-1A57901C11B4}">
      <dgm:prSet/>
      <dgm:spPr/>
      <dgm:t>
        <a:bodyPr/>
        <a:lstStyle/>
        <a:p>
          <a:endParaRPr lang="pt-BR"/>
        </a:p>
      </dgm:t>
    </dgm:pt>
    <dgm:pt modelId="{276C5275-3945-4B13-8799-DBC111F0F9E9}">
      <dgm:prSet/>
      <dgm:spPr/>
      <dgm:t>
        <a:bodyPr/>
        <a:lstStyle/>
        <a:p>
          <a:r>
            <a:rPr lang="pt-BR" dirty="0"/>
            <a:t>Empatia</a:t>
          </a:r>
        </a:p>
      </dgm:t>
    </dgm:pt>
    <dgm:pt modelId="{DD32BF60-AC69-453F-8C88-C698C1A5571C}" type="parTrans" cxnId="{47447BD0-A0A5-41C3-87BC-3BE5E74F2C0C}">
      <dgm:prSet/>
      <dgm:spPr/>
      <dgm:t>
        <a:bodyPr/>
        <a:lstStyle/>
        <a:p>
          <a:endParaRPr lang="pt-BR"/>
        </a:p>
      </dgm:t>
    </dgm:pt>
    <dgm:pt modelId="{371808D3-E862-4C11-875F-FF03C763BADC}" type="sibTrans" cxnId="{47447BD0-A0A5-41C3-87BC-3BE5E74F2C0C}">
      <dgm:prSet/>
      <dgm:spPr/>
      <dgm:t>
        <a:bodyPr/>
        <a:lstStyle/>
        <a:p>
          <a:endParaRPr lang="pt-BR"/>
        </a:p>
      </dgm:t>
    </dgm:pt>
    <dgm:pt modelId="{49B46893-78D1-4CE0-A54D-09092E3A10AA}">
      <dgm:prSet/>
      <dgm:spPr/>
      <dgm:t>
        <a:bodyPr/>
        <a:lstStyle/>
        <a:p>
          <a:r>
            <a:rPr lang="pt-BR" dirty="0"/>
            <a:t> Foco</a:t>
          </a:r>
        </a:p>
      </dgm:t>
    </dgm:pt>
    <dgm:pt modelId="{A63AE9A7-CA7F-4C7D-BB85-EED620672CF6}" type="parTrans" cxnId="{B39AA104-FA53-4BF4-AC9A-2FC54D9FCFAF}">
      <dgm:prSet/>
      <dgm:spPr/>
      <dgm:t>
        <a:bodyPr/>
        <a:lstStyle/>
        <a:p>
          <a:endParaRPr lang="pt-BR"/>
        </a:p>
      </dgm:t>
    </dgm:pt>
    <dgm:pt modelId="{806D7B24-37E6-4AA7-B52D-397B96190C40}" type="sibTrans" cxnId="{B39AA104-FA53-4BF4-AC9A-2FC54D9FCFAF}">
      <dgm:prSet/>
      <dgm:spPr/>
      <dgm:t>
        <a:bodyPr/>
        <a:lstStyle/>
        <a:p>
          <a:endParaRPr lang="pt-BR"/>
        </a:p>
      </dgm:t>
    </dgm:pt>
    <dgm:pt modelId="{B677CF1D-D0AC-498C-8090-6EA54327282E}">
      <dgm:prSet/>
      <dgm:spPr/>
      <dgm:t>
        <a:bodyPr/>
        <a:lstStyle/>
        <a:p>
          <a:r>
            <a:rPr lang="pt-BR"/>
            <a:t>Persistência</a:t>
          </a:r>
          <a:endParaRPr lang="pt-BR" dirty="0"/>
        </a:p>
      </dgm:t>
    </dgm:pt>
    <dgm:pt modelId="{1D61101A-2BEC-4F0A-9B05-44D874EC84AB}" type="parTrans" cxnId="{205060AD-015B-476C-908B-7D7DDD39E4A0}">
      <dgm:prSet/>
      <dgm:spPr/>
      <dgm:t>
        <a:bodyPr/>
        <a:lstStyle/>
        <a:p>
          <a:endParaRPr lang="pt-BR"/>
        </a:p>
      </dgm:t>
    </dgm:pt>
    <dgm:pt modelId="{E167D2DF-E51B-497A-9C0C-2CD6961C06B2}" type="sibTrans" cxnId="{205060AD-015B-476C-908B-7D7DDD39E4A0}">
      <dgm:prSet/>
      <dgm:spPr/>
      <dgm:t>
        <a:bodyPr/>
        <a:lstStyle/>
        <a:p>
          <a:endParaRPr lang="pt-BR"/>
        </a:p>
      </dgm:t>
    </dgm:pt>
    <dgm:pt modelId="{7DEF7161-87DA-4F4A-887B-9E785004FC2D}">
      <dgm:prSet/>
      <dgm:spPr/>
      <dgm:t>
        <a:bodyPr/>
        <a:lstStyle/>
        <a:p>
          <a:r>
            <a:rPr lang="pt-BR"/>
            <a:t>Disciplina</a:t>
          </a:r>
          <a:endParaRPr lang="pt-BR" dirty="0"/>
        </a:p>
      </dgm:t>
    </dgm:pt>
    <dgm:pt modelId="{4FE648BC-5B68-4722-8B00-2293A8ACAF6B}" type="parTrans" cxnId="{A9BCF01A-2254-4CF8-BF81-A769C0ABE9E3}">
      <dgm:prSet/>
      <dgm:spPr/>
      <dgm:t>
        <a:bodyPr/>
        <a:lstStyle/>
        <a:p>
          <a:endParaRPr lang="pt-BR"/>
        </a:p>
      </dgm:t>
    </dgm:pt>
    <dgm:pt modelId="{A79ADB15-710E-4B0B-8FCC-84652947C1F2}" type="sibTrans" cxnId="{A9BCF01A-2254-4CF8-BF81-A769C0ABE9E3}">
      <dgm:prSet/>
      <dgm:spPr/>
      <dgm:t>
        <a:bodyPr/>
        <a:lstStyle/>
        <a:p>
          <a:endParaRPr lang="pt-BR"/>
        </a:p>
      </dgm:t>
    </dgm:pt>
    <dgm:pt modelId="{CE091A2F-7C71-4491-ACC3-EA6FC233DCA0}">
      <dgm:prSet/>
      <dgm:spPr/>
      <dgm:t>
        <a:bodyPr/>
        <a:lstStyle/>
        <a:p>
          <a:r>
            <a:rPr lang="pt-BR" dirty="0"/>
            <a:t>Visão sistêmica</a:t>
          </a:r>
        </a:p>
      </dgm:t>
    </dgm:pt>
    <dgm:pt modelId="{86D82B3D-11ED-4BA6-8950-8CD98FB91F36}" type="parTrans" cxnId="{287379A6-5C3F-414F-87ED-8005207B7520}">
      <dgm:prSet/>
      <dgm:spPr/>
      <dgm:t>
        <a:bodyPr/>
        <a:lstStyle/>
        <a:p>
          <a:endParaRPr lang="pt-BR"/>
        </a:p>
      </dgm:t>
    </dgm:pt>
    <dgm:pt modelId="{A3661CA5-5719-439C-9386-46A665C4AA1B}" type="sibTrans" cxnId="{287379A6-5C3F-414F-87ED-8005207B7520}">
      <dgm:prSet/>
      <dgm:spPr/>
      <dgm:t>
        <a:bodyPr/>
        <a:lstStyle/>
        <a:p>
          <a:endParaRPr lang="pt-BR"/>
        </a:p>
      </dgm:t>
    </dgm:pt>
    <dgm:pt modelId="{C12D6425-2F13-47CE-8BDD-B94088FB732D}" type="pres">
      <dgm:prSet presAssocID="{C693072D-4D25-445E-966A-1F7F16AC2CD3}" presName="Name0" presStyleCnt="0">
        <dgm:presLayoutVars>
          <dgm:dir/>
          <dgm:resizeHandles val="exact"/>
        </dgm:presLayoutVars>
      </dgm:prSet>
      <dgm:spPr/>
    </dgm:pt>
    <dgm:pt modelId="{92F40686-1408-4E0D-B640-0BFB2C69645F}" type="pres">
      <dgm:prSet presAssocID="{D52413A2-E0DC-4137-8F0C-8E1195E99982}" presName="composite" presStyleCnt="0"/>
      <dgm:spPr/>
    </dgm:pt>
    <dgm:pt modelId="{CD73E82E-3076-4B67-9C9D-225A4B643DFA}" type="pres">
      <dgm:prSet presAssocID="{D52413A2-E0DC-4137-8F0C-8E1195E99982}" presName="rect1" presStyleLbl="trAlignAcc1" presStyleIdx="0" presStyleCnt="16">
        <dgm:presLayoutVars>
          <dgm:bulletEnabled val="1"/>
        </dgm:presLayoutVars>
      </dgm:prSet>
      <dgm:spPr/>
    </dgm:pt>
    <dgm:pt modelId="{A189729F-A5B2-477C-8DAF-3F4645D04DD4}" type="pres">
      <dgm:prSet presAssocID="{D52413A2-E0DC-4137-8F0C-8E1195E99982}" presName="rect2" presStyleLbl="fgImgPlace1" presStyleIdx="0" presStyleCnt="1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Cabeça com engrenagens com preenchimento sólido"/>
        </a:ext>
      </dgm:extLst>
    </dgm:pt>
    <dgm:pt modelId="{FE67042B-5CCA-40B2-9134-67F15F87667D}" type="pres">
      <dgm:prSet presAssocID="{4CDC8AB5-D3E6-40D7-834B-25C55E6C4659}" presName="sibTrans" presStyleCnt="0"/>
      <dgm:spPr/>
    </dgm:pt>
    <dgm:pt modelId="{613C00E1-1C1C-4A7A-9A95-DF3F1A2D4F28}" type="pres">
      <dgm:prSet presAssocID="{8C23A572-ABA6-43D5-A9DF-EE613DA39715}" presName="composite" presStyleCnt="0"/>
      <dgm:spPr/>
    </dgm:pt>
    <dgm:pt modelId="{E112392B-AA29-4B67-8149-F75081547401}" type="pres">
      <dgm:prSet presAssocID="{8C23A572-ABA6-43D5-A9DF-EE613DA39715}" presName="rect1" presStyleLbl="trAlignAcc1" presStyleIdx="1" presStyleCnt="16">
        <dgm:presLayoutVars>
          <dgm:bulletEnabled val="1"/>
        </dgm:presLayoutVars>
      </dgm:prSet>
      <dgm:spPr/>
    </dgm:pt>
    <dgm:pt modelId="{207B0B09-FC75-4B77-BC5C-581AC35EFA24}" type="pres">
      <dgm:prSet presAssocID="{8C23A572-ABA6-43D5-A9DF-EE613DA39715}" presName="rect2" presStyleLbl="fgImgPlace1" presStyleIdx="1" presStyleCnt="16" custLinFactNeighborX="17376" custLinFactNeighborY="-658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Pirâmide com níveis com preenchimento sólido"/>
        </a:ext>
      </dgm:extLst>
    </dgm:pt>
    <dgm:pt modelId="{4AB696DA-B8DE-4F00-9EF2-9AE9866A998C}" type="pres">
      <dgm:prSet presAssocID="{F07A44C1-BE81-4707-A06E-2479203D93AB}" presName="sibTrans" presStyleCnt="0"/>
      <dgm:spPr/>
    </dgm:pt>
    <dgm:pt modelId="{DBE7535C-9FB6-4F06-B448-3A3D80213EB4}" type="pres">
      <dgm:prSet presAssocID="{E3C48CCE-C1B8-4855-B0BA-6D9088BD7386}" presName="composite" presStyleCnt="0"/>
      <dgm:spPr/>
    </dgm:pt>
    <dgm:pt modelId="{7255960C-0693-4977-937D-8ECA19941ED2}" type="pres">
      <dgm:prSet presAssocID="{E3C48CCE-C1B8-4855-B0BA-6D9088BD7386}" presName="rect1" presStyleLbl="trAlignAcc1" presStyleIdx="2" presStyleCnt="16" custScaleX="96744">
        <dgm:presLayoutVars>
          <dgm:bulletEnabled val="1"/>
        </dgm:presLayoutVars>
      </dgm:prSet>
      <dgm:spPr/>
    </dgm:pt>
    <dgm:pt modelId="{D13EBD57-63D9-4F04-923A-07FDE73B2DD6}" type="pres">
      <dgm:prSet presAssocID="{E3C48CCE-C1B8-4855-B0BA-6D9088BD7386}" presName="rect2" presStyleLbl="fgImgPlace1" presStyleIdx="2" presStyleCnt="16" custLinFactNeighborX="14608" custLinFactNeighborY="-501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Coroa com preenchimento sólido"/>
        </a:ext>
      </dgm:extLst>
    </dgm:pt>
    <dgm:pt modelId="{E238545B-C665-4433-BB88-EEA47AE89B77}" type="pres">
      <dgm:prSet presAssocID="{5B086131-D691-427A-BCD4-9C3319E5D560}" presName="sibTrans" presStyleCnt="0"/>
      <dgm:spPr/>
    </dgm:pt>
    <dgm:pt modelId="{09943EBC-6A4E-41AB-B2AD-A66E075C67FB}" type="pres">
      <dgm:prSet presAssocID="{45BC90FF-F2FC-4682-BB9E-6A9A2B8F2A9E}" presName="composite" presStyleCnt="0"/>
      <dgm:spPr/>
    </dgm:pt>
    <dgm:pt modelId="{2BD1A923-8C50-4E43-B48D-0CE3B7B4F390}" type="pres">
      <dgm:prSet presAssocID="{45BC90FF-F2FC-4682-BB9E-6A9A2B8F2A9E}" presName="rect1" presStyleLbl="trAlignAcc1" presStyleIdx="3" presStyleCnt="16">
        <dgm:presLayoutVars>
          <dgm:bulletEnabled val="1"/>
        </dgm:presLayoutVars>
      </dgm:prSet>
      <dgm:spPr/>
    </dgm:pt>
    <dgm:pt modelId="{A24660E3-4A8B-402E-8686-063883532854}" type="pres">
      <dgm:prSet presAssocID="{45BC90FF-F2FC-4682-BB9E-6A9A2B8F2A9E}" presName="rect2" presStyleLbl="fgImgPlace1" presStyleIdx="3" presStyleCnt="1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Executar com preenchimento sólido"/>
        </a:ext>
      </dgm:extLst>
    </dgm:pt>
    <dgm:pt modelId="{82B5BCBC-AEF3-4457-BEA6-ED612B6638EA}" type="pres">
      <dgm:prSet presAssocID="{CFCACB0A-7144-431B-A688-895F6F3FCB2C}" presName="sibTrans" presStyleCnt="0"/>
      <dgm:spPr/>
    </dgm:pt>
    <dgm:pt modelId="{B52B659C-A71E-4ADD-82AB-8CFB3559FC69}" type="pres">
      <dgm:prSet presAssocID="{0E9DDD1B-257B-423F-8573-B0E6C1664BF2}" presName="composite" presStyleCnt="0"/>
      <dgm:spPr/>
    </dgm:pt>
    <dgm:pt modelId="{610E8F96-990B-4224-B1C0-9BD4B77709E6}" type="pres">
      <dgm:prSet presAssocID="{0E9DDD1B-257B-423F-8573-B0E6C1664BF2}" presName="rect1" presStyleLbl="trAlignAcc1" presStyleIdx="4" presStyleCnt="16">
        <dgm:presLayoutVars>
          <dgm:bulletEnabled val="1"/>
        </dgm:presLayoutVars>
      </dgm:prSet>
      <dgm:spPr/>
    </dgm:pt>
    <dgm:pt modelId="{75F3721A-F33F-45C7-945E-2DB4CA974B77}" type="pres">
      <dgm:prSet presAssocID="{0E9DDD1B-257B-423F-8573-B0E6C1664BF2}" presName="rect2" presStyleLbl="fgImgPlace1" presStyleIdx="4" presStyleCnt="1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Chat com preenchimento sólido"/>
        </a:ext>
      </dgm:extLst>
    </dgm:pt>
    <dgm:pt modelId="{13851A00-EFBD-49AB-9121-67AF22183ACE}" type="pres">
      <dgm:prSet presAssocID="{E68D5634-F582-4A04-8C13-4CC2D6BD694B}" presName="sibTrans" presStyleCnt="0"/>
      <dgm:spPr/>
    </dgm:pt>
    <dgm:pt modelId="{AA444CB6-9BA9-423C-A1A0-08084CCE4769}" type="pres">
      <dgm:prSet presAssocID="{9E7D6A3F-A087-4B06-8E98-C37CBE7F9F9D}" presName="composite" presStyleCnt="0"/>
      <dgm:spPr/>
    </dgm:pt>
    <dgm:pt modelId="{E27C277A-A5E8-4496-8B89-16D5F948490A}" type="pres">
      <dgm:prSet presAssocID="{9E7D6A3F-A087-4B06-8E98-C37CBE7F9F9D}" presName="rect1" presStyleLbl="trAlignAcc1" presStyleIdx="5" presStyleCnt="16">
        <dgm:presLayoutVars>
          <dgm:bulletEnabled val="1"/>
        </dgm:presLayoutVars>
      </dgm:prSet>
      <dgm:spPr/>
    </dgm:pt>
    <dgm:pt modelId="{708B0255-9996-4C03-B0F7-F39C65EDCF0A}" type="pres">
      <dgm:prSet presAssocID="{9E7D6A3F-A087-4B06-8E98-C37CBE7F9F9D}" presName="rect2" presStyleLbl="fgImgPlace1" presStyleIdx="5" presStyleCnt="16" custLinFactNeighborX="6214" custLinFactNeighborY="1639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Marketing com preenchimento sólido"/>
        </a:ext>
      </dgm:extLst>
    </dgm:pt>
    <dgm:pt modelId="{BBB290AC-F92F-4902-A6FB-3A57C9076888}" type="pres">
      <dgm:prSet presAssocID="{FAA8ED2E-EA7E-4D7B-B48A-5FF1A645231D}" presName="sibTrans" presStyleCnt="0"/>
      <dgm:spPr/>
    </dgm:pt>
    <dgm:pt modelId="{55241960-58A4-46D2-94FE-CCF55B6851E4}" type="pres">
      <dgm:prSet presAssocID="{DD90D438-044B-4633-B124-E9C6EFBDAF78}" presName="composite" presStyleCnt="0"/>
      <dgm:spPr/>
    </dgm:pt>
    <dgm:pt modelId="{FCE59D86-68D1-421D-8F4B-4700A8B26579}" type="pres">
      <dgm:prSet presAssocID="{DD90D438-044B-4633-B124-E9C6EFBDAF78}" presName="rect1" presStyleLbl="trAlignAcc1" presStyleIdx="6" presStyleCnt="16">
        <dgm:presLayoutVars>
          <dgm:bulletEnabled val="1"/>
        </dgm:presLayoutVars>
      </dgm:prSet>
      <dgm:spPr/>
    </dgm:pt>
    <dgm:pt modelId="{C315C084-E5CC-422C-8674-2C8B302858BA}" type="pres">
      <dgm:prSet presAssocID="{DD90D438-044B-4633-B124-E9C6EFBDAF78}" presName="rect2" presStyleLbl="fgImgPlace1" presStyleIdx="6" presStyleCnt="16"/>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Prancheta Parcialmente Marcada com preenchimento sólido"/>
        </a:ext>
      </dgm:extLst>
    </dgm:pt>
    <dgm:pt modelId="{6452AC2F-C08C-462A-96AE-AB1BFE2C1E25}" type="pres">
      <dgm:prSet presAssocID="{0D1743C9-DA21-4373-8481-93B2958A4E6E}" presName="sibTrans" presStyleCnt="0"/>
      <dgm:spPr/>
    </dgm:pt>
    <dgm:pt modelId="{110052EB-A9B9-49FA-929C-022D231D6985}" type="pres">
      <dgm:prSet presAssocID="{4114CBFC-49CE-4C4C-AFB0-63B1B9D5EBDD}" presName="composite" presStyleCnt="0"/>
      <dgm:spPr/>
    </dgm:pt>
    <dgm:pt modelId="{9CD65A3C-F60E-4DF8-915E-E93EA6C78E91}" type="pres">
      <dgm:prSet presAssocID="{4114CBFC-49CE-4C4C-AFB0-63B1B9D5EBDD}" presName="rect1" presStyleLbl="trAlignAcc1" presStyleIdx="7" presStyleCnt="16">
        <dgm:presLayoutVars>
          <dgm:bulletEnabled val="1"/>
        </dgm:presLayoutVars>
      </dgm:prSet>
      <dgm:spPr/>
    </dgm:pt>
    <dgm:pt modelId="{A6A8992D-85A4-4076-B266-4700A8993B78}" type="pres">
      <dgm:prSet presAssocID="{4114CBFC-49CE-4C4C-AFB0-63B1B9D5EBDD}" presName="rect2" presStyleLbl="fgImgPlace1" presStyleIdx="7" presStyleCnt="16"/>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dgm:spPr>
      <dgm:extLst>
        <a:ext uri="{E40237B7-FDA0-4F09-8148-C483321AD2D9}">
          <dgm14:cNvPr xmlns:dgm14="http://schemas.microsoft.com/office/drawing/2010/diagram" id="0" name="" descr="Brainstorm com preenchimento sólido"/>
        </a:ext>
      </dgm:extLst>
    </dgm:pt>
    <dgm:pt modelId="{308729C9-D298-4241-9970-3C9AC9900C4C}" type="pres">
      <dgm:prSet presAssocID="{B29B02F7-2409-4AF3-8AB9-245CC684CE7E}" presName="sibTrans" presStyleCnt="0"/>
      <dgm:spPr/>
    </dgm:pt>
    <dgm:pt modelId="{33AB9C18-3AF5-42B8-BF3D-71F095F8BE62}" type="pres">
      <dgm:prSet presAssocID="{FFB8B37B-48D9-4ACB-AFA9-C99DAB77F345}" presName="composite" presStyleCnt="0"/>
      <dgm:spPr/>
    </dgm:pt>
    <dgm:pt modelId="{0F92251B-EB0E-4947-8F91-E89AAA43C25D}" type="pres">
      <dgm:prSet presAssocID="{FFB8B37B-48D9-4ACB-AFA9-C99DAB77F345}" presName="rect1" presStyleLbl="trAlignAcc1" presStyleIdx="8" presStyleCnt="16">
        <dgm:presLayoutVars>
          <dgm:bulletEnabled val="1"/>
        </dgm:presLayoutVars>
      </dgm:prSet>
      <dgm:spPr/>
    </dgm:pt>
    <dgm:pt modelId="{C6AF2A5A-2ED0-41DF-B3E7-9EFDF97A32E4}" type="pres">
      <dgm:prSet presAssocID="{FFB8B37B-48D9-4ACB-AFA9-C99DAB77F345}" presName="rect2" presStyleLbl="fgImgPlace1" presStyleIdx="8" presStyleCnt="16" custLinFactNeighborX="-6861"/>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25000" r="-25000"/>
          </a:stretch>
        </a:blipFill>
      </dgm:spPr>
      <dgm:extLst>
        <a:ext uri="{E40237B7-FDA0-4F09-8148-C483321AD2D9}">
          <dgm14:cNvPr xmlns:dgm14="http://schemas.microsoft.com/office/drawing/2010/diagram" id="0" name="" descr="Pensamento científico com preenchimento sólido"/>
        </a:ext>
      </dgm:extLst>
    </dgm:pt>
    <dgm:pt modelId="{0527061F-340B-4B86-BBB3-DD14DE684C30}" type="pres">
      <dgm:prSet presAssocID="{DF55EE1F-1A76-4384-8E69-F74568313B00}" presName="sibTrans" presStyleCnt="0"/>
      <dgm:spPr/>
    </dgm:pt>
    <dgm:pt modelId="{FFA3D61F-2A21-435E-848A-C6FEA8E5DBE1}" type="pres">
      <dgm:prSet presAssocID="{8F1CFB29-5530-45C5-9401-510EE42078AD}" presName="composite" presStyleCnt="0"/>
      <dgm:spPr/>
    </dgm:pt>
    <dgm:pt modelId="{9483489A-A151-478A-9C9F-263E567B5890}" type="pres">
      <dgm:prSet presAssocID="{8F1CFB29-5530-45C5-9401-510EE42078AD}" presName="rect1" presStyleLbl="trAlignAcc1" presStyleIdx="9" presStyleCnt="16">
        <dgm:presLayoutVars>
          <dgm:bulletEnabled val="1"/>
        </dgm:presLayoutVars>
      </dgm:prSet>
      <dgm:spPr/>
    </dgm:pt>
    <dgm:pt modelId="{3018A257-7E3C-403D-9AAB-A25C570823F2}" type="pres">
      <dgm:prSet presAssocID="{8F1CFB29-5530-45C5-9401-510EE42078AD}" presName="rect2" presStyleLbl="fgImgPlace1" presStyleIdx="9" presStyleCnt="16"/>
      <dgm:spPr>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25000" r="-25000"/>
          </a:stretch>
        </a:blipFill>
      </dgm:spPr>
      <dgm:extLst>
        <a:ext uri="{E40237B7-FDA0-4F09-8148-C483321AD2D9}">
          <dgm14:cNvPr xmlns:dgm14="http://schemas.microsoft.com/office/drawing/2010/diagram" id="0" name="" descr="Debate de grupo com preenchimento sólido"/>
        </a:ext>
      </dgm:extLst>
    </dgm:pt>
    <dgm:pt modelId="{7F2D3E29-C6D4-4D8F-AEB8-BA9438D382DE}" type="pres">
      <dgm:prSet presAssocID="{7FAA5307-464E-4DEE-8833-9B1679C97880}" presName="sibTrans" presStyleCnt="0"/>
      <dgm:spPr/>
    </dgm:pt>
    <dgm:pt modelId="{71064D64-3E3F-401A-A882-8BAEC557350C}" type="pres">
      <dgm:prSet presAssocID="{FD9EB780-F3E1-4995-9228-3D9A6454A091}" presName="composite" presStyleCnt="0"/>
      <dgm:spPr/>
    </dgm:pt>
    <dgm:pt modelId="{F47D867E-E891-4F8E-8419-253E2E26674B}" type="pres">
      <dgm:prSet presAssocID="{FD9EB780-F3E1-4995-9228-3D9A6454A091}" presName="rect1" presStyleLbl="trAlignAcc1" presStyleIdx="10" presStyleCnt="16">
        <dgm:presLayoutVars>
          <dgm:bulletEnabled val="1"/>
        </dgm:presLayoutVars>
      </dgm:prSet>
      <dgm:spPr/>
    </dgm:pt>
    <dgm:pt modelId="{CB5886A0-5EA6-47A2-80A5-F94F85BEBC3B}" type="pres">
      <dgm:prSet presAssocID="{FD9EB780-F3E1-4995-9228-3D9A6454A091}" presName="rect2" presStyleLbl="fgImgPlace1" presStyleIdx="10" presStyleCnt="16"/>
      <dgm:spPr>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l="-25000" r="-25000"/>
          </a:stretch>
        </a:blipFill>
      </dgm:spPr>
      <dgm:extLst>
        <a:ext uri="{E40237B7-FDA0-4F09-8148-C483321AD2D9}">
          <dgm14:cNvPr xmlns:dgm14="http://schemas.microsoft.com/office/drawing/2010/diagram" id="0" name="" descr="Ioga com preenchimento sólido"/>
        </a:ext>
      </dgm:extLst>
    </dgm:pt>
    <dgm:pt modelId="{99531326-FA29-4859-B8F8-88EAA3EF4F79}" type="pres">
      <dgm:prSet presAssocID="{F0F46ECA-AC85-4693-B7FD-932176A05E63}" presName="sibTrans" presStyleCnt="0"/>
      <dgm:spPr/>
    </dgm:pt>
    <dgm:pt modelId="{EC9E4537-F2B9-487C-A67A-61A89982C9A8}" type="pres">
      <dgm:prSet presAssocID="{276C5275-3945-4B13-8799-DBC111F0F9E9}" presName="composite" presStyleCnt="0"/>
      <dgm:spPr/>
    </dgm:pt>
    <dgm:pt modelId="{7CB1059C-0B3C-4F22-9E47-CBE54A14F0A1}" type="pres">
      <dgm:prSet presAssocID="{276C5275-3945-4B13-8799-DBC111F0F9E9}" presName="rect1" presStyleLbl="trAlignAcc1" presStyleIdx="11" presStyleCnt="16">
        <dgm:presLayoutVars>
          <dgm:bulletEnabled val="1"/>
        </dgm:presLayoutVars>
      </dgm:prSet>
      <dgm:spPr/>
    </dgm:pt>
    <dgm:pt modelId="{0190DA72-AB67-462A-BD66-1C60D66C0132}" type="pres">
      <dgm:prSet presAssocID="{276C5275-3945-4B13-8799-DBC111F0F9E9}" presName="rect2" presStyleLbl="fgImgPlace1" presStyleIdx="11" presStyleCnt="16" custLinFactNeighborX="-5792" custLinFactNeighborY="5792"/>
      <dgm:spPr>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l="-25000" r="-25000"/>
          </a:stretch>
        </a:blipFill>
      </dgm:spPr>
      <dgm:extLst>
        <a:ext uri="{E40237B7-FDA0-4F09-8148-C483321AD2D9}">
          <dgm14:cNvPr xmlns:dgm14="http://schemas.microsoft.com/office/drawing/2010/diagram" id="0" name="" descr="Ciclo com pessoas com preenchimento sólido"/>
        </a:ext>
      </dgm:extLst>
    </dgm:pt>
    <dgm:pt modelId="{2A579BCC-407A-4B5B-82A2-7A4C3264DC4F}" type="pres">
      <dgm:prSet presAssocID="{371808D3-E862-4C11-875F-FF03C763BADC}" presName="sibTrans" presStyleCnt="0"/>
      <dgm:spPr/>
    </dgm:pt>
    <dgm:pt modelId="{32D77114-2799-44FE-9CB6-F7E4BE781679}" type="pres">
      <dgm:prSet presAssocID="{49B46893-78D1-4CE0-A54D-09092E3A10AA}" presName="composite" presStyleCnt="0"/>
      <dgm:spPr/>
    </dgm:pt>
    <dgm:pt modelId="{EFEEA2CE-790B-4CD7-AC18-1BDED7CFF250}" type="pres">
      <dgm:prSet presAssocID="{49B46893-78D1-4CE0-A54D-09092E3A10AA}" presName="rect1" presStyleLbl="trAlignAcc1" presStyleIdx="12" presStyleCnt="16">
        <dgm:presLayoutVars>
          <dgm:bulletEnabled val="1"/>
        </dgm:presLayoutVars>
      </dgm:prSet>
      <dgm:spPr/>
    </dgm:pt>
    <dgm:pt modelId="{5FEC5CE5-9427-40DF-82D3-B51257E1419E}" type="pres">
      <dgm:prSet presAssocID="{49B46893-78D1-4CE0-A54D-09092E3A10AA}" presName="rect2" presStyleLbl="fgImgPlace1" presStyleIdx="12" presStyleCnt="16" custLinFactNeighborX="28960" custLinFactNeighborY="8680"/>
      <dgm:spPr>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l="-25000" r="-25000"/>
          </a:stretch>
        </a:blipFill>
      </dgm:spPr>
      <dgm:extLst>
        <a:ext uri="{E40237B7-FDA0-4F09-8148-C483321AD2D9}">
          <dgm14:cNvPr xmlns:dgm14="http://schemas.microsoft.com/office/drawing/2010/diagram" id="0" name="" descr="Lupa com preenchimento sólido"/>
        </a:ext>
      </dgm:extLst>
    </dgm:pt>
    <dgm:pt modelId="{5E232D0E-A09F-4267-85A9-26D22A76D0B8}" type="pres">
      <dgm:prSet presAssocID="{806D7B24-37E6-4AA7-B52D-397B96190C40}" presName="sibTrans" presStyleCnt="0"/>
      <dgm:spPr/>
    </dgm:pt>
    <dgm:pt modelId="{44ADA2A6-C32A-42C6-8F83-7D848F1F18AA}" type="pres">
      <dgm:prSet presAssocID="{B677CF1D-D0AC-498C-8090-6EA54327282E}" presName="composite" presStyleCnt="0"/>
      <dgm:spPr/>
    </dgm:pt>
    <dgm:pt modelId="{F0A06947-23F6-47F2-8C08-60E2420ADE02}" type="pres">
      <dgm:prSet presAssocID="{B677CF1D-D0AC-498C-8090-6EA54327282E}" presName="rect1" presStyleLbl="trAlignAcc1" presStyleIdx="13" presStyleCnt="16">
        <dgm:presLayoutVars>
          <dgm:bulletEnabled val="1"/>
        </dgm:presLayoutVars>
      </dgm:prSet>
      <dgm:spPr/>
    </dgm:pt>
    <dgm:pt modelId="{2C7F237B-A441-4BC2-8F08-D45349E629F9}" type="pres">
      <dgm:prSet presAssocID="{B677CF1D-D0AC-498C-8090-6EA54327282E}" presName="rect2" presStyleLbl="fgImgPlace1" presStyleIdx="13" presStyleCnt="16"/>
      <dgm:spPr>
        <a:blipFill>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l="-25000" r="-25000"/>
          </a:stretch>
        </a:blipFill>
      </dgm:spPr>
      <dgm:extLst>
        <a:ext uri="{E40237B7-FDA0-4F09-8148-C483321AD2D9}">
          <dgm14:cNvPr xmlns:dgm14="http://schemas.microsoft.com/office/drawing/2010/diagram" id="0" name="" descr="Aspiração com preenchimento sólido"/>
        </a:ext>
      </dgm:extLst>
    </dgm:pt>
    <dgm:pt modelId="{3167C940-D673-42F1-AE5C-24425AC14B3F}" type="pres">
      <dgm:prSet presAssocID="{E167D2DF-E51B-497A-9C0C-2CD6961C06B2}" presName="sibTrans" presStyleCnt="0"/>
      <dgm:spPr/>
    </dgm:pt>
    <dgm:pt modelId="{F6E3E14D-4EC5-49CE-B254-921890F3E345}" type="pres">
      <dgm:prSet presAssocID="{7DEF7161-87DA-4F4A-887B-9E785004FC2D}" presName="composite" presStyleCnt="0"/>
      <dgm:spPr/>
    </dgm:pt>
    <dgm:pt modelId="{25032770-3DA3-4124-B2F2-E141B2EC360E}" type="pres">
      <dgm:prSet presAssocID="{7DEF7161-87DA-4F4A-887B-9E785004FC2D}" presName="rect1" presStyleLbl="trAlignAcc1" presStyleIdx="14" presStyleCnt="16">
        <dgm:presLayoutVars>
          <dgm:bulletEnabled val="1"/>
        </dgm:presLayoutVars>
      </dgm:prSet>
      <dgm:spPr/>
    </dgm:pt>
    <dgm:pt modelId="{4EA56E83-D646-4390-998C-4057F90DEC61}" type="pres">
      <dgm:prSet presAssocID="{7DEF7161-87DA-4F4A-887B-9E785004FC2D}" presName="rect2" presStyleLbl="fgImgPlace1" presStyleIdx="14" presStyleCnt="16"/>
      <dgm:spPr>
        <a:blipFill>
          <a:blip xmlns:r="http://schemas.openxmlformats.org/officeDocument/2006/relationships"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l="-25000" r="-25000"/>
          </a:stretch>
        </a:blipFill>
      </dgm:spPr>
      <dgm:extLst>
        <a:ext uri="{E40237B7-FDA0-4F09-8148-C483321AD2D9}">
          <dgm14:cNvPr xmlns:dgm14="http://schemas.microsoft.com/office/drawing/2010/diagram" id="0" name="" descr="Rota (dois pinos em um caminho) com preenchimento sólido"/>
        </a:ext>
      </dgm:extLst>
    </dgm:pt>
    <dgm:pt modelId="{16BF9DEF-CAC7-4E69-BE51-8D0946CDAFE5}" type="pres">
      <dgm:prSet presAssocID="{A79ADB15-710E-4B0B-8FCC-84652947C1F2}" presName="sibTrans" presStyleCnt="0"/>
      <dgm:spPr/>
    </dgm:pt>
    <dgm:pt modelId="{1D64F781-06F0-47A7-82CF-B578057EA599}" type="pres">
      <dgm:prSet presAssocID="{CE091A2F-7C71-4491-ACC3-EA6FC233DCA0}" presName="composite" presStyleCnt="0"/>
      <dgm:spPr/>
    </dgm:pt>
    <dgm:pt modelId="{3C24A550-1EC8-4488-BCF5-E1647390BA12}" type="pres">
      <dgm:prSet presAssocID="{CE091A2F-7C71-4491-ACC3-EA6FC233DCA0}" presName="rect1" presStyleLbl="trAlignAcc1" presStyleIdx="15" presStyleCnt="16">
        <dgm:presLayoutVars>
          <dgm:bulletEnabled val="1"/>
        </dgm:presLayoutVars>
      </dgm:prSet>
      <dgm:spPr/>
    </dgm:pt>
    <dgm:pt modelId="{A8A435D6-29A4-450B-BF16-AFFBD3436ECA}" type="pres">
      <dgm:prSet presAssocID="{CE091A2F-7C71-4491-ACC3-EA6FC233DCA0}" presName="rect2" presStyleLbl="fgImgPlace1" presStyleIdx="15" presStyleCnt="16"/>
      <dgm:spPr>
        <a:blipFill>
          <a:blip xmlns:r="http://schemas.openxmlformats.org/officeDocument/2006/relationships"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l="-25000" r="-25000"/>
          </a:stretch>
        </a:blipFill>
      </dgm:spPr>
      <dgm:extLst>
        <a:ext uri="{E40237B7-FDA0-4F09-8148-C483321AD2D9}">
          <dgm14:cNvPr xmlns:dgm14="http://schemas.microsoft.com/office/drawing/2010/diagram" id="0" name="" descr="Sistema solar com preenchimento sólido"/>
        </a:ext>
      </dgm:extLst>
    </dgm:pt>
  </dgm:ptLst>
  <dgm:cxnLst>
    <dgm:cxn modelId="{B39AA104-FA53-4BF4-AC9A-2FC54D9FCFAF}" srcId="{C693072D-4D25-445E-966A-1F7F16AC2CD3}" destId="{49B46893-78D1-4CE0-A54D-09092E3A10AA}" srcOrd="12" destOrd="0" parTransId="{A63AE9A7-CA7F-4C7D-BB85-EED620672CF6}" sibTransId="{806D7B24-37E6-4AA7-B52D-397B96190C40}"/>
    <dgm:cxn modelId="{58205C12-D2A7-4402-91F4-E837669FBEBA}" type="presOf" srcId="{276C5275-3945-4B13-8799-DBC111F0F9E9}" destId="{7CB1059C-0B3C-4F22-9E47-CBE54A14F0A1}" srcOrd="0" destOrd="0" presId="urn:microsoft.com/office/officeart/2008/layout/PictureStrips"/>
    <dgm:cxn modelId="{5D3F1D13-9FE2-44B0-AD56-121933BEB9AA}" type="presOf" srcId="{8F1CFB29-5530-45C5-9401-510EE42078AD}" destId="{9483489A-A151-478A-9C9F-263E567B5890}" srcOrd="0" destOrd="0" presId="urn:microsoft.com/office/officeart/2008/layout/PictureStrips"/>
    <dgm:cxn modelId="{9E75C913-15C8-4380-A06A-6D59710FFBB7}" type="presOf" srcId="{45BC90FF-F2FC-4682-BB9E-6A9A2B8F2A9E}" destId="{2BD1A923-8C50-4E43-B48D-0CE3B7B4F390}" srcOrd="0" destOrd="0" presId="urn:microsoft.com/office/officeart/2008/layout/PictureStrips"/>
    <dgm:cxn modelId="{A9BCF01A-2254-4CF8-BF81-A769C0ABE9E3}" srcId="{C693072D-4D25-445E-966A-1F7F16AC2CD3}" destId="{7DEF7161-87DA-4F4A-887B-9E785004FC2D}" srcOrd="14" destOrd="0" parTransId="{4FE648BC-5B68-4722-8B00-2293A8ACAF6B}" sibTransId="{A79ADB15-710E-4B0B-8FCC-84652947C1F2}"/>
    <dgm:cxn modelId="{3D2F2521-D9FF-4837-A49D-6B0D575CA911}" type="presOf" srcId="{0E9DDD1B-257B-423F-8573-B0E6C1664BF2}" destId="{610E8F96-990B-4224-B1C0-9BD4B77709E6}" srcOrd="0" destOrd="0" presId="urn:microsoft.com/office/officeart/2008/layout/PictureStrips"/>
    <dgm:cxn modelId="{63DDE921-7B36-4F0E-9897-45746A8CC93E}" type="presOf" srcId="{CE091A2F-7C71-4491-ACC3-EA6FC233DCA0}" destId="{3C24A550-1EC8-4488-BCF5-E1647390BA12}" srcOrd="0" destOrd="0" presId="urn:microsoft.com/office/officeart/2008/layout/PictureStrips"/>
    <dgm:cxn modelId="{F6134A22-B17D-4D8D-A2BD-A2CC694F6B12}" srcId="{C693072D-4D25-445E-966A-1F7F16AC2CD3}" destId="{8F1CFB29-5530-45C5-9401-510EE42078AD}" srcOrd="9" destOrd="0" parTransId="{4A2703CB-DBBB-4B93-AF64-315AFC431173}" sibTransId="{7FAA5307-464E-4DEE-8833-9B1679C97880}"/>
    <dgm:cxn modelId="{49B1EF26-F084-4473-BDE5-966BE683DBAD}" srcId="{C693072D-4D25-445E-966A-1F7F16AC2CD3}" destId="{D52413A2-E0DC-4137-8F0C-8E1195E99982}" srcOrd="0" destOrd="0" parTransId="{3F7AA635-0CE7-4C1B-A471-C06FDDDBAC9E}" sibTransId="{4CDC8AB5-D3E6-40D7-834B-25C55E6C4659}"/>
    <dgm:cxn modelId="{B5A24035-5B11-4E5A-93B1-560D4EFCE0BE}" type="presOf" srcId="{C693072D-4D25-445E-966A-1F7F16AC2CD3}" destId="{C12D6425-2F13-47CE-8BDD-B94088FB732D}" srcOrd="0" destOrd="0" presId="urn:microsoft.com/office/officeart/2008/layout/PictureStrips"/>
    <dgm:cxn modelId="{CBC3AF5E-7304-4F88-9A3E-ACFF721DCD1F}" type="presOf" srcId="{7DEF7161-87DA-4F4A-887B-9E785004FC2D}" destId="{25032770-3DA3-4124-B2F2-E141B2EC360E}" srcOrd="0" destOrd="0" presId="urn:microsoft.com/office/officeart/2008/layout/PictureStrips"/>
    <dgm:cxn modelId="{A9F3FF5E-7A95-4397-90D1-1A57901C11B4}" srcId="{C693072D-4D25-445E-966A-1F7F16AC2CD3}" destId="{FD9EB780-F3E1-4995-9228-3D9A6454A091}" srcOrd="10" destOrd="0" parTransId="{19D3D1F7-82A6-42BA-81BB-4F42A8DE615B}" sibTransId="{F0F46ECA-AC85-4693-B7FD-932176A05E63}"/>
    <dgm:cxn modelId="{19E63941-AB6E-4CB4-94C9-D6FB6133E8C7}" type="presOf" srcId="{DD90D438-044B-4633-B124-E9C6EFBDAF78}" destId="{FCE59D86-68D1-421D-8F4B-4700A8B26579}" srcOrd="0" destOrd="0" presId="urn:microsoft.com/office/officeart/2008/layout/PictureStrips"/>
    <dgm:cxn modelId="{A28C9942-7BCB-4647-BFA9-20D696586A5F}" type="presOf" srcId="{D52413A2-E0DC-4137-8F0C-8E1195E99982}" destId="{CD73E82E-3076-4B67-9C9D-225A4B643DFA}" srcOrd="0" destOrd="0" presId="urn:microsoft.com/office/officeart/2008/layout/PictureStrips"/>
    <dgm:cxn modelId="{AD7D5B45-61C5-41F0-ABAB-872B3D1C9378}" srcId="{C693072D-4D25-445E-966A-1F7F16AC2CD3}" destId="{45BC90FF-F2FC-4682-BB9E-6A9A2B8F2A9E}" srcOrd="3" destOrd="0" parTransId="{3F0D160E-18C7-4556-ADEE-A28DC4E44CF5}" sibTransId="{CFCACB0A-7144-431B-A688-895F6F3FCB2C}"/>
    <dgm:cxn modelId="{06E48567-097D-4E58-9411-D864A57981EE}" type="presOf" srcId="{49B46893-78D1-4CE0-A54D-09092E3A10AA}" destId="{EFEEA2CE-790B-4CD7-AC18-1BDED7CFF250}" srcOrd="0" destOrd="0" presId="urn:microsoft.com/office/officeart/2008/layout/PictureStrips"/>
    <dgm:cxn modelId="{4732576E-62B0-46C1-9FE3-282B402C4176}" type="presOf" srcId="{8C23A572-ABA6-43D5-A9DF-EE613DA39715}" destId="{E112392B-AA29-4B67-8149-F75081547401}" srcOrd="0" destOrd="0" presId="urn:microsoft.com/office/officeart/2008/layout/PictureStrips"/>
    <dgm:cxn modelId="{6CE56871-4DB6-473B-A5D8-5E30D7986806}" srcId="{C693072D-4D25-445E-966A-1F7F16AC2CD3}" destId="{4114CBFC-49CE-4C4C-AFB0-63B1B9D5EBDD}" srcOrd="7" destOrd="0" parTransId="{CC2CBF35-7B7B-40DF-BCE7-B71A1F34888F}" sibTransId="{B29B02F7-2409-4AF3-8AB9-245CC684CE7E}"/>
    <dgm:cxn modelId="{F5EAE056-6389-4E93-A655-AA2971E22F55}" type="presOf" srcId="{B677CF1D-D0AC-498C-8090-6EA54327282E}" destId="{F0A06947-23F6-47F2-8C08-60E2420ADE02}" srcOrd="0" destOrd="0" presId="urn:microsoft.com/office/officeart/2008/layout/PictureStrips"/>
    <dgm:cxn modelId="{B7B20188-1F0A-46C0-9C4F-F88389D0E90B}" type="presOf" srcId="{FD9EB780-F3E1-4995-9228-3D9A6454A091}" destId="{F47D867E-E891-4F8E-8419-253E2E26674B}" srcOrd="0" destOrd="0" presId="urn:microsoft.com/office/officeart/2008/layout/PictureStrips"/>
    <dgm:cxn modelId="{26983C90-7F00-465E-8323-E3A3C4048378}" type="presOf" srcId="{FFB8B37B-48D9-4ACB-AFA9-C99DAB77F345}" destId="{0F92251B-EB0E-4947-8F91-E89AAA43C25D}" srcOrd="0" destOrd="0" presId="urn:microsoft.com/office/officeart/2008/layout/PictureStrips"/>
    <dgm:cxn modelId="{2FE41EA3-7292-4F78-B76A-D415022ADEBD}" srcId="{C693072D-4D25-445E-966A-1F7F16AC2CD3}" destId="{E3C48CCE-C1B8-4855-B0BA-6D9088BD7386}" srcOrd="2" destOrd="0" parTransId="{32C99158-EF07-401C-8BE2-BBC81E1CEA3D}" sibTransId="{5B086131-D691-427A-BCD4-9C3319E5D560}"/>
    <dgm:cxn modelId="{287379A6-5C3F-414F-87ED-8005207B7520}" srcId="{C693072D-4D25-445E-966A-1F7F16AC2CD3}" destId="{CE091A2F-7C71-4491-ACC3-EA6FC233DCA0}" srcOrd="15" destOrd="0" parTransId="{86D82B3D-11ED-4BA6-8950-8CD98FB91F36}" sibTransId="{A3661CA5-5719-439C-9386-46A665C4AA1B}"/>
    <dgm:cxn modelId="{205060AD-015B-476C-908B-7D7DDD39E4A0}" srcId="{C693072D-4D25-445E-966A-1F7F16AC2CD3}" destId="{B677CF1D-D0AC-498C-8090-6EA54327282E}" srcOrd="13" destOrd="0" parTransId="{1D61101A-2BEC-4F0A-9B05-44D874EC84AB}" sibTransId="{E167D2DF-E51B-497A-9C0C-2CD6961C06B2}"/>
    <dgm:cxn modelId="{88BA05C4-EEED-4183-9D9D-B82ABAFD3D4D}" srcId="{C693072D-4D25-445E-966A-1F7F16AC2CD3}" destId="{DD90D438-044B-4633-B124-E9C6EFBDAF78}" srcOrd="6" destOrd="0" parTransId="{47C98DEC-05AD-4B39-AEC9-2CAEF3A0B436}" sibTransId="{0D1743C9-DA21-4373-8481-93B2958A4E6E}"/>
    <dgm:cxn modelId="{E534CEC5-1A9B-4E55-B02D-A3E221B76B74}" type="presOf" srcId="{E3C48CCE-C1B8-4855-B0BA-6D9088BD7386}" destId="{7255960C-0693-4977-937D-8ECA19941ED2}" srcOrd="0" destOrd="0" presId="urn:microsoft.com/office/officeart/2008/layout/PictureStrips"/>
    <dgm:cxn modelId="{47447BD0-A0A5-41C3-87BC-3BE5E74F2C0C}" srcId="{C693072D-4D25-445E-966A-1F7F16AC2CD3}" destId="{276C5275-3945-4B13-8799-DBC111F0F9E9}" srcOrd="11" destOrd="0" parTransId="{DD32BF60-AC69-453F-8C88-C698C1A5571C}" sibTransId="{371808D3-E862-4C11-875F-FF03C763BADC}"/>
    <dgm:cxn modelId="{A8360AD6-BBCF-4A52-818E-6F934B38C6D6}" srcId="{C693072D-4D25-445E-966A-1F7F16AC2CD3}" destId="{FFB8B37B-48D9-4ACB-AFA9-C99DAB77F345}" srcOrd="8" destOrd="0" parTransId="{F1DB0DF8-A790-4A64-B729-0DF2A5EEAD27}" sibTransId="{DF55EE1F-1A76-4384-8E69-F74568313B00}"/>
    <dgm:cxn modelId="{B61E79DA-DC6C-4476-8136-168AC06CB6A3}" srcId="{C693072D-4D25-445E-966A-1F7F16AC2CD3}" destId="{8C23A572-ABA6-43D5-A9DF-EE613DA39715}" srcOrd="1" destOrd="0" parTransId="{5A2DC9C8-9811-485B-A4AE-24B4BCEFB632}" sibTransId="{F07A44C1-BE81-4707-A06E-2479203D93AB}"/>
    <dgm:cxn modelId="{056C7AE3-60C9-4CE2-824B-D7229ED49349}" srcId="{C693072D-4D25-445E-966A-1F7F16AC2CD3}" destId="{9E7D6A3F-A087-4B06-8E98-C37CBE7F9F9D}" srcOrd="5" destOrd="0" parTransId="{A50BA6B4-2075-4B0D-88FD-2FC0C208DB16}" sibTransId="{FAA8ED2E-EA7E-4D7B-B48A-5FF1A645231D}"/>
    <dgm:cxn modelId="{751E66E8-28CB-413E-B2FD-5013F9EAFAC3}" type="presOf" srcId="{9E7D6A3F-A087-4B06-8E98-C37CBE7F9F9D}" destId="{E27C277A-A5E8-4496-8B89-16D5F948490A}" srcOrd="0" destOrd="0" presId="urn:microsoft.com/office/officeart/2008/layout/PictureStrips"/>
    <dgm:cxn modelId="{3FA501EF-8598-4EB4-A27F-CDEDF37ADC01}" type="presOf" srcId="{4114CBFC-49CE-4C4C-AFB0-63B1B9D5EBDD}" destId="{9CD65A3C-F60E-4DF8-915E-E93EA6C78E91}" srcOrd="0" destOrd="0" presId="urn:microsoft.com/office/officeart/2008/layout/PictureStrips"/>
    <dgm:cxn modelId="{31C14DFB-C4C6-4179-B30C-FC56DCCF0A3A}" srcId="{C693072D-4D25-445E-966A-1F7F16AC2CD3}" destId="{0E9DDD1B-257B-423F-8573-B0E6C1664BF2}" srcOrd="4" destOrd="0" parTransId="{418E90AA-F580-4743-BA79-21492A3F36CA}" sibTransId="{E68D5634-F582-4A04-8C13-4CC2D6BD694B}"/>
    <dgm:cxn modelId="{B6FBC95D-322F-4471-BD77-F5301AE65C7D}" type="presParOf" srcId="{C12D6425-2F13-47CE-8BDD-B94088FB732D}" destId="{92F40686-1408-4E0D-B640-0BFB2C69645F}" srcOrd="0" destOrd="0" presId="urn:microsoft.com/office/officeart/2008/layout/PictureStrips"/>
    <dgm:cxn modelId="{4F7C2096-ACBF-46CE-A076-5CBD83925C97}" type="presParOf" srcId="{92F40686-1408-4E0D-B640-0BFB2C69645F}" destId="{CD73E82E-3076-4B67-9C9D-225A4B643DFA}" srcOrd="0" destOrd="0" presId="urn:microsoft.com/office/officeart/2008/layout/PictureStrips"/>
    <dgm:cxn modelId="{4C571F7A-64CE-4930-815B-552D82EACC01}" type="presParOf" srcId="{92F40686-1408-4E0D-B640-0BFB2C69645F}" destId="{A189729F-A5B2-477C-8DAF-3F4645D04DD4}" srcOrd="1" destOrd="0" presId="urn:microsoft.com/office/officeart/2008/layout/PictureStrips"/>
    <dgm:cxn modelId="{2D8E72E6-5A65-4E06-92C6-93B948ED277B}" type="presParOf" srcId="{C12D6425-2F13-47CE-8BDD-B94088FB732D}" destId="{FE67042B-5CCA-40B2-9134-67F15F87667D}" srcOrd="1" destOrd="0" presId="urn:microsoft.com/office/officeart/2008/layout/PictureStrips"/>
    <dgm:cxn modelId="{510276CC-743B-4BA3-BF84-024BC60842BE}" type="presParOf" srcId="{C12D6425-2F13-47CE-8BDD-B94088FB732D}" destId="{613C00E1-1C1C-4A7A-9A95-DF3F1A2D4F28}" srcOrd="2" destOrd="0" presId="urn:microsoft.com/office/officeart/2008/layout/PictureStrips"/>
    <dgm:cxn modelId="{44A00E05-CE77-4F9E-A39E-51B4F3A72F8E}" type="presParOf" srcId="{613C00E1-1C1C-4A7A-9A95-DF3F1A2D4F28}" destId="{E112392B-AA29-4B67-8149-F75081547401}" srcOrd="0" destOrd="0" presId="urn:microsoft.com/office/officeart/2008/layout/PictureStrips"/>
    <dgm:cxn modelId="{41B3DC7A-3EB4-486E-AE7E-40FCAEC2FA4C}" type="presParOf" srcId="{613C00E1-1C1C-4A7A-9A95-DF3F1A2D4F28}" destId="{207B0B09-FC75-4B77-BC5C-581AC35EFA24}" srcOrd="1" destOrd="0" presId="urn:microsoft.com/office/officeart/2008/layout/PictureStrips"/>
    <dgm:cxn modelId="{91C45A46-D29E-4A9E-9D8E-AAAC16182722}" type="presParOf" srcId="{C12D6425-2F13-47CE-8BDD-B94088FB732D}" destId="{4AB696DA-B8DE-4F00-9EF2-9AE9866A998C}" srcOrd="3" destOrd="0" presId="urn:microsoft.com/office/officeart/2008/layout/PictureStrips"/>
    <dgm:cxn modelId="{271143B9-7F00-4E87-BDBE-533D575A1898}" type="presParOf" srcId="{C12D6425-2F13-47CE-8BDD-B94088FB732D}" destId="{DBE7535C-9FB6-4F06-B448-3A3D80213EB4}" srcOrd="4" destOrd="0" presId="urn:microsoft.com/office/officeart/2008/layout/PictureStrips"/>
    <dgm:cxn modelId="{1CAF092A-E0B5-4BF8-93B8-8C16E3D48B8B}" type="presParOf" srcId="{DBE7535C-9FB6-4F06-B448-3A3D80213EB4}" destId="{7255960C-0693-4977-937D-8ECA19941ED2}" srcOrd="0" destOrd="0" presId="urn:microsoft.com/office/officeart/2008/layout/PictureStrips"/>
    <dgm:cxn modelId="{199B6EB3-9D46-4255-87F2-38C8434F031F}" type="presParOf" srcId="{DBE7535C-9FB6-4F06-B448-3A3D80213EB4}" destId="{D13EBD57-63D9-4F04-923A-07FDE73B2DD6}" srcOrd="1" destOrd="0" presId="urn:microsoft.com/office/officeart/2008/layout/PictureStrips"/>
    <dgm:cxn modelId="{8A65B537-4055-4C60-AA94-FFF2D9E6B210}" type="presParOf" srcId="{C12D6425-2F13-47CE-8BDD-B94088FB732D}" destId="{E238545B-C665-4433-BB88-EEA47AE89B77}" srcOrd="5" destOrd="0" presId="urn:microsoft.com/office/officeart/2008/layout/PictureStrips"/>
    <dgm:cxn modelId="{19CF5438-EB2E-41F7-9731-DB516A2A6A04}" type="presParOf" srcId="{C12D6425-2F13-47CE-8BDD-B94088FB732D}" destId="{09943EBC-6A4E-41AB-B2AD-A66E075C67FB}" srcOrd="6" destOrd="0" presId="urn:microsoft.com/office/officeart/2008/layout/PictureStrips"/>
    <dgm:cxn modelId="{2FBCF778-02BE-48B3-9C14-0A48709F1616}" type="presParOf" srcId="{09943EBC-6A4E-41AB-B2AD-A66E075C67FB}" destId="{2BD1A923-8C50-4E43-B48D-0CE3B7B4F390}" srcOrd="0" destOrd="0" presId="urn:microsoft.com/office/officeart/2008/layout/PictureStrips"/>
    <dgm:cxn modelId="{47E9844D-8368-4253-9745-0B5BC62DC2F1}" type="presParOf" srcId="{09943EBC-6A4E-41AB-B2AD-A66E075C67FB}" destId="{A24660E3-4A8B-402E-8686-063883532854}" srcOrd="1" destOrd="0" presId="urn:microsoft.com/office/officeart/2008/layout/PictureStrips"/>
    <dgm:cxn modelId="{29ADE802-539D-4842-8B61-5741945AD26E}" type="presParOf" srcId="{C12D6425-2F13-47CE-8BDD-B94088FB732D}" destId="{82B5BCBC-AEF3-4457-BEA6-ED612B6638EA}" srcOrd="7" destOrd="0" presId="urn:microsoft.com/office/officeart/2008/layout/PictureStrips"/>
    <dgm:cxn modelId="{0AEB0ABA-DFF7-4C76-B39E-A3378DBA1528}" type="presParOf" srcId="{C12D6425-2F13-47CE-8BDD-B94088FB732D}" destId="{B52B659C-A71E-4ADD-82AB-8CFB3559FC69}" srcOrd="8" destOrd="0" presId="urn:microsoft.com/office/officeart/2008/layout/PictureStrips"/>
    <dgm:cxn modelId="{25374F4F-21C7-49F4-A092-8F8F412F9803}" type="presParOf" srcId="{B52B659C-A71E-4ADD-82AB-8CFB3559FC69}" destId="{610E8F96-990B-4224-B1C0-9BD4B77709E6}" srcOrd="0" destOrd="0" presId="urn:microsoft.com/office/officeart/2008/layout/PictureStrips"/>
    <dgm:cxn modelId="{AE7A10D6-BF5A-4199-80F5-0F77115B59BE}" type="presParOf" srcId="{B52B659C-A71E-4ADD-82AB-8CFB3559FC69}" destId="{75F3721A-F33F-45C7-945E-2DB4CA974B77}" srcOrd="1" destOrd="0" presId="urn:microsoft.com/office/officeart/2008/layout/PictureStrips"/>
    <dgm:cxn modelId="{E4FC6DAE-D358-44DD-B645-8E86EEE6043E}" type="presParOf" srcId="{C12D6425-2F13-47CE-8BDD-B94088FB732D}" destId="{13851A00-EFBD-49AB-9121-67AF22183ACE}" srcOrd="9" destOrd="0" presId="urn:microsoft.com/office/officeart/2008/layout/PictureStrips"/>
    <dgm:cxn modelId="{B237A3BE-5856-4AD0-8C57-D2B84379D5C2}" type="presParOf" srcId="{C12D6425-2F13-47CE-8BDD-B94088FB732D}" destId="{AA444CB6-9BA9-423C-A1A0-08084CCE4769}" srcOrd="10" destOrd="0" presId="urn:microsoft.com/office/officeart/2008/layout/PictureStrips"/>
    <dgm:cxn modelId="{858CB74F-A70D-490A-8126-04626ED13756}" type="presParOf" srcId="{AA444CB6-9BA9-423C-A1A0-08084CCE4769}" destId="{E27C277A-A5E8-4496-8B89-16D5F948490A}" srcOrd="0" destOrd="0" presId="urn:microsoft.com/office/officeart/2008/layout/PictureStrips"/>
    <dgm:cxn modelId="{DCE38EDD-1BC5-43FC-AD6B-991973E1DED5}" type="presParOf" srcId="{AA444CB6-9BA9-423C-A1A0-08084CCE4769}" destId="{708B0255-9996-4C03-B0F7-F39C65EDCF0A}" srcOrd="1" destOrd="0" presId="urn:microsoft.com/office/officeart/2008/layout/PictureStrips"/>
    <dgm:cxn modelId="{682DB324-35D8-4706-8EFD-0A97F4B4574D}" type="presParOf" srcId="{C12D6425-2F13-47CE-8BDD-B94088FB732D}" destId="{BBB290AC-F92F-4902-A6FB-3A57C9076888}" srcOrd="11" destOrd="0" presId="urn:microsoft.com/office/officeart/2008/layout/PictureStrips"/>
    <dgm:cxn modelId="{080701AF-FF41-48A7-A62B-A0B9378F5D89}" type="presParOf" srcId="{C12D6425-2F13-47CE-8BDD-B94088FB732D}" destId="{55241960-58A4-46D2-94FE-CCF55B6851E4}" srcOrd="12" destOrd="0" presId="urn:microsoft.com/office/officeart/2008/layout/PictureStrips"/>
    <dgm:cxn modelId="{A39DB600-8977-4831-97F5-2DC3C3B0B972}" type="presParOf" srcId="{55241960-58A4-46D2-94FE-CCF55B6851E4}" destId="{FCE59D86-68D1-421D-8F4B-4700A8B26579}" srcOrd="0" destOrd="0" presId="urn:microsoft.com/office/officeart/2008/layout/PictureStrips"/>
    <dgm:cxn modelId="{EBFB13A0-0E4F-4A24-B3B6-9C0CB8F4354F}" type="presParOf" srcId="{55241960-58A4-46D2-94FE-CCF55B6851E4}" destId="{C315C084-E5CC-422C-8674-2C8B302858BA}" srcOrd="1" destOrd="0" presId="urn:microsoft.com/office/officeart/2008/layout/PictureStrips"/>
    <dgm:cxn modelId="{CE632401-E258-4D9E-B46B-9FA4F6134F9B}" type="presParOf" srcId="{C12D6425-2F13-47CE-8BDD-B94088FB732D}" destId="{6452AC2F-C08C-462A-96AE-AB1BFE2C1E25}" srcOrd="13" destOrd="0" presId="urn:microsoft.com/office/officeart/2008/layout/PictureStrips"/>
    <dgm:cxn modelId="{957366DD-0F32-4F40-BA4D-214CEE81F519}" type="presParOf" srcId="{C12D6425-2F13-47CE-8BDD-B94088FB732D}" destId="{110052EB-A9B9-49FA-929C-022D231D6985}" srcOrd="14" destOrd="0" presId="urn:microsoft.com/office/officeart/2008/layout/PictureStrips"/>
    <dgm:cxn modelId="{42BA7A8F-3A0C-4F36-B77F-43F4F7E0BBE3}" type="presParOf" srcId="{110052EB-A9B9-49FA-929C-022D231D6985}" destId="{9CD65A3C-F60E-4DF8-915E-E93EA6C78E91}" srcOrd="0" destOrd="0" presId="urn:microsoft.com/office/officeart/2008/layout/PictureStrips"/>
    <dgm:cxn modelId="{9C901E54-F268-4D1D-B9ED-1015F7FB6394}" type="presParOf" srcId="{110052EB-A9B9-49FA-929C-022D231D6985}" destId="{A6A8992D-85A4-4076-B266-4700A8993B78}" srcOrd="1" destOrd="0" presId="urn:microsoft.com/office/officeart/2008/layout/PictureStrips"/>
    <dgm:cxn modelId="{7E382B81-1644-4951-9B22-862113D405FA}" type="presParOf" srcId="{C12D6425-2F13-47CE-8BDD-B94088FB732D}" destId="{308729C9-D298-4241-9970-3C9AC9900C4C}" srcOrd="15" destOrd="0" presId="urn:microsoft.com/office/officeart/2008/layout/PictureStrips"/>
    <dgm:cxn modelId="{85003AC6-7C4C-40C1-8687-4DE7C408F83C}" type="presParOf" srcId="{C12D6425-2F13-47CE-8BDD-B94088FB732D}" destId="{33AB9C18-3AF5-42B8-BF3D-71F095F8BE62}" srcOrd="16" destOrd="0" presId="urn:microsoft.com/office/officeart/2008/layout/PictureStrips"/>
    <dgm:cxn modelId="{40D8049A-5200-4B5F-B57F-09B7ED835538}" type="presParOf" srcId="{33AB9C18-3AF5-42B8-BF3D-71F095F8BE62}" destId="{0F92251B-EB0E-4947-8F91-E89AAA43C25D}" srcOrd="0" destOrd="0" presId="urn:microsoft.com/office/officeart/2008/layout/PictureStrips"/>
    <dgm:cxn modelId="{051F5504-58F6-47CE-B6CD-66DB074095EB}" type="presParOf" srcId="{33AB9C18-3AF5-42B8-BF3D-71F095F8BE62}" destId="{C6AF2A5A-2ED0-41DF-B3E7-9EFDF97A32E4}" srcOrd="1" destOrd="0" presId="urn:microsoft.com/office/officeart/2008/layout/PictureStrips"/>
    <dgm:cxn modelId="{1D4C769E-E187-4DDA-AB8F-F7A4E7D4FEA8}" type="presParOf" srcId="{C12D6425-2F13-47CE-8BDD-B94088FB732D}" destId="{0527061F-340B-4B86-BBB3-DD14DE684C30}" srcOrd="17" destOrd="0" presId="urn:microsoft.com/office/officeart/2008/layout/PictureStrips"/>
    <dgm:cxn modelId="{BE54A11A-B2D3-4989-8779-74448156983B}" type="presParOf" srcId="{C12D6425-2F13-47CE-8BDD-B94088FB732D}" destId="{FFA3D61F-2A21-435E-848A-C6FEA8E5DBE1}" srcOrd="18" destOrd="0" presId="urn:microsoft.com/office/officeart/2008/layout/PictureStrips"/>
    <dgm:cxn modelId="{301EE386-FF8F-4EC5-A352-076BDC210C60}" type="presParOf" srcId="{FFA3D61F-2A21-435E-848A-C6FEA8E5DBE1}" destId="{9483489A-A151-478A-9C9F-263E567B5890}" srcOrd="0" destOrd="0" presId="urn:microsoft.com/office/officeart/2008/layout/PictureStrips"/>
    <dgm:cxn modelId="{AB1E985E-D0BA-4EBC-8AAF-82337D5154FB}" type="presParOf" srcId="{FFA3D61F-2A21-435E-848A-C6FEA8E5DBE1}" destId="{3018A257-7E3C-403D-9AAB-A25C570823F2}" srcOrd="1" destOrd="0" presId="urn:microsoft.com/office/officeart/2008/layout/PictureStrips"/>
    <dgm:cxn modelId="{538B90CA-8FED-44C7-A368-B1156AFCD557}" type="presParOf" srcId="{C12D6425-2F13-47CE-8BDD-B94088FB732D}" destId="{7F2D3E29-C6D4-4D8F-AEB8-BA9438D382DE}" srcOrd="19" destOrd="0" presId="urn:microsoft.com/office/officeart/2008/layout/PictureStrips"/>
    <dgm:cxn modelId="{2C9F9471-DE6D-4453-9FC7-8924F0A026CD}" type="presParOf" srcId="{C12D6425-2F13-47CE-8BDD-B94088FB732D}" destId="{71064D64-3E3F-401A-A882-8BAEC557350C}" srcOrd="20" destOrd="0" presId="urn:microsoft.com/office/officeart/2008/layout/PictureStrips"/>
    <dgm:cxn modelId="{90C099AD-579C-4A14-9CC7-30CAC0A72964}" type="presParOf" srcId="{71064D64-3E3F-401A-A882-8BAEC557350C}" destId="{F47D867E-E891-4F8E-8419-253E2E26674B}" srcOrd="0" destOrd="0" presId="urn:microsoft.com/office/officeart/2008/layout/PictureStrips"/>
    <dgm:cxn modelId="{FBF2DADE-4F28-4271-B4DC-6D067618FE5E}" type="presParOf" srcId="{71064D64-3E3F-401A-A882-8BAEC557350C}" destId="{CB5886A0-5EA6-47A2-80A5-F94F85BEBC3B}" srcOrd="1" destOrd="0" presId="urn:microsoft.com/office/officeart/2008/layout/PictureStrips"/>
    <dgm:cxn modelId="{37AEA923-4930-47BB-938D-2B26C9767652}" type="presParOf" srcId="{C12D6425-2F13-47CE-8BDD-B94088FB732D}" destId="{99531326-FA29-4859-B8F8-88EAA3EF4F79}" srcOrd="21" destOrd="0" presId="urn:microsoft.com/office/officeart/2008/layout/PictureStrips"/>
    <dgm:cxn modelId="{F84E39AC-B563-4BA8-9D47-B5D8AF6685FB}" type="presParOf" srcId="{C12D6425-2F13-47CE-8BDD-B94088FB732D}" destId="{EC9E4537-F2B9-487C-A67A-61A89982C9A8}" srcOrd="22" destOrd="0" presId="urn:microsoft.com/office/officeart/2008/layout/PictureStrips"/>
    <dgm:cxn modelId="{796A803B-4DE6-446F-978D-2ABEE149AACB}" type="presParOf" srcId="{EC9E4537-F2B9-487C-A67A-61A89982C9A8}" destId="{7CB1059C-0B3C-4F22-9E47-CBE54A14F0A1}" srcOrd="0" destOrd="0" presId="urn:microsoft.com/office/officeart/2008/layout/PictureStrips"/>
    <dgm:cxn modelId="{5F80E897-D363-475F-8516-3A85B6CCE560}" type="presParOf" srcId="{EC9E4537-F2B9-487C-A67A-61A89982C9A8}" destId="{0190DA72-AB67-462A-BD66-1C60D66C0132}" srcOrd="1" destOrd="0" presId="urn:microsoft.com/office/officeart/2008/layout/PictureStrips"/>
    <dgm:cxn modelId="{617883AC-4A85-49F4-89E6-9C347A597D2A}" type="presParOf" srcId="{C12D6425-2F13-47CE-8BDD-B94088FB732D}" destId="{2A579BCC-407A-4B5B-82A2-7A4C3264DC4F}" srcOrd="23" destOrd="0" presId="urn:microsoft.com/office/officeart/2008/layout/PictureStrips"/>
    <dgm:cxn modelId="{F991FB04-140B-4357-BFE8-2EAFCA818ACD}" type="presParOf" srcId="{C12D6425-2F13-47CE-8BDD-B94088FB732D}" destId="{32D77114-2799-44FE-9CB6-F7E4BE781679}" srcOrd="24" destOrd="0" presId="urn:microsoft.com/office/officeart/2008/layout/PictureStrips"/>
    <dgm:cxn modelId="{AF3CC39C-664F-4319-ADE8-00907919902C}" type="presParOf" srcId="{32D77114-2799-44FE-9CB6-F7E4BE781679}" destId="{EFEEA2CE-790B-4CD7-AC18-1BDED7CFF250}" srcOrd="0" destOrd="0" presId="urn:microsoft.com/office/officeart/2008/layout/PictureStrips"/>
    <dgm:cxn modelId="{3EBFC61F-DC44-4573-933B-B545EEB9A17C}" type="presParOf" srcId="{32D77114-2799-44FE-9CB6-F7E4BE781679}" destId="{5FEC5CE5-9427-40DF-82D3-B51257E1419E}" srcOrd="1" destOrd="0" presId="urn:microsoft.com/office/officeart/2008/layout/PictureStrips"/>
    <dgm:cxn modelId="{72664BF3-1199-4542-8CAD-BD4CCC73A72D}" type="presParOf" srcId="{C12D6425-2F13-47CE-8BDD-B94088FB732D}" destId="{5E232D0E-A09F-4267-85A9-26D22A76D0B8}" srcOrd="25" destOrd="0" presId="urn:microsoft.com/office/officeart/2008/layout/PictureStrips"/>
    <dgm:cxn modelId="{EA3A4C79-B1EB-447C-B896-A5410F627F43}" type="presParOf" srcId="{C12D6425-2F13-47CE-8BDD-B94088FB732D}" destId="{44ADA2A6-C32A-42C6-8F83-7D848F1F18AA}" srcOrd="26" destOrd="0" presId="urn:microsoft.com/office/officeart/2008/layout/PictureStrips"/>
    <dgm:cxn modelId="{871C084C-EEEF-4AED-8219-D95D56C11F1F}" type="presParOf" srcId="{44ADA2A6-C32A-42C6-8F83-7D848F1F18AA}" destId="{F0A06947-23F6-47F2-8C08-60E2420ADE02}" srcOrd="0" destOrd="0" presId="urn:microsoft.com/office/officeart/2008/layout/PictureStrips"/>
    <dgm:cxn modelId="{EE61FBF9-F542-4578-8842-85087F553A3E}" type="presParOf" srcId="{44ADA2A6-C32A-42C6-8F83-7D848F1F18AA}" destId="{2C7F237B-A441-4BC2-8F08-D45349E629F9}" srcOrd="1" destOrd="0" presId="urn:microsoft.com/office/officeart/2008/layout/PictureStrips"/>
    <dgm:cxn modelId="{CECA9534-F8AF-4788-AEFF-40D0B9A27DF0}" type="presParOf" srcId="{C12D6425-2F13-47CE-8BDD-B94088FB732D}" destId="{3167C940-D673-42F1-AE5C-24425AC14B3F}" srcOrd="27" destOrd="0" presId="urn:microsoft.com/office/officeart/2008/layout/PictureStrips"/>
    <dgm:cxn modelId="{080A773D-4CFA-44CD-853B-951C9F69FB1F}" type="presParOf" srcId="{C12D6425-2F13-47CE-8BDD-B94088FB732D}" destId="{F6E3E14D-4EC5-49CE-B254-921890F3E345}" srcOrd="28" destOrd="0" presId="urn:microsoft.com/office/officeart/2008/layout/PictureStrips"/>
    <dgm:cxn modelId="{76BA2EEA-EE95-44D6-964E-707832ADB3B7}" type="presParOf" srcId="{F6E3E14D-4EC5-49CE-B254-921890F3E345}" destId="{25032770-3DA3-4124-B2F2-E141B2EC360E}" srcOrd="0" destOrd="0" presId="urn:microsoft.com/office/officeart/2008/layout/PictureStrips"/>
    <dgm:cxn modelId="{787A32BA-DB1A-49C2-817C-5C7355956F1C}" type="presParOf" srcId="{F6E3E14D-4EC5-49CE-B254-921890F3E345}" destId="{4EA56E83-D646-4390-998C-4057F90DEC61}" srcOrd="1" destOrd="0" presId="urn:microsoft.com/office/officeart/2008/layout/PictureStrips"/>
    <dgm:cxn modelId="{865C321D-294D-4F25-905D-FE1E9BB85155}" type="presParOf" srcId="{C12D6425-2F13-47CE-8BDD-B94088FB732D}" destId="{16BF9DEF-CAC7-4E69-BE51-8D0946CDAFE5}" srcOrd="29" destOrd="0" presId="urn:microsoft.com/office/officeart/2008/layout/PictureStrips"/>
    <dgm:cxn modelId="{FBF051E9-AB49-4A95-8F12-2B81DE39E19E}" type="presParOf" srcId="{C12D6425-2F13-47CE-8BDD-B94088FB732D}" destId="{1D64F781-06F0-47A7-82CF-B578057EA599}" srcOrd="30" destOrd="0" presId="urn:microsoft.com/office/officeart/2008/layout/PictureStrips"/>
    <dgm:cxn modelId="{3FE53C03-8DE4-4CE9-B785-F9D5EED2279A}" type="presParOf" srcId="{1D64F781-06F0-47A7-82CF-B578057EA599}" destId="{3C24A550-1EC8-4488-BCF5-E1647390BA12}" srcOrd="0" destOrd="0" presId="urn:microsoft.com/office/officeart/2008/layout/PictureStrips"/>
    <dgm:cxn modelId="{0D02FC68-C7B4-4C12-A1A3-2DD38DCC4EAB}" type="presParOf" srcId="{1D64F781-06F0-47A7-82CF-B578057EA599}" destId="{A8A435D6-29A4-450B-BF16-AFFBD3436EC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3E82E-3076-4B67-9C9D-225A4B643DFA}">
      <dsp:nvSpPr>
        <dsp:cNvPr id="0" name=""/>
        <dsp:cNvSpPr/>
      </dsp:nvSpPr>
      <dsp:spPr>
        <a:xfrm>
          <a:off x="489839" y="157967"/>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0852"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Conhecimento da metodologia proposta pelo PlanificaSUS</a:t>
          </a:r>
        </a:p>
      </dsp:txBody>
      <dsp:txXfrm>
        <a:off x="489839" y="157967"/>
        <a:ext cx="2366228" cy="739446"/>
      </dsp:txXfrm>
    </dsp:sp>
    <dsp:sp modelId="{A189729F-A5B2-477C-8DAF-3F4645D04DD4}">
      <dsp:nvSpPr>
        <dsp:cNvPr id="0" name=""/>
        <dsp:cNvSpPr/>
      </dsp:nvSpPr>
      <dsp:spPr>
        <a:xfrm>
          <a:off x="391246" y="51159"/>
          <a:ext cx="517612" cy="7764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12392B-AA29-4B67-8149-F75081547401}">
      <dsp:nvSpPr>
        <dsp:cNvPr id="0" name=""/>
        <dsp:cNvSpPr/>
      </dsp:nvSpPr>
      <dsp:spPr>
        <a:xfrm>
          <a:off x="3041824" y="157967"/>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t>Conhecimento do MACC</a:t>
          </a:r>
          <a:endParaRPr lang="pt-BR" sz="1400" kern="1200" dirty="0"/>
        </a:p>
      </dsp:txBody>
      <dsp:txXfrm>
        <a:off x="3041824" y="157967"/>
        <a:ext cx="2366228" cy="739446"/>
      </dsp:txXfrm>
    </dsp:sp>
    <dsp:sp modelId="{207B0B09-FC75-4B77-BC5C-581AC35EFA24}">
      <dsp:nvSpPr>
        <dsp:cNvPr id="0" name=""/>
        <dsp:cNvSpPr/>
      </dsp:nvSpPr>
      <dsp:spPr>
        <a:xfrm>
          <a:off x="3033172" y="0"/>
          <a:ext cx="517612" cy="7764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55960C-0693-4977-937D-8ECA19941ED2}">
      <dsp:nvSpPr>
        <dsp:cNvPr id="0" name=""/>
        <dsp:cNvSpPr/>
      </dsp:nvSpPr>
      <dsp:spPr>
        <a:xfrm>
          <a:off x="5633487" y="146876"/>
          <a:ext cx="2357859" cy="76162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Liderança</a:t>
          </a:r>
        </a:p>
      </dsp:txBody>
      <dsp:txXfrm>
        <a:off x="5633487" y="146876"/>
        <a:ext cx="2357859" cy="761629"/>
      </dsp:txXfrm>
    </dsp:sp>
    <dsp:sp modelId="{D13EBD57-63D9-4F04-923A-07FDE73B2DD6}">
      <dsp:nvSpPr>
        <dsp:cNvPr id="0" name=""/>
        <dsp:cNvSpPr/>
      </dsp:nvSpPr>
      <dsp:spPr>
        <a:xfrm>
          <a:off x="5573098" y="1"/>
          <a:ext cx="533140" cy="799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D1A923-8C50-4E43-B48D-0CE3B7B4F390}">
      <dsp:nvSpPr>
        <dsp:cNvPr id="0" name=""/>
        <dsp:cNvSpPr/>
      </dsp:nvSpPr>
      <dsp:spPr>
        <a:xfrm>
          <a:off x="8177104" y="157967"/>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Proatividade</a:t>
          </a:r>
        </a:p>
      </dsp:txBody>
      <dsp:txXfrm>
        <a:off x="8177104" y="157967"/>
        <a:ext cx="2366228" cy="739446"/>
      </dsp:txXfrm>
    </dsp:sp>
    <dsp:sp modelId="{A24660E3-4A8B-402E-8686-063883532854}">
      <dsp:nvSpPr>
        <dsp:cNvPr id="0" name=""/>
        <dsp:cNvSpPr/>
      </dsp:nvSpPr>
      <dsp:spPr>
        <a:xfrm>
          <a:off x="8078511" y="51159"/>
          <a:ext cx="517612" cy="7764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0E8F96-990B-4224-B1C0-9BD4B77709E6}">
      <dsp:nvSpPr>
        <dsp:cNvPr id="0" name=""/>
        <dsp:cNvSpPr/>
      </dsp:nvSpPr>
      <dsp:spPr>
        <a:xfrm>
          <a:off x="505493" y="1102479"/>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Comunicação ativa</a:t>
          </a:r>
        </a:p>
      </dsp:txBody>
      <dsp:txXfrm>
        <a:off x="505493" y="1102479"/>
        <a:ext cx="2366228" cy="739446"/>
      </dsp:txXfrm>
    </dsp:sp>
    <dsp:sp modelId="{75F3721A-F33F-45C7-945E-2DB4CA974B77}">
      <dsp:nvSpPr>
        <dsp:cNvPr id="0" name=""/>
        <dsp:cNvSpPr/>
      </dsp:nvSpPr>
      <dsp:spPr>
        <a:xfrm>
          <a:off x="406900" y="995670"/>
          <a:ext cx="517612" cy="7764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7C277A-A5E8-4496-8B89-16D5F948490A}">
      <dsp:nvSpPr>
        <dsp:cNvPr id="0" name=""/>
        <dsp:cNvSpPr/>
      </dsp:nvSpPr>
      <dsp:spPr>
        <a:xfrm>
          <a:off x="3057479" y="1102479"/>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Ética</a:t>
          </a:r>
        </a:p>
      </dsp:txBody>
      <dsp:txXfrm>
        <a:off x="3057479" y="1102479"/>
        <a:ext cx="2366228" cy="739446"/>
      </dsp:txXfrm>
    </dsp:sp>
    <dsp:sp modelId="{708B0255-9996-4C03-B0F7-F39C65EDCF0A}">
      <dsp:nvSpPr>
        <dsp:cNvPr id="0" name=""/>
        <dsp:cNvSpPr/>
      </dsp:nvSpPr>
      <dsp:spPr>
        <a:xfrm>
          <a:off x="2991050" y="1122925"/>
          <a:ext cx="517612" cy="77641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E59D86-68D1-421D-8F4B-4700A8B26579}">
      <dsp:nvSpPr>
        <dsp:cNvPr id="0" name=""/>
        <dsp:cNvSpPr/>
      </dsp:nvSpPr>
      <dsp:spPr>
        <a:xfrm>
          <a:off x="5609464" y="1102479"/>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t>Apropriação dos protocolos e diretrizes clínicas</a:t>
          </a:r>
          <a:endParaRPr lang="pt-BR" sz="1400" kern="1200" dirty="0"/>
        </a:p>
      </dsp:txBody>
      <dsp:txXfrm>
        <a:off x="5609464" y="1102479"/>
        <a:ext cx="2366228" cy="739446"/>
      </dsp:txXfrm>
    </dsp:sp>
    <dsp:sp modelId="{C315C084-E5CC-422C-8674-2C8B302858BA}">
      <dsp:nvSpPr>
        <dsp:cNvPr id="0" name=""/>
        <dsp:cNvSpPr/>
      </dsp:nvSpPr>
      <dsp:spPr>
        <a:xfrm>
          <a:off x="5510871" y="995670"/>
          <a:ext cx="517612" cy="77641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D65A3C-F60E-4DF8-915E-E93EA6C78E91}">
      <dsp:nvSpPr>
        <dsp:cNvPr id="0" name=""/>
        <dsp:cNvSpPr/>
      </dsp:nvSpPr>
      <dsp:spPr>
        <a:xfrm>
          <a:off x="8161449" y="1102479"/>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t>Capacidade de solucionar problemas</a:t>
          </a:r>
          <a:endParaRPr lang="pt-BR" sz="1400" kern="1200" dirty="0"/>
        </a:p>
      </dsp:txBody>
      <dsp:txXfrm>
        <a:off x="8161449" y="1102479"/>
        <a:ext cx="2366228" cy="739446"/>
      </dsp:txXfrm>
    </dsp:sp>
    <dsp:sp modelId="{A6A8992D-85A4-4076-B266-4700A8993B78}">
      <dsp:nvSpPr>
        <dsp:cNvPr id="0" name=""/>
        <dsp:cNvSpPr/>
      </dsp:nvSpPr>
      <dsp:spPr>
        <a:xfrm>
          <a:off x="8062857" y="995670"/>
          <a:ext cx="517612" cy="77641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92251B-EB0E-4947-8F91-E89AAA43C25D}">
      <dsp:nvSpPr>
        <dsp:cNvPr id="0" name=""/>
        <dsp:cNvSpPr/>
      </dsp:nvSpPr>
      <dsp:spPr>
        <a:xfrm>
          <a:off x="505493" y="2035898"/>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Conhecimento técnico diverso/conhecimento de campo profissional</a:t>
          </a:r>
        </a:p>
      </dsp:txBody>
      <dsp:txXfrm>
        <a:off x="505493" y="2035898"/>
        <a:ext cx="2366228" cy="739446"/>
      </dsp:txXfrm>
    </dsp:sp>
    <dsp:sp modelId="{C6AF2A5A-2ED0-41DF-B3E7-9EFDF97A32E4}">
      <dsp:nvSpPr>
        <dsp:cNvPr id="0" name=""/>
        <dsp:cNvSpPr/>
      </dsp:nvSpPr>
      <dsp:spPr>
        <a:xfrm>
          <a:off x="371387" y="1929089"/>
          <a:ext cx="517612" cy="776418"/>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83489A-A151-478A-9C9F-263E567B5890}">
      <dsp:nvSpPr>
        <dsp:cNvPr id="0" name=""/>
        <dsp:cNvSpPr/>
      </dsp:nvSpPr>
      <dsp:spPr>
        <a:xfrm>
          <a:off x="3057479" y="2035898"/>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Capacidade de negociação</a:t>
          </a:r>
        </a:p>
      </dsp:txBody>
      <dsp:txXfrm>
        <a:off x="3057479" y="2035898"/>
        <a:ext cx="2366228" cy="739446"/>
      </dsp:txXfrm>
    </dsp:sp>
    <dsp:sp modelId="{3018A257-7E3C-403D-9AAB-A25C570823F2}">
      <dsp:nvSpPr>
        <dsp:cNvPr id="0" name=""/>
        <dsp:cNvSpPr/>
      </dsp:nvSpPr>
      <dsp:spPr>
        <a:xfrm>
          <a:off x="2958886" y="1929089"/>
          <a:ext cx="517612" cy="776418"/>
        </a:xfrm>
        <a:prstGeom prst="rect">
          <a:avLst/>
        </a:prstGeom>
        <a:blipFill>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D867E-E891-4F8E-8419-253E2E26674B}">
      <dsp:nvSpPr>
        <dsp:cNvPr id="0" name=""/>
        <dsp:cNvSpPr/>
      </dsp:nvSpPr>
      <dsp:spPr>
        <a:xfrm>
          <a:off x="5609464" y="2035898"/>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Equilíbrio emocional</a:t>
          </a:r>
        </a:p>
      </dsp:txBody>
      <dsp:txXfrm>
        <a:off x="5609464" y="2035898"/>
        <a:ext cx="2366228" cy="739446"/>
      </dsp:txXfrm>
    </dsp:sp>
    <dsp:sp modelId="{CB5886A0-5EA6-47A2-80A5-F94F85BEBC3B}">
      <dsp:nvSpPr>
        <dsp:cNvPr id="0" name=""/>
        <dsp:cNvSpPr/>
      </dsp:nvSpPr>
      <dsp:spPr>
        <a:xfrm>
          <a:off x="5510871" y="1929089"/>
          <a:ext cx="517612" cy="776418"/>
        </a:xfrm>
        <a:prstGeom prst="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B1059C-0B3C-4F22-9E47-CBE54A14F0A1}">
      <dsp:nvSpPr>
        <dsp:cNvPr id="0" name=""/>
        <dsp:cNvSpPr/>
      </dsp:nvSpPr>
      <dsp:spPr>
        <a:xfrm>
          <a:off x="8161449" y="2035898"/>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Empatia</a:t>
          </a:r>
        </a:p>
      </dsp:txBody>
      <dsp:txXfrm>
        <a:off x="8161449" y="2035898"/>
        <a:ext cx="2366228" cy="739446"/>
      </dsp:txXfrm>
    </dsp:sp>
    <dsp:sp modelId="{0190DA72-AB67-462A-BD66-1C60D66C0132}">
      <dsp:nvSpPr>
        <dsp:cNvPr id="0" name=""/>
        <dsp:cNvSpPr/>
      </dsp:nvSpPr>
      <dsp:spPr>
        <a:xfrm>
          <a:off x="8032876" y="1974060"/>
          <a:ext cx="517612" cy="776418"/>
        </a:xfrm>
        <a:prstGeom prst="rect">
          <a:avLst/>
        </a:prstGeom>
        <a:blipFill>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EEA2CE-790B-4CD7-AC18-1BDED7CFF250}">
      <dsp:nvSpPr>
        <dsp:cNvPr id="0" name=""/>
        <dsp:cNvSpPr/>
      </dsp:nvSpPr>
      <dsp:spPr>
        <a:xfrm>
          <a:off x="505493" y="2969318"/>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 Foco</a:t>
          </a:r>
        </a:p>
      </dsp:txBody>
      <dsp:txXfrm>
        <a:off x="505493" y="2969318"/>
        <a:ext cx="2366228" cy="739446"/>
      </dsp:txXfrm>
    </dsp:sp>
    <dsp:sp modelId="{5FEC5CE5-9427-40DF-82D3-B51257E1419E}">
      <dsp:nvSpPr>
        <dsp:cNvPr id="0" name=""/>
        <dsp:cNvSpPr/>
      </dsp:nvSpPr>
      <dsp:spPr>
        <a:xfrm>
          <a:off x="556801" y="2929902"/>
          <a:ext cx="517612" cy="776418"/>
        </a:xfrm>
        <a:prstGeom prst="rect">
          <a:avLst/>
        </a:prstGeom>
        <a:blipFill>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A06947-23F6-47F2-8C08-60E2420ADE02}">
      <dsp:nvSpPr>
        <dsp:cNvPr id="0" name=""/>
        <dsp:cNvSpPr/>
      </dsp:nvSpPr>
      <dsp:spPr>
        <a:xfrm>
          <a:off x="3057479" y="2969318"/>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t>Persistência</a:t>
          </a:r>
          <a:endParaRPr lang="pt-BR" sz="1400" kern="1200" dirty="0"/>
        </a:p>
      </dsp:txBody>
      <dsp:txXfrm>
        <a:off x="3057479" y="2969318"/>
        <a:ext cx="2366228" cy="739446"/>
      </dsp:txXfrm>
    </dsp:sp>
    <dsp:sp modelId="{2C7F237B-A441-4BC2-8F08-D45349E629F9}">
      <dsp:nvSpPr>
        <dsp:cNvPr id="0" name=""/>
        <dsp:cNvSpPr/>
      </dsp:nvSpPr>
      <dsp:spPr>
        <a:xfrm>
          <a:off x="2958886" y="2862509"/>
          <a:ext cx="517612" cy="776418"/>
        </a:xfrm>
        <a:prstGeom prst="rect">
          <a:avLst/>
        </a:prstGeom>
        <a:blipFill>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032770-3DA3-4124-B2F2-E141B2EC360E}">
      <dsp:nvSpPr>
        <dsp:cNvPr id="0" name=""/>
        <dsp:cNvSpPr/>
      </dsp:nvSpPr>
      <dsp:spPr>
        <a:xfrm>
          <a:off x="5609464" y="2969318"/>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a:t>Disciplina</a:t>
          </a:r>
          <a:endParaRPr lang="pt-BR" sz="1400" kern="1200" dirty="0"/>
        </a:p>
      </dsp:txBody>
      <dsp:txXfrm>
        <a:off x="5609464" y="2969318"/>
        <a:ext cx="2366228" cy="739446"/>
      </dsp:txXfrm>
    </dsp:sp>
    <dsp:sp modelId="{4EA56E83-D646-4390-998C-4057F90DEC61}">
      <dsp:nvSpPr>
        <dsp:cNvPr id="0" name=""/>
        <dsp:cNvSpPr/>
      </dsp:nvSpPr>
      <dsp:spPr>
        <a:xfrm>
          <a:off x="5510871" y="2862509"/>
          <a:ext cx="517612" cy="776418"/>
        </a:xfrm>
        <a:prstGeom prst="rect">
          <a:avLst/>
        </a:prstGeom>
        <a:blipFill>
          <a:blip xmlns:r="http://schemas.openxmlformats.org/officeDocument/2006/relationships"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24A550-1EC8-4488-BCF5-E1647390BA12}">
      <dsp:nvSpPr>
        <dsp:cNvPr id="0" name=""/>
        <dsp:cNvSpPr/>
      </dsp:nvSpPr>
      <dsp:spPr>
        <a:xfrm>
          <a:off x="8161449" y="2969318"/>
          <a:ext cx="2366228" cy="73944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5877" tIns="53340" rIns="53340" bIns="53340" numCol="1" spcCol="1270" anchor="ctr" anchorCtr="0">
          <a:noAutofit/>
        </a:bodyPr>
        <a:lstStyle/>
        <a:p>
          <a:pPr marL="0" lvl="0" indent="0" algn="l" defTabSz="622300">
            <a:lnSpc>
              <a:spcPct val="90000"/>
            </a:lnSpc>
            <a:spcBef>
              <a:spcPct val="0"/>
            </a:spcBef>
            <a:spcAft>
              <a:spcPct val="35000"/>
            </a:spcAft>
            <a:buNone/>
          </a:pPr>
          <a:r>
            <a:rPr lang="pt-BR" sz="1400" kern="1200" dirty="0"/>
            <a:t>Visão sistêmica</a:t>
          </a:r>
        </a:p>
      </dsp:txBody>
      <dsp:txXfrm>
        <a:off x="8161449" y="2969318"/>
        <a:ext cx="2366228" cy="739446"/>
      </dsp:txXfrm>
    </dsp:sp>
    <dsp:sp modelId="{A8A435D6-29A4-450B-BF16-AFFBD3436ECA}">
      <dsp:nvSpPr>
        <dsp:cNvPr id="0" name=""/>
        <dsp:cNvSpPr/>
      </dsp:nvSpPr>
      <dsp:spPr>
        <a:xfrm>
          <a:off x="8062857" y="2862509"/>
          <a:ext cx="517612" cy="776418"/>
        </a:xfrm>
        <a:prstGeom prst="rect">
          <a:avLst/>
        </a:prstGeom>
        <a:blipFill>
          <a:blip xmlns:r="http://schemas.openxmlformats.org/officeDocument/2006/relationships"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C24839-7C19-45C1-9C4A-821238DD8A81}" type="datetimeFigureOut">
              <a:rPr lang="pt-BR" smtClean="0"/>
              <a:t>25/08/2022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DA19F5-598E-46EC-B008-6B9FDEF94FE6}" type="slidenum">
              <a:rPr lang="pt-BR" smtClean="0"/>
              <a:t>‹nº›</a:t>
            </a:fld>
            <a:endParaRPr lang="pt-BR"/>
          </a:p>
        </p:txBody>
      </p:sp>
    </p:spTree>
    <p:extLst>
      <p:ext uri="{BB962C8B-B14F-4D97-AF65-F5344CB8AC3E}">
        <p14:creationId xmlns:p14="http://schemas.microsoft.com/office/powerpoint/2010/main" val="22614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22B06-FE82-4328-8488-C3EC27F1050C}" type="datetimeFigureOut">
              <a:rPr lang="pt-BR" smtClean="0"/>
              <a:t>25/08/2022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CC49-8AAC-42AA-B613-EF323627394B}" type="slidenum">
              <a:rPr lang="pt-BR" smtClean="0"/>
              <a:t>‹nº›</a:t>
            </a:fld>
            <a:endParaRPr lang="pt-BR"/>
          </a:p>
        </p:txBody>
      </p:sp>
    </p:spTree>
    <p:extLst>
      <p:ext uri="{BB962C8B-B14F-4D97-AF65-F5344CB8AC3E}">
        <p14:creationId xmlns:p14="http://schemas.microsoft.com/office/powerpoint/2010/main" val="148628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BE9CC49-8AAC-42AA-B613-EF323627394B}" type="slidenum">
              <a:rPr lang="pt-BR" smtClean="0"/>
              <a:t>10</a:t>
            </a:fld>
            <a:endParaRPr lang="pt-BR"/>
          </a:p>
        </p:txBody>
      </p:sp>
    </p:spTree>
    <p:extLst>
      <p:ext uri="{BB962C8B-B14F-4D97-AF65-F5344CB8AC3E}">
        <p14:creationId xmlns:p14="http://schemas.microsoft.com/office/powerpoint/2010/main" val="337457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609323" y="2640562"/>
            <a:ext cx="7374294" cy="776094"/>
          </a:xfrm>
        </p:spPr>
        <p:txBody>
          <a:bodyPr anchor="b">
            <a:normAutofit/>
          </a:bodyPr>
          <a:lstStyle>
            <a:lvl1pPr algn="r">
              <a:defRPr sz="4000"/>
            </a:lvl1pPr>
          </a:lstStyle>
          <a:p>
            <a:r>
              <a:rPr lang="pt-BR" dirty="0"/>
              <a:t>Clique para editar o título mestre</a:t>
            </a:r>
          </a:p>
        </p:txBody>
      </p:sp>
    </p:spTree>
    <p:extLst>
      <p:ext uri="{BB962C8B-B14F-4D97-AF65-F5344CB8AC3E}">
        <p14:creationId xmlns:p14="http://schemas.microsoft.com/office/powerpoint/2010/main" val="27280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742521"/>
                </a:solidFill>
              </a:defRPr>
            </a:lvl1pPr>
            <a:lvl2pPr>
              <a:defRPr>
                <a:solidFill>
                  <a:srgbClr val="742521"/>
                </a:solidFill>
              </a:defRPr>
            </a:lvl2pPr>
            <a:lvl3pPr>
              <a:defRPr>
                <a:solidFill>
                  <a:srgbClr val="742521"/>
                </a:solidFill>
              </a:defRPr>
            </a:lvl3pPr>
            <a:lvl4pPr>
              <a:defRPr>
                <a:solidFill>
                  <a:srgbClr val="742521"/>
                </a:solidFill>
              </a:defRPr>
            </a:lvl4pPr>
            <a:lvl5pPr>
              <a:defRPr>
                <a:solidFill>
                  <a:srgbClr val="74252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6167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8342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3215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111442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
        <p:nvSpPr>
          <p:cNvPr id="5" name="Espaço Reservado para Número de Slide 4"/>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926100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83074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93688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741712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31047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66597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25/08/2022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226573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838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25/08/2022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830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l">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45346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76753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230961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565485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755156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2035011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8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4584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566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05029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4013494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633700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07519" y="1122363"/>
            <a:ext cx="10639925" cy="2387600"/>
          </a:xfrm>
        </p:spPr>
        <p:txBody>
          <a:bodyPr anchor="b"/>
          <a:lstStyle>
            <a:lvl1pPr algn="l">
              <a:defRPr sz="6000"/>
            </a:lvl1pPr>
          </a:lstStyle>
          <a:p>
            <a:r>
              <a:rPr lang="pt-BR" dirty="0"/>
              <a:t>Clique para editar o </a:t>
            </a:r>
            <a:br>
              <a:rPr lang="pt-BR" dirty="0"/>
            </a:br>
            <a:r>
              <a:rPr lang="pt-BR" dirty="0"/>
              <a:t>título mestre</a:t>
            </a:r>
          </a:p>
        </p:txBody>
      </p:sp>
      <p:sp>
        <p:nvSpPr>
          <p:cNvPr id="3" name="Subtítulo 2"/>
          <p:cNvSpPr>
            <a:spLocks noGrp="1"/>
          </p:cNvSpPr>
          <p:nvPr>
            <p:ph type="subTitle" idx="1"/>
          </p:nvPr>
        </p:nvSpPr>
        <p:spPr>
          <a:xfrm>
            <a:off x="407519" y="3602038"/>
            <a:ext cx="106399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Tree>
    <p:extLst>
      <p:ext uri="{BB962C8B-B14F-4D97-AF65-F5344CB8AC3E}">
        <p14:creationId xmlns:p14="http://schemas.microsoft.com/office/powerpoint/2010/main" val="1674946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742521"/>
                </a:solidFill>
              </a:defRPr>
            </a:lvl1pPr>
            <a:lvl2pPr>
              <a:defRPr>
                <a:solidFill>
                  <a:srgbClr val="742521"/>
                </a:solidFill>
              </a:defRPr>
            </a:lvl2pPr>
            <a:lvl3pPr>
              <a:defRPr>
                <a:solidFill>
                  <a:srgbClr val="742521"/>
                </a:solidFill>
              </a:defRPr>
            </a:lvl3pPr>
            <a:lvl4pPr>
              <a:defRPr>
                <a:solidFill>
                  <a:srgbClr val="742521"/>
                </a:solidFill>
              </a:defRPr>
            </a:lvl4pPr>
            <a:lvl5pPr>
              <a:defRPr>
                <a:solidFill>
                  <a:srgbClr val="74252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428197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289861"/>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1695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75616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967"/>
            <a:ext cx="5181600" cy="358295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967"/>
            <a:ext cx="5181600" cy="358295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48642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989045"/>
            <a:ext cx="10515600" cy="1177504"/>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267338"/>
            <a:ext cx="5157787"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403182" y="2980936"/>
            <a:ext cx="5157787" cy="298132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267338"/>
            <a:ext cx="5183188"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5735594" y="2980936"/>
            <a:ext cx="5183188" cy="29813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727993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1824257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1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546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1835204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dirty="0"/>
              <a:t>Clique para editar o título mestre</a:t>
            </a:r>
          </a:p>
        </p:txBody>
      </p:sp>
      <p:sp>
        <p:nvSpPr>
          <p:cNvPr id="3" name="Espaço Reservado para Imagem 2"/>
          <p:cNvSpPr>
            <a:spLocks noGrp="1"/>
          </p:cNvSpPr>
          <p:nvPr>
            <p:ph type="pic" idx="1"/>
          </p:nvPr>
        </p:nvSpPr>
        <p:spPr>
          <a:xfrm>
            <a:off x="4743305" y="1247291"/>
            <a:ext cx="6172200" cy="46592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431763" y="2309327"/>
            <a:ext cx="3932237" cy="35972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31362125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1045029"/>
            <a:ext cx="10520686" cy="1138592"/>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520686" cy="3596210"/>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1838435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250594" y="1082351"/>
            <a:ext cx="2628900" cy="4814596"/>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587828" y="1082351"/>
            <a:ext cx="7510366" cy="4814596"/>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38996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31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81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6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353221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25/08/2022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994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019712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5.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7.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7.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44.xml"/><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Retângulo 7"/>
          <p:cNvSpPr/>
          <p:nvPr userDrawn="1"/>
        </p:nvSpPr>
        <p:spPr>
          <a:xfrm>
            <a:off x="4599214" y="2352502"/>
            <a:ext cx="7592785" cy="1438102"/>
          </a:xfrm>
          <a:prstGeom prst="rect">
            <a:avLst/>
          </a:prstGeom>
          <a:solidFill>
            <a:srgbClr val="74252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4599214" y="2638273"/>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140145146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067158"/>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1891724038"/>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5219"/>
          </a:xfrm>
          <a:prstGeom prst="rect">
            <a:avLst/>
          </a:prstGeom>
          <a:solidFill>
            <a:srgbClr val="006F7B"/>
          </a:solidFill>
        </p:spPr>
      </p:pic>
      <p:pic>
        <p:nvPicPr>
          <p:cNvPr id="3" name="Imagem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595298"/>
            <a:ext cx="12192000" cy="259921"/>
          </a:xfrm>
          <a:prstGeom prst="rect">
            <a:avLst/>
          </a:prstGeom>
        </p:spPr>
      </p:pic>
      <p:pic>
        <p:nvPicPr>
          <p:cNvPr id="9" name="Imagem 8"/>
          <p:cNvPicPr>
            <a:picLocks noChangeAspect="1"/>
          </p:cNvPicPr>
          <p:nvPr userDrawn="1"/>
        </p:nvPicPr>
        <p:blipFill rotWithShape="1">
          <a:blip r:embed="rId5" cstate="print">
            <a:extLst>
              <a:ext uri="{28A0092B-C50C-407E-A947-70E740481C1C}">
                <a14:useLocalDpi xmlns:a14="http://schemas.microsoft.com/office/drawing/2010/main" val="0"/>
              </a:ext>
            </a:extLst>
          </a:blip>
          <a:srcRect l="70270" t="-7920"/>
          <a:stretch/>
        </p:blipFill>
        <p:spPr>
          <a:xfrm>
            <a:off x="8567350" y="2446639"/>
            <a:ext cx="3624647" cy="280506"/>
          </a:xfrm>
          <a:prstGeom prst="rect">
            <a:avLst/>
          </a:prstGeom>
        </p:spPr>
      </p:pic>
      <p:sp>
        <p:nvSpPr>
          <p:cNvPr id="6" name="Retângulo 5"/>
          <p:cNvSpPr/>
          <p:nvPr userDrawn="1"/>
        </p:nvSpPr>
        <p:spPr>
          <a:xfrm>
            <a:off x="0" y="1"/>
            <a:ext cx="12192000" cy="222098"/>
          </a:xfrm>
          <a:prstGeom prst="rect">
            <a:avLst/>
          </a:prstGeom>
          <a:solidFill>
            <a:srgbClr val="74252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2567163464"/>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r" defTabSz="914400" rtl="0" eaLnBrk="1" latinLnBrk="0" hangingPunct="1">
        <a:lnSpc>
          <a:spcPct val="90000"/>
        </a:lnSpc>
        <a:spcBef>
          <a:spcPct val="0"/>
        </a:spcBef>
        <a:buNone/>
        <a:defRPr sz="3600" kern="1200">
          <a:solidFill>
            <a:srgbClr val="742521"/>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Imagem 4"/>
          <p:cNvPicPr>
            <a:picLocks noChangeAspect="1"/>
          </p:cNvPicPr>
          <p:nvPr userDrawn="1"/>
        </p:nvPicPr>
        <p:blipFill rotWithShape="1">
          <a:blip r:embed="rId15" cstate="print">
            <a:extLst>
              <a:ext uri="{28A0092B-C50C-407E-A947-70E740481C1C}">
                <a14:useLocalDpi xmlns:a14="http://schemas.microsoft.com/office/drawing/2010/main" val="0"/>
              </a:ext>
            </a:extLst>
          </a:blip>
          <a:srcRect r="10607"/>
          <a:stretch/>
        </p:blipFill>
        <p:spPr>
          <a:xfrm>
            <a:off x="10942366" y="3956181"/>
            <a:ext cx="1249634" cy="2914245"/>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BDAA-36E9-4AC9-8C53-4A47F672A043}" type="slidenum">
              <a:rPr lang="pt-BR" smtClean="0"/>
              <a:t>‹nº›</a:t>
            </a:fld>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742521"/>
                </a:solidFill>
                <a:effectLst/>
                <a:latin typeface="+mn-lt"/>
              </a:rPr>
              <a:t>PlanificaSUS</a:t>
            </a:r>
            <a:endParaRPr lang="pt-BR" sz="2800" b="0" cap="none" spc="0" dirty="0">
              <a:ln w="0"/>
              <a:solidFill>
                <a:srgbClr val="742521"/>
              </a:solidFill>
              <a:effectLst/>
              <a:latin typeface="+mn-lt"/>
            </a:endParaRPr>
          </a:p>
        </p:txBody>
      </p:sp>
      <p:sp>
        <p:nvSpPr>
          <p:cNvPr id="11" name="Retângulo 10"/>
          <p:cNvSpPr/>
          <p:nvPr userDrawn="1"/>
        </p:nvSpPr>
        <p:spPr>
          <a:xfrm>
            <a:off x="0" y="1"/>
            <a:ext cx="12192000" cy="222098"/>
          </a:xfrm>
          <a:prstGeom prst="rect">
            <a:avLst/>
          </a:prstGeom>
          <a:solidFill>
            <a:srgbClr val="74252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6074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 id="2147483694" r:id="rId13"/>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009999"/>
        </a:buClr>
        <a:buFontTx/>
        <a:buBlip>
          <a:blip r:embed="rId16"/>
        </a:buBlip>
        <a:defRPr sz="2200" kern="1200" baseline="0">
          <a:solidFill>
            <a:srgbClr val="74252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6"/>
        </a:buBlip>
        <a:defRPr sz="2000" kern="1200" baseline="0">
          <a:solidFill>
            <a:srgbClr val="74252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6"/>
        </a:buBlip>
        <a:defRPr sz="1800" kern="1200" baseline="0">
          <a:solidFill>
            <a:srgbClr val="74252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6"/>
        </a:buBlip>
        <a:defRPr sz="1600" kern="1200" baseline="0">
          <a:solidFill>
            <a:srgbClr val="74252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6"/>
        </a:buBlip>
        <a:defRPr sz="1400" kern="1200" baseline="0">
          <a:solidFill>
            <a:srgbClr val="74252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tângulo 3"/>
          <p:cNvSpPr/>
          <p:nvPr userDrawn="1"/>
        </p:nvSpPr>
        <p:spPr>
          <a:xfrm>
            <a:off x="0" y="0"/>
            <a:ext cx="12192000" cy="6858000"/>
          </a:xfrm>
          <a:prstGeom prst="rect">
            <a:avLst/>
          </a:prstGeom>
          <a:solidFill>
            <a:srgbClr val="74252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5" name="Imagem 4"/>
          <p:cNvPicPr>
            <a:picLocks noChangeAspect="1"/>
          </p:cNvPicPr>
          <p:nvPr userDrawn="1"/>
        </p:nvPicPr>
        <p:blipFill rotWithShape="1">
          <a:blip r:embed="rId13" cstate="print">
            <a:extLst>
              <a:ext uri="{28A0092B-C50C-407E-A947-70E740481C1C}">
                <a14:useLocalDpi xmlns:a14="http://schemas.microsoft.com/office/drawing/2010/main" val="0"/>
              </a:ext>
            </a:extLst>
          </a:blip>
          <a:srcRect r="10706"/>
          <a:stretch/>
        </p:blipFill>
        <p:spPr>
          <a:xfrm>
            <a:off x="10957314" y="3956181"/>
            <a:ext cx="1242924" cy="2901820"/>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3" name="Retângulo 12"/>
          <p:cNvSpPr/>
          <p:nvPr userDrawn="1"/>
        </p:nvSpPr>
        <p:spPr>
          <a:xfrm>
            <a:off x="0" y="1"/>
            <a:ext cx="12192000" cy="222098"/>
          </a:xfrm>
          <a:prstGeom prst="rect">
            <a:avLst/>
          </a:prstGeom>
          <a:solidFill>
            <a:srgbClr val="C4574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chemeClr val="bg1"/>
                </a:solidFill>
                <a:effectLst/>
                <a:latin typeface="+mn-lt"/>
              </a:rPr>
              <a:t>PlanificaSUS</a:t>
            </a:r>
            <a:endParaRPr lang="pt-BR" sz="2800" b="0" cap="none" spc="0" dirty="0">
              <a:ln w="0"/>
              <a:solidFill>
                <a:schemeClr val="bg1"/>
              </a:solidFill>
              <a:effectLst/>
              <a:latin typeface="+mn-lt"/>
            </a:endParaRPr>
          </a:p>
        </p:txBody>
      </p:sp>
    </p:spTree>
    <p:extLst>
      <p:ext uri="{BB962C8B-B14F-4D97-AF65-F5344CB8AC3E}">
        <p14:creationId xmlns:p14="http://schemas.microsoft.com/office/powerpoint/2010/main" val="2829222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b="1" kern="1200" baseline="0">
          <a:solidFill>
            <a:schemeClr val="bg1"/>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4"/>
        </a:buBlip>
        <a:defRPr sz="2200" kern="1200"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4"/>
        </a:buBlip>
        <a:defRPr sz="2000" kern="1200" baseline="0">
          <a:solidFill>
            <a:schemeClr val="bg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4"/>
        </a:buBlip>
        <a:defRPr sz="1800" kern="1200" baseline="0">
          <a:solidFill>
            <a:schemeClr val="bg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4"/>
        </a:buBlip>
        <a:defRPr sz="1600" kern="1200" baseline="0">
          <a:solidFill>
            <a:schemeClr val="bg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4"/>
        </a:buBlip>
        <a:defRPr sz="140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m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595298"/>
            <a:ext cx="12192000" cy="259921"/>
          </a:xfrm>
          <a:prstGeom prst="rect">
            <a:avLst/>
          </a:prstGeom>
        </p:spPr>
      </p:pic>
      <p:sp>
        <p:nvSpPr>
          <p:cNvPr id="2" name="Espaço Reservado para Título 1"/>
          <p:cNvSpPr>
            <a:spLocks noGrp="1"/>
          </p:cNvSpPr>
          <p:nvPr>
            <p:ph type="title"/>
          </p:nvPr>
        </p:nvSpPr>
        <p:spPr>
          <a:xfrm>
            <a:off x="442783" y="1108988"/>
            <a:ext cx="10515600" cy="1197088"/>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515600" cy="3512789"/>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Retângulo 5"/>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742521"/>
                </a:solidFill>
                <a:effectLst/>
                <a:latin typeface="+mn-lt"/>
              </a:rPr>
              <a:t>PlanificaSUS</a:t>
            </a:r>
            <a:endParaRPr lang="pt-BR" sz="2800" b="0" cap="none" spc="0" dirty="0">
              <a:ln w="0"/>
              <a:solidFill>
                <a:srgbClr val="742521"/>
              </a:solidFill>
              <a:effectLst/>
              <a:latin typeface="+mn-lt"/>
            </a:endParaRPr>
          </a:p>
        </p:txBody>
      </p:sp>
      <p:pic>
        <p:nvPicPr>
          <p:cNvPr id="8" name="Imagem 7"/>
          <p:cNvPicPr>
            <a:picLocks noChangeAspect="1"/>
          </p:cNvPicPr>
          <p:nvPr userDrawn="1"/>
        </p:nvPicPr>
        <p:blipFill rotWithShape="1">
          <a:blip r:embed="rId14" cstate="print">
            <a:extLst>
              <a:ext uri="{28A0092B-C50C-407E-A947-70E740481C1C}">
                <a14:useLocalDpi xmlns:a14="http://schemas.microsoft.com/office/drawing/2010/main" val="0"/>
              </a:ext>
            </a:extLst>
          </a:blip>
          <a:srcRect r="10607"/>
          <a:stretch/>
        </p:blipFill>
        <p:spPr>
          <a:xfrm>
            <a:off x="10942366" y="3956181"/>
            <a:ext cx="1249634" cy="2914245"/>
          </a:xfrm>
          <a:prstGeom prst="rect">
            <a:avLst/>
          </a:prstGeom>
        </p:spPr>
      </p:pic>
    </p:spTree>
    <p:extLst>
      <p:ext uri="{BB962C8B-B14F-4D97-AF65-F5344CB8AC3E}">
        <p14:creationId xmlns:p14="http://schemas.microsoft.com/office/powerpoint/2010/main" val="2209282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5"/>
        </a:buBlip>
        <a:defRPr sz="2200" kern="1200" baseline="0">
          <a:solidFill>
            <a:srgbClr val="74252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5"/>
        </a:buBlip>
        <a:defRPr sz="2000" kern="1200" baseline="0">
          <a:solidFill>
            <a:srgbClr val="74252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5"/>
        </a:buBlip>
        <a:defRPr sz="1800" kern="1200" baseline="0">
          <a:solidFill>
            <a:srgbClr val="74252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5"/>
        </a:buBlip>
        <a:defRPr sz="1600" kern="1200" baseline="0">
          <a:solidFill>
            <a:srgbClr val="74252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5"/>
        </a:buBlip>
        <a:defRPr sz="1400" kern="1200" baseline="0">
          <a:solidFill>
            <a:srgbClr val="74252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spaço Reservado para Conteúd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Retângulo 4"/>
          <p:cNvSpPr/>
          <p:nvPr userDrawn="1"/>
        </p:nvSpPr>
        <p:spPr>
          <a:xfrm>
            <a:off x="4967416" y="899010"/>
            <a:ext cx="4160108" cy="1569660"/>
          </a:xfrm>
          <a:prstGeom prst="rect">
            <a:avLst/>
          </a:prstGeom>
        </p:spPr>
        <p:txBody>
          <a:bodyPr wrap="square">
            <a:spAutoFit/>
          </a:bodyPr>
          <a:lstStyle/>
          <a:p>
            <a:pPr algn="ctr"/>
            <a:r>
              <a:rPr lang="pt-BR" sz="3200" b="1" dirty="0">
                <a:solidFill>
                  <a:srgbClr val="742521"/>
                </a:solidFill>
              </a:rPr>
              <a:t>planificasus.com.br</a:t>
            </a:r>
          </a:p>
          <a:p>
            <a:pPr algn="ctr"/>
            <a:endParaRPr lang="pt-BR" sz="2400" b="1" dirty="0">
              <a:solidFill>
                <a:srgbClr val="742521"/>
              </a:solidFill>
            </a:endParaRPr>
          </a:p>
          <a:p>
            <a:pPr algn="ctr"/>
            <a:r>
              <a:rPr lang="pt-BR" sz="2000" dirty="0">
                <a:solidFill>
                  <a:srgbClr val="742521"/>
                </a:solidFill>
              </a:rPr>
              <a:t>Visite o </a:t>
            </a:r>
            <a:r>
              <a:rPr lang="pt-BR" sz="2000" b="1" dirty="0">
                <a:solidFill>
                  <a:srgbClr val="742521"/>
                </a:solidFill>
              </a:rPr>
              <a:t>e-Planifica </a:t>
            </a:r>
            <a:r>
              <a:rPr lang="pt-BR" sz="2000" dirty="0">
                <a:solidFill>
                  <a:srgbClr val="742521"/>
                </a:solidFill>
              </a:rPr>
              <a:t>e acesse os materiais do </a:t>
            </a:r>
            <a:r>
              <a:rPr lang="pt-BR" sz="2000" dirty="0" err="1">
                <a:solidFill>
                  <a:srgbClr val="742521"/>
                </a:solidFill>
              </a:rPr>
              <a:t>PlanificaSUS</a:t>
            </a:r>
            <a:r>
              <a:rPr lang="pt-BR" sz="2000" dirty="0">
                <a:solidFill>
                  <a:srgbClr val="742521"/>
                </a:solidFill>
              </a:rPr>
              <a:t>:</a:t>
            </a:r>
          </a:p>
        </p:txBody>
      </p:sp>
      <p:pic>
        <p:nvPicPr>
          <p:cNvPr id="6" name="Image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1042" y="2578442"/>
            <a:ext cx="1802937" cy="1802937"/>
          </a:xfrm>
          <a:prstGeom prst="rect">
            <a:avLst/>
          </a:prstGeom>
        </p:spPr>
      </p:pic>
    </p:spTree>
    <p:extLst>
      <p:ext uri="{BB962C8B-B14F-4D97-AF65-F5344CB8AC3E}">
        <p14:creationId xmlns:p14="http://schemas.microsoft.com/office/powerpoint/2010/main" val="205842245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gif"/><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15.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63.jpg"/></Relationships>
</file>

<file path=ppt/slides/_rels/slide2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png"/><Relationship Id="rId1" Type="http://schemas.openxmlformats.org/officeDocument/2006/relationships/slideLayout" Target="../slideLayouts/slideLayout15.xml"/><Relationship Id="rId5" Type="http://schemas.openxmlformats.org/officeDocument/2006/relationships/image" Target="../media/image66.jpeg"/><Relationship Id="rId4" Type="http://schemas.openxmlformats.org/officeDocument/2006/relationships/image" Target="../media/image6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0.xml"/><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a:t>Etapa 4: Gestão do Cuidado</a:t>
            </a:r>
            <a:br>
              <a:rPr lang="pt-BR" dirty="0"/>
            </a:br>
            <a:r>
              <a:rPr lang="pt-BR" dirty="0"/>
              <a:t>Oficina Tutorial 4.1 AAE</a:t>
            </a:r>
          </a:p>
        </p:txBody>
      </p:sp>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742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(Light Títulos) 40 - branco</a:t>
            </a:r>
          </a:p>
          <a:p>
            <a:pPr marL="285750" indent="-285750">
              <a:buFont typeface="Arial" panose="020B0604020202020204" pitchFamily="34" charset="0"/>
              <a:buChar char="•"/>
              <a:defRPr/>
            </a:pPr>
            <a:r>
              <a:rPr lang="pt-BR" dirty="0"/>
              <a:t>Alinhada à direita</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406021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4A24C-0439-4C7E-BCA2-56DEC6E87EB1}"/>
              </a:ext>
            </a:extLst>
          </p:cNvPr>
          <p:cNvSpPr>
            <a:spLocks noGrp="1"/>
          </p:cNvSpPr>
          <p:nvPr>
            <p:ph type="title"/>
          </p:nvPr>
        </p:nvSpPr>
        <p:spPr>
          <a:xfrm>
            <a:off x="442783" y="980513"/>
            <a:ext cx="7307423" cy="1325563"/>
          </a:xfrm>
        </p:spPr>
        <p:txBody>
          <a:bodyPr>
            <a:normAutofit/>
          </a:bodyPr>
          <a:lstStyle/>
          <a:p>
            <a:r>
              <a:rPr lang="pt-BR" sz="2400" dirty="0"/>
              <a:t>Perfil desejável para o profissional do ponto de apoio</a:t>
            </a:r>
          </a:p>
        </p:txBody>
      </p:sp>
      <p:graphicFrame>
        <p:nvGraphicFramePr>
          <p:cNvPr id="4" name="Espaço Reservado para Conteúdo 3">
            <a:extLst>
              <a:ext uri="{FF2B5EF4-FFF2-40B4-BE49-F238E27FC236}">
                <a16:creationId xmlns:a16="http://schemas.microsoft.com/office/drawing/2014/main" id="{A631F1E0-79E2-4415-83FA-448A415AC7C7}"/>
              </a:ext>
            </a:extLst>
          </p:cNvPr>
          <p:cNvGraphicFramePr>
            <a:graphicFrameLocks noGrp="1"/>
          </p:cNvGraphicFramePr>
          <p:nvPr>
            <p:ph idx="1"/>
            <p:extLst>
              <p:ext uri="{D42A27DB-BD31-4B8C-83A1-F6EECF244321}">
                <p14:modId xmlns:p14="http://schemas.microsoft.com/office/powerpoint/2010/main" val="997154615"/>
              </p:ext>
            </p:extLst>
          </p:nvPr>
        </p:nvGraphicFramePr>
        <p:xfrm>
          <a:off x="442954" y="2306077"/>
          <a:ext cx="10934579" cy="3748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624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660E7-2F1E-4CA1-8487-9FE2492C263E}"/>
              </a:ext>
            </a:extLst>
          </p:cNvPr>
          <p:cNvSpPr>
            <a:spLocks noGrp="1"/>
          </p:cNvSpPr>
          <p:nvPr>
            <p:ph type="title"/>
          </p:nvPr>
        </p:nvSpPr>
        <p:spPr>
          <a:xfrm>
            <a:off x="457259" y="1183138"/>
            <a:ext cx="10270153" cy="803317"/>
          </a:xfrm>
        </p:spPr>
        <p:txBody>
          <a:bodyPr>
            <a:normAutofit/>
          </a:bodyPr>
          <a:lstStyle/>
          <a:p>
            <a:r>
              <a:rPr lang="pt-BR" sz="2400" dirty="0"/>
              <a:t>Atribuições do profissional do ponto de apoio</a:t>
            </a:r>
          </a:p>
        </p:txBody>
      </p:sp>
      <p:sp>
        <p:nvSpPr>
          <p:cNvPr id="3" name="Espaço Reservado para Conteúdo 2">
            <a:extLst>
              <a:ext uri="{FF2B5EF4-FFF2-40B4-BE49-F238E27FC236}">
                <a16:creationId xmlns:a16="http://schemas.microsoft.com/office/drawing/2014/main" id="{C702C19B-66CC-43DF-93A4-05B64150309B}"/>
              </a:ext>
            </a:extLst>
          </p:cNvPr>
          <p:cNvSpPr>
            <a:spLocks noGrp="1"/>
          </p:cNvSpPr>
          <p:nvPr>
            <p:ph idx="1"/>
          </p:nvPr>
        </p:nvSpPr>
        <p:spPr>
          <a:xfrm>
            <a:off x="457259" y="1729002"/>
            <a:ext cx="10734969" cy="4147096"/>
          </a:xfrm>
        </p:spPr>
        <p:txBody>
          <a:bodyPr>
            <a:normAutofit/>
          </a:bodyPr>
          <a:lstStyle/>
          <a:p>
            <a:endParaRPr lang="pt-BR" sz="2400" kern="1200" baseline="0" dirty="0">
              <a:solidFill>
                <a:srgbClr val="742521"/>
              </a:solidFill>
              <a:latin typeface="Calibri" panose="020F0502020204030204" pitchFamily="34" charset="0"/>
              <a:ea typeface="+mn-ea"/>
              <a:cs typeface="+mn-cs"/>
            </a:endParaRPr>
          </a:p>
          <a:p>
            <a:pPr algn="just"/>
            <a:r>
              <a:rPr lang="pt-BR" dirty="0"/>
              <a:t> Advoga e intervém, quando necessário, para que o usuário esteja no centro do cuidado.</a:t>
            </a:r>
            <a:endParaRPr lang="pt-BR" kern="1200" baseline="0" dirty="0">
              <a:solidFill>
                <a:srgbClr val="742521"/>
              </a:solidFill>
              <a:latin typeface="Calibri" panose="020F0502020204030204" pitchFamily="34" charset="0"/>
              <a:ea typeface="+mn-ea"/>
              <a:cs typeface="+mn-cs"/>
            </a:endParaRPr>
          </a:p>
          <a:p>
            <a:pPr algn="just"/>
            <a:r>
              <a:rPr lang="pt-BR" kern="1200" baseline="0" dirty="0">
                <a:solidFill>
                  <a:srgbClr val="742521"/>
                </a:solidFill>
                <a:latin typeface="Calibri" panose="020F0502020204030204" pitchFamily="34" charset="0"/>
                <a:ea typeface="+mn-ea"/>
                <a:cs typeface="+mn-cs"/>
              </a:rPr>
              <a:t> Gerencia os fluxos do percurso do cuidado do usuário durante o ciclo de atenção contínua. </a:t>
            </a:r>
          </a:p>
          <a:p>
            <a:pPr algn="just"/>
            <a:r>
              <a:rPr lang="pt-BR" dirty="0"/>
              <a:t> Garante a ordem e coerência lógica do ciclo de atendimentos e  identifica e corrige retrabalhos.</a:t>
            </a:r>
            <a:endParaRPr lang="pt-BR" kern="1200" baseline="0" dirty="0">
              <a:solidFill>
                <a:srgbClr val="742521"/>
              </a:solidFill>
              <a:latin typeface="Calibri" panose="020F0502020204030204" pitchFamily="34" charset="0"/>
              <a:ea typeface="+mn-ea"/>
              <a:cs typeface="+mn-cs"/>
            </a:endParaRPr>
          </a:p>
          <a:p>
            <a:pPr marL="0" indent="0" algn="just">
              <a:buNone/>
            </a:pPr>
            <a:endParaRPr lang="pt-BR" dirty="0"/>
          </a:p>
        </p:txBody>
      </p:sp>
      <p:pic>
        <p:nvPicPr>
          <p:cNvPr id="4" name="Imagem 3" descr="Interface gráfica do usuário, Aplicativo, Teams&#10;&#10;Descrição gerada automaticamente">
            <a:extLst>
              <a:ext uri="{FF2B5EF4-FFF2-40B4-BE49-F238E27FC236}">
                <a16:creationId xmlns:a16="http://schemas.microsoft.com/office/drawing/2014/main" id="{727A29DA-62F6-4979-8E53-064A69CF12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3181" y="3568823"/>
            <a:ext cx="3838308" cy="3156012"/>
          </a:xfrm>
          <a:prstGeom prst="ellipse">
            <a:avLst/>
          </a:prstGeom>
          <a:ln>
            <a:noFill/>
          </a:ln>
          <a:effectLst>
            <a:softEdge rad="112500"/>
          </a:effectLst>
        </p:spPr>
      </p:pic>
    </p:spTree>
    <p:extLst>
      <p:ext uri="{BB962C8B-B14F-4D97-AF65-F5344CB8AC3E}">
        <p14:creationId xmlns:p14="http://schemas.microsoft.com/office/powerpoint/2010/main" val="111253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660E7-2F1E-4CA1-8487-9FE2492C263E}"/>
              </a:ext>
            </a:extLst>
          </p:cNvPr>
          <p:cNvSpPr>
            <a:spLocks noGrp="1"/>
          </p:cNvSpPr>
          <p:nvPr>
            <p:ph type="title"/>
          </p:nvPr>
        </p:nvSpPr>
        <p:spPr>
          <a:xfrm>
            <a:off x="455672" y="1194006"/>
            <a:ext cx="7365556" cy="803317"/>
          </a:xfrm>
        </p:spPr>
        <p:txBody>
          <a:bodyPr>
            <a:normAutofit/>
          </a:bodyPr>
          <a:lstStyle/>
          <a:p>
            <a:r>
              <a:rPr lang="pt-BR" sz="2400" dirty="0"/>
              <a:t>Atribuições do profissional do ponto de apoio</a:t>
            </a:r>
          </a:p>
        </p:txBody>
      </p:sp>
      <p:sp>
        <p:nvSpPr>
          <p:cNvPr id="3" name="Espaço Reservado para Conteúdo 2">
            <a:extLst>
              <a:ext uri="{FF2B5EF4-FFF2-40B4-BE49-F238E27FC236}">
                <a16:creationId xmlns:a16="http://schemas.microsoft.com/office/drawing/2014/main" id="{C702C19B-66CC-43DF-93A4-05B64150309B}"/>
              </a:ext>
            </a:extLst>
          </p:cNvPr>
          <p:cNvSpPr>
            <a:spLocks noGrp="1"/>
          </p:cNvSpPr>
          <p:nvPr>
            <p:ph idx="1"/>
          </p:nvPr>
        </p:nvSpPr>
        <p:spPr>
          <a:xfrm>
            <a:off x="535572" y="1819771"/>
            <a:ext cx="10623660" cy="4039492"/>
          </a:xfrm>
        </p:spPr>
        <p:txBody>
          <a:bodyPr>
            <a:normAutofit/>
          </a:bodyPr>
          <a:lstStyle/>
          <a:p>
            <a:endParaRPr lang="pt-BR" sz="2400" kern="1200" baseline="0" dirty="0">
              <a:solidFill>
                <a:srgbClr val="742521"/>
              </a:solidFill>
              <a:latin typeface="Calibri" panose="020F0502020204030204" pitchFamily="34" charset="0"/>
              <a:ea typeface="+mn-ea"/>
              <a:cs typeface="+mn-cs"/>
            </a:endParaRPr>
          </a:p>
          <a:p>
            <a:pPr algn="just"/>
            <a:r>
              <a:rPr lang="pt-BR" kern="1200" baseline="0" dirty="0">
                <a:solidFill>
                  <a:srgbClr val="742521"/>
                </a:solidFill>
                <a:latin typeface="Calibri" panose="020F0502020204030204" pitchFamily="34" charset="0"/>
                <a:ea typeface="+mn-ea"/>
                <a:cs typeface="+mn-cs"/>
              </a:rPr>
              <a:t> Coordena de forma sincronizada os atendimentos, de modo a prevenir atrasos e travamentos do ciclo de atenção contínua.</a:t>
            </a:r>
          </a:p>
          <a:p>
            <a:pPr algn="just"/>
            <a:r>
              <a:rPr lang="pt-BR" kern="1200" baseline="0" dirty="0">
                <a:solidFill>
                  <a:srgbClr val="742521"/>
                </a:solidFill>
                <a:latin typeface="Calibri" panose="020F0502020204030204" pitchFamily="34" charset="0"/>
                <a:ea typeface="+mn-ea"/>
                <a:cs typeface="+mn-cs"/>
              </a:rPr>
              <a:t> Realiza atendimento individual durante todo o ciclo de atenção contínua. O objetivo é checar, ao final do atendimento de cada profissional,  se a pessoa usuária compreendeu  as informações apresentadas.</a:t>
            </a:r>
          </a:p>
          <a:p>
            <a:pPr algn="just"/>
            <a:r>
              <a:rPr lang="pt-BR" dirty="0"/>
              <a:t> Identifica possíveis barreiras para a adesão às propostas terapêuticas e intervém sempre que necessário.</a:t>
            </a:r>
          </a:p>
          <a:p>
            <a:pPr algn="just"/>
            <a:endParaRPr lang="pt-BR" sz="2600" dirty="0"/>
          </a:p>
          <a:p>
            <a:pPr marL="0" indent="0">
              <a:buNone/>
            </a:pPr>
            <a:endParaRPr lang="pt-BR" dirty="0"/>
          </a:p>
        </p:txBody>
      </p:sp>
    </p:spTree>
    <p:extLst>
      <p:ext uri="{BB962C8B-B14F-4D97-AF65-F5344CB8AC3E}">
        <p14:creationId xmlns:p14="http://schemas.microsoft.com/office/powerpoint/2010/main" val="103285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85998-33CB-4ACC-BA11-8FD16EBA3B58}"/>
              </a:ext>
            </a:extLst>
          </p:cNvPr>
          <p:cNvSpPr>
            <a:spLocks noGrp="1"/>
          </p:cNvSpPr>
          <p:nvPr>
            <p:ph type="title"/>
          </p:nvPr>
        </p:nvSpPr>
        <p:spPr>
          <a:xfrm>
            <a:off x="319742" y="1206966"/>
            <a:ext cx="10255162" cy="623435"/>
          </a:xfrm>
        </p:spPr>
        <p:txBody>
          <a:bodyPr>
            <a:normAutofit/>
          </a:bodyPr>
          <a:lstStyle/>
          <a:p>
            <a:r>
              <a:rPr lang="pt-BR" sz="2400" dirty="0"/>
              <a:t>Atribuições do profissional do ponto de apoio</a:t>
            </a:r>
          </a:p>
        </p:txBody>
      </p:sp>
      <p:sp>
        <p:nvSpPr>
          <p:cNvPr id="3" name="Espaço Reservado para Conteúdo 2">
            <a:extLst>
              <a:ext uri="{FF2B5EF4-FFF2-40B4-BE49-F238E27FC236}">
                <a16:creationId xmlns:a16="http://schemas.microsoft.com/office/drawing/2014/main" id="{F09895DE-5206-4D74-A8B7-125357219F39}"/>
              </a:ext>
            </a:extLst>
          </p:cNvPr>
          <p:cNvSpPr>
            <a:spLocks noGrp="1"/>
          </p:cNvSpPr>
          <p:nvPr>
            <p:ph idx="1"/>
          </p:nvPr>
        </p:nvSpPr>
        <p:spPr>
          <a:xfrm>
            <a:off x="408372" y="1635092"/>
            <a:ext cx="10518203" cy="4692697"/>
          </a:xfrm>
        </p:spPr>
        <p:txBody>
          <a:bodyPr>
            <a:normAutofit/>
          </a:bodyPr>
          <a:lstStyle/>
          <a:p>
            <a:pPr algn="just"/>
            <a:endParaRPr lang="pt-BR" sz="2400" dirty="0"/>
          </a:p>
          <a:p>
            <a:pPr algn="just"/>
            <a:r>
              <a:rPr lang="pt-BR" dirty="0"/>
              <a:t> Media e articula a interação entre profissionais, pessoas usuárias e acompanhantes.</a:t>
            </a:r>
          </a:p>
          <a:p>
            <a:pPr algn="just"/>
            <a:r>
              <a:rPr lang="pt-BR" dirty="0"/>
              <a:t> Media e articula a interação multiprofissional.</a:t>
            </a:r>
          </a:p>
          <a:p>
            <a:pPr algn="just"/>
            <a:r>
              <a:rPr lang="pt-BR" dirty="0"/>
              <a:t> Interage com a equipe multiprofissional no intuito de esclarecer as dúvidas do usuário sobre as propostas  terapêuticas aplicadas.</a:t>
            </a:r>
          </a:p>
          <a:p>
            <a:pPr algn="just"/>
            <a:r>
              <a:rPr lang="pt-BR" dirty="0"/>
              <a:t> Checa e fortalece a vinculação da pessoa usuária com a Atenção Primária à Saúde.</a:t>
            </a:r>
          </a:p>
          <a:p>
            <a:pPr algn="just"/>
            <a:r>
              <a:rPr lang="pt-BR" dirty="0"/>
              <a:t> Intervém em casos de fragilidade de vinculação da pessoa usuária com a Atenção Primária à Saúde (aciona o Serviço Social).</a:t>
            </a:r>
          </a:p>
          <a:p>
            <a:pPr marL="0" indent="0" algn="just">
              <a:buNone/>
            </a:pPr>
            <a:endParaRPr lang="pt-BR" dirty="0"/>
          </a:p>
        </p:txBody>
      </p:sp>
    </p:spTree>
    <p:extLst>
      <p:ext uri="{BB962C8B-B14F-4D97-AF65-F5344CB8AC3E}">
        <p14:creationId xmlns:p14="http://schemas.microsoft.com/office/powerpoint/2010/main" val="405492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73453C-EDDA-4D7D-A079-EEF23D431BA6}"/>
              </a:ext>
            </a:extLst>
          </p:cNvPr>
          <p:cNvSpPr>
            <a:spLocks noGrp="1"/>
          </p:cNvSpPr>
          <p:nvPr>
            <p:ph type="title"/>
          </p:nvPr>
        </p:nvSpPr>
        <p:spPr>
          <a:xfrm>
            <a:off x="442783" y="980513"/>
            <a:ext cx="10052222" cy="818307"/>
          </a:xfrm>
        </p:spPr>
        <p:txBody>
          <a:bodyPr>
            <a:normAutofit/>
          </a:bodyPr>
          <a:lstStyle/>
          <a:p>
            <a:r>
              <a:rPr lang="pt-BR" sz="2400" dirty="0"/>
              <a:t>Atribuições do profissional do ponto de apoio</a:t>
            </a:r>
          </a:p>
        </p:txBody>
      </p:sp>
      <p:sp>
        <p:nvSpPr>
          <p:cNvPr id="3" name="Espaço Reservado para Conteúdo 2">
            <a:extLst>
              <a:ext uri="{FF2B5EF4-FFF2-40B4-BE49-F238E27FC236}">
                <a16:creationId xmlns:a16="http://schemas.microsoft.com/office/drawing/2014/main" id="{B63B0E18-2A17-402B-A858-CFA4B1116724}"/>
              </a:ext>
            </a:extLst>
          </p:cNvPr>
          <p:cNvSpPr>
            <a:spLocks noGrp="1"/>
          </p:cNvSpPr>
          <p:nvPr>
            <p:ph idx="1"/>
          </p:nvPr>
        </p:nvSpPr>
        <p:spPr>
          <a:xfrm>
            <a:off x="442783" y="1663909"/>
            <a:ext cx="10844810" cy="4097700"/>
          </a:xfrm>
        </p:spPr>
        <p:txBody>
          <a:bodyPr>
            <a:normAutofit/>
          </a:bodyPr>
          <a:lstStyle/>
          <a:p>
            <a:pPr algn="just"/>
            <a:endParaRPr lang="pt-BR" dirty="0"/>
          </a:p>
          <a:p>
            <a:pPr algn="just"/>
            <a:r>
              <a:rPr lang="pt-BR" dirty="0"/>
              <a:t> Cuidar para que os usuários de primeiro atendimento sejam atendidos por toda equipe prevista.</a:t>
            </a:r>
          </a:p>
          <a:p>
            <a:pPr algn="just"/>
            <a:r>
              <a:rPr lang="pt-BR" dirty="0"/>
              <a:t> Cuidar para que usuários em atendimentos subsequentes sejam atendidos de acordo com as recomendações do plano de cuidado anterior e/ou de acordo com as necessidades identificadas no momento.</a:t>
            </a:r>
          </a:p>
          <a:p>
            <a:pPr algn="just"/>
            <a:r>
              <a:rPr lang="pt-BR" dirty="0"/>
              <a:t> Propiciar espaço/tempo oportuno, sempre que necessário, durante o ciclo de atenção contínua para que a equipe se reúna, discuta e elabore o plano de cuidados.</a:t>
            </a:r>
          </a:p>
          <a:p>
            <a:pPr marL="0" indent="0" algn="just">
              <a:buNone/>
            </a:pPr>
            <a:endParaRPr lang="pt-BR" sz="2600" dirty="0"/>
          </a:p>
          <a:p>
            <a:endParaRPr lang="pt-BR" dirty="0"/>
          </a:p>
        </p:txBody>
      </p:sp>
    </p:spTree>
    <p:extLst>
      <p:ext uri="{BB962C8B-B14F-4D97-AF65-F5344CB8AC3E}">
        <p14:creationId xmlns:p14="http://schemas.microsoft.com/office/powerpoint/2010/main" val="348827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73453C-EDDA-4D7D-A079-EEF23D431BA6}"/>
              </a:ext>
            </a:extLst>
          </p:cNvPr>
          <p:cNvSpPr>
            <a:spLocks noGrp="1"/>
          </p:cNvSpPr>
          <p:nvPr>
            <p:ph type="title"/>
          </p:nvPr>
        </p:nvSpPr>
        <p:spPr>
          <a:xfrm>
            <a:off x="442783" y="980513"/>
            <a:ext cx="10052222" cy="818307"/>
          </a:xfrm>
        </p:spPr>
        <p:txBody>
          <a:bodyPr>
            <a:normAutofit/>
          </a:bodyPr>
          <a:lstStyle/>
          <a:p>
            <a:r>
              <a:rPr lang="pt-BR" sz="2400" dirty="0"/>
              <a:t>Atribuições do profissional do ponto de apoio</a:t>
            </a:r>
          </a:p>
        </p:txBody>
      </p:sp>
      <p:sp>
        <p:nvSpPr>
          <p:cNvPr id="3" name="Espaço Reservado para Conteúdo 2">
            <a:extLst>
              <a:ext uri="{FF2B5EF4-FFF2-40B4-BE49-F238E27FC236}">
                <a16:creationId xmlns:a16="http://schemas.microsoft.com/office/drawing/2014/main" id="{B63B0E18-2A17-402B-A858-CFA4B1116724}"/>
              </a:ext>
            </a:extLst>
          </p:cNvPr>
          <p:cNvSpPr>
            <a:spLocks noGrp="1"/>
          </p:cNvSpPr>
          <p:nvPr>
            <p:ph idx="1"/>
          </p:nvPr>
        </p:nvSpPr>
        <p:spPr>
          <a:xfrm>
            <a:off x="442783" y="1798820"/>
            <a:ext cx="10844810" cy="4078667"/>
          </a:xfrm>
        </p:spPr>
        <p:txBody>
          <a:bodyPr>
            <a:normAutofit/>
          </a:bodyPr>
          <a:lstStyle/>
          <a:p>
            <a:pPr algn="just"/>
            <a:endParaRPr lang="pt-BR" sz="2600" dirty="0"/>
          </a:p>
          <a:p>
            <a:pPr algn="just"/>
            <a:r>
              <a:rPr lang="pt-BR" dirty="0"/>
              <a:t> Mantem-se vigilante aos sinais e sintomas de agudização dos usuários e aciona o time de resposta rápida.</a:t>
            </a:r>
          </a:p>
          <a:p>
            <a:pPr algn="just"/>
            <a:r>
              <a:rPr lang="pt-BR" dirty="0"/>
              <a:t> Media a interação entre os motoristas do transporte sanitário e os usuários.</a:t>
            </a:r>
          </a:p>
          <a:p>
            <a:pPr algn="just"/>
            <a:r>
              <a:rPr lang="pt-BR" dirty="0"/>
              <a:t> Assegura que os exames ou procedimentos solicitados sejam realizados, quando possível, durante o mesmo turno de atendimento.</a:t>
            </a:r>
          </a:p>
          <a:p>
            <a:pPr algn="just"/>
            <a:r>
              <a:rPr lang="pt-BR" dirty="0">
                <a:latin typeface="Calibri "/>
              </a:rPr>
              <a:t> Monitora todas as informações do prontuário, seja ele físico ou eletrônico, e intervém junto ao profissional responsável pelo registro, sempre que necessário.</a:t>
            </a:r>
          </a:p>
          <a:p>
            <a:pPr marL="0" indent="0" algn="just">
              <a:buNone/>
            </a:pPr>
            <a:endParaRPr lang="pt-BR" sz="2400" dirty="0"/>
          </a:p>
          <a:p>
            <a:pPr marL="0" indent="0">
              <a:buNone/>
            </a:pPr>
            <a:endParaRPr lang="pt-BR" sz="2400" dirty="0"/>
          </a:p>
          <a:p>
            <a:endParaRPr lang="pt-BR" dirty="0"/>
          </a:p>
        </p:txBody>
      </p:sp>
    </p:spTree>
    <p:extLst>
      <p:ext uri="{BB962C8B-B14F-4D97-AF65-F5344CB8AC3E}">
        <p14:creationId xmlns:p14="http://schemas.microsoft.com/office/powerpoint/2010/main" val="2686292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29DC03-4925-403D-981B-8726F9359330}"/>
              </a:ext>
            </a:extLst>
          </p:cNvPr>
          <p:cNvSpPr>
            <a:spLocks noGrp="1"/>
          </p:cNvSpPr>
          <p:nvPr>
            <p:ph type="title"/>
          </p:nvPr>
        </p:nvSpPr>
        <p:spPr/>
        <p:txBody>
          <a:bodyPr>
            <a:normAutofit/>
          </a:bodyPr>
          <a:lstStyle/>
          <a:p>
            <a:r>
              <a:rPr lang="pt-BR" sz="2400" dirty="0"/>
              <a:t>Atribuições do profissional do ponto de apoio</a:t>
            </a:r>
          </a:p>
        </p:txBody>
      </p:sp>
      <p:sp>
        <p:nvSpPr>
          <p:cNvPr id="3" name="Espaço Reservado para Conteúdo 2">
            <a:extLst>
              <a:ext uri="{FF2B5EF4-FFF2-40B4-BE49-F238E27FC236}">
                <a16:creationId xmlns:a16="http://schemas.microsoft.com/office/drawing/2014/main" id="{2C588BDC-2D0C-4CB5-9753-AA4CEA1C39AF}"/>
              </a:ext>
            </a:extLst>
          </p:cNvPr>
          <p:cNvSpPr>
            <a:spLocks noGrp="1"/>
          </p:cNvSpPr>
          <p:nvPr>
            <p:ph idx="1"/>
          </p:nvPr>
        </p:nvSpPr>
        <p:spPr>
          <a:xfrm>
            <a:off x="442783" y="2191406"/>
            <a:ext cx="10370219" cy="4162030"/>
          </a:xfrm>
        </p:spPr>
        <p:txBody>
          <a:bodyPr>
            <a:normAutofit/>
          </a:bodyPr>
          <a:lstStyle/>
          <a:p>
            <a:pPr algn="just"/>
            <a:r>
              <a:rPr lang="pt-BR" dirty="0">
                <a:latin typeface="Calibri "/>
              </a:rPr>
              <a:t> Zelar pela segurança do prontuário.</a:t>
            </a:r>
          </a:p>
          <a:p>
            <a:pPr algn="just"/>
            <a:r>
              <a:rPr lang="pt-BR" dirty="0">
                <a:latin typeface="Calibri "/>
              </a:rPr>
              <a:t> Realizar dupla checagem,  para que nenhuma informação dos  atendimentos deixe de ser registrada.</a:t>
            </a:r>
          </a:p>
          <a:p>
            <a:pPr algn="just"/>
            <a:r>
              <a:rPr lang="pt-BR" dirty="0">
                <a:latin typeface="Calibri "/>
              </a:rPr>
              <a:t> Monitorar a coerência das informações registradas e verifica se estão compatíveis com os roteiros de atendimento estabelecidos pela equipe.</a:t>
            </a:r>
          </a:p>
          <a:p>
            <a:pPr algn="just"/>
            <a:r>
              <a:rPr lang="pt-BR" dirty="0"/>
              <a:t> Ao detectar situações que necessitem de intervenção, acionar imediatamente o profissional relacionado.</a:t>
            </a:r>
          </a:p>
          <a:p>
            <a:pPr marL="0" indent="0">
              <a:buNone/>
            </a:pPr>
            <a:endParaRPr lang="pt-BR" sz="2600" dirty="0"/>
          </a:p>
          <a:p>
            <a:pPr marL="0" indent="0">
              <a:buNone/>
            </a:pPr>
            <a:endParaRPr lang="pt-BR" dirty="0"/>
          </a:p>
        </p:txBody>
      </p:sp>
    </p:spTree>
    <p:extLst>
      <p:ext uri="{BB962C8B-B14F-4D97-AF65-F5344CB8AC3E}">
        <p14:creationId xmlns:p14="http://schemas.microsoft.com/office/powerpoint/2010/main" val="3853988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29DC03-4925-403D-981B-8726F9359330}"/>
              </a:ext>
            </a:extLst>
          </p:cNvPr>
          <p:cNvSpPr>
            <a:spLocks noGrp="1"/>
          </p:cNvSpPr>
          <p:nvPr>
            <p:ph type="title"/>
          </p:nvPr>
        </p:nvSpPr>
        <p:spPr/>
        <p:txBody>
          <a:bodyPr>
            <a:normAutofit/>
          </a:bodyPr>
          <a:lstStyle/>
          <a:p>
            <a:r>
              <a:rPr lang="pt-BR" sz="2400" dirty="0"/>
              <a:t>Atribuições do profissional do ponto de apoio</a:t>
            </a:r>
          </a:p>
        </p:txBody>
      </p:sp>
      <p:sp>
        <p:nvSpPr>
          <p:cNvPr id="3" name="Espaço Reservado para Conteúdo 2">
            <a:extLst>
              <a:ext uri="{FF2B5EF4-FFF2-40B4-BE49-F238E27FC236}">
                <a16:creationId xmlns:a16="http://schemas.microsoft.com/office/drawing/2014/main" id="{2C588BDC-2D0C-4CB5-9753-AA4CEA1C39AF}"/>
              </a:ext>
            </a:extLst>
          </p:cNvPr>
          <p:cNvSpPr>
            <a:spLocks noGrp="1"/>
          </p:cNvSpPr>
          <p:nvPr>
            <p:ph idx="1"/>
          </p:nvPr>
        </p:nvSpPr>
        <p:spPr>
          <a:xfrm>
            <a:off x="541538" y="1923393"/>
            <a:ext cx="10641123" cy="4162030"/>
          </a:xfrm>
        </p:spPr>
        <p:txBody>
          <a:bodyPr>
            <a:normAutofit/>
          </a:bodyPr>
          <a:lstStyle/>
          <a:p>
            <a:pPr algn="just"/>
            <a:endParaRPr lang="pt-BR" sz="2600" dirty="0">
              <a:latin typeface="Calibri "/>
            </a:endParaRPr>
          </a:p>
          <a:p>
            <a:pPr algn="just"/>
            <a:r>
              <a:rPr lang="pt-BR" dirty="0">
                <a:latin typeface="Calibri "/>
              </a:rPr>
              <a:t> Verificar todas as documentações que seguem com o usuário (caderneta da gestante ou criança, receituário, prescrição medicamentosa, atestados, declarações, laudos, guias de encaminhamento, solicitação de exames e/ou procedimentos, plano de cuidados, plano alimentar, instrumentos de registro de monitoramento pressórico e glicêmico, resultados de exames, </a:t>
            </a:r>
            <a:r>
              <a:rPr lang="pt-BR" dirty="0" err="1">
                <a:latin typeface="Calibri "/>
              </a:rPr>
              <a:t>etc</a:t>
            </a:r>
            <a:r>
              <a:rPr lang="pt-BR" dirty="0">
                <a:latin typeface="Calibri "/>
              </a:rPr>
              <a:t>).</a:t>
            </a:r>
          </a:p>
          <a:p>
            <a:pPr marL="0" indent="0" algn="just">
              <a:buNone/>
            </a:pPr>
            <a:endParaRPr lang="pt-BR" dirty="0"/>
          </a:p>
          <a:p>
            <a:pPr marL="0" indent="0">
              <a:buNone/>
            </a:pPr>
            <a:endParaRPr lang="pt-BR" dirty="0"/>
          </a:p>
        </p:txBody>
      </p:sp>
    </p:spTree>
    <p:extLst>
      <p:ext uri="{BB962C8B-B14F-4D97-AF65-F5344CB8AC3E}">
        <p14:creationId xmlns:p14="http://schemas.microsoft.com/office/powerpoint/2010/main" val="3466281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C119A-1FAE-4868-AE6F-5D29A954E1E9}"/>
              </a:ext>
            </a:extLst>
          </p:cNvPr>
          <p:cNvSpPr>
            <a:spLocks noGrp="1"/>
          </p:cNvSpPr>
          <p:nvPr>
            <p:ph type="title"/>
          </p:nvPr>
        </p:nvSpPr>
        <p:spPr>
          <a:xfrm>
            <a:off x="402761" y="819456"/>
            <a:ext cx="10052222" cy="1325563"/>
          </a:xfrm>
        </p:spPr>
        <p:txBody>
          <a:bodyPr>
            <a:normAutofit/>
          </a:bodyPr>
          <a:lstStyle/>
          <a:p>
            <a:r>
              <a:rPr lang="pt-BR" sz="2400" dirty="0"/>
              <a:t>Atribuições do profissional do ponto de apoio</a:t>
            </a:r>
          </a:p>
        </p:txBody>
      </p:sp>
      <p:sp>
        <p:nvSpPr>
          <p:cNvPr id="3" name="Espaço Reservado para Conteúdo 2">
            <a:extLst>
              <a:ext uri="{FF2B5EF4-FFF2-40B4-BE49-F238E27FC236}">
                <a16:creationId xmlns:a16="http://schemas.microsoft.com/office/drawing/2014/main" id="{4E34CAD7-8E42-4B00-AC39-FF63C46D0932}"/>
              </a:ext>
            </a:extLst>
          </p:cNvPr>
          <p:cNvSpPr>
            <a:spLocks noGrp="1"/>
          </p:cNvSpPr>
          <p:nvPr>
            <p:ph idx="1"/>
          </p:nvPr>
        </p:nvSpPr>
        <p:spPr>
          <a:xfrm>
            <a:off x="616544" y="1816545"/>
            <a:ext cx="10515027" cy="4522111"/>
          </a:xfrm>
        </p:spPr>
        <p:txBody>
          <a:bodyPr>
            <a:normAutofit lnSpcReduction="10000"/>
          </a:bodyPr>
          <a:lstStyle/>
          <a:p>
            <a:pPr marL="0" indent="0" algn="just">
              <a:spcBef>
                <a:spcPts val="1200"/>
              </a:spcBef>
              <a:buNone/>
            </a:pPr>
            <a:r>
              <a:rPr lang="pt-BR" dirty="0"/>
              <a:t>Fechar o plano de cuidados, após a discussão de caso realizada pela equipe e assegura que o usuário:</a:t>
            </a:r>
          </a:p>
          <a:p>
            <a:pPr lvl="1" algn="just">
              <a:spcBef>
                <a:spcPts val="1200"/>
              </a:spcBef>
            </a:pPr>
            <a:r>
              <a:rPr lang="pt-BR" sz="2200" dirty="0"/>
              <a:t> Compreenda  em que consiste o plano de cuidado compartilhado.</a:t>
            </a:r>
          </a:p>
          <a:p>
            <a:pPr lvl="1" algn="just">
              <a:spcBef>
                <a:spcPts val="1200"/>
              </a:spcBef>
            </a:pPr>
            <a:r>
              <a:rPr lang="pt-BR" sz="2200" dirty="0"/>
              <a:t> Entenda as recomendações previstas no plano de cuidado compartilhado (prescrições e </a:t>
            </a:r>
            <a:r>
              <a:rPr lang="pt-BR" sz="2200" dirty="0" err="1"/>
              <a:t>desprescrições</a:t>
            </a:r>
            <a:r>
              <a:rPr lang="pt-BR" sz="2200" dirty="0"/>
              <a:t> medicamentosas, exames, plano alimentar, problemas priorizados, </a:t>
            </a:r>
            <a:r>
              <a:rPr lang="pt-BR" sz="2200" dirty="0" err="1"/>
              <a:t>etc</a:t>
            </a:r>
            <a:r>
              <a:rPr lang="pt-BR" sz="2200" dirty="0"/>
              <a:t>).</a:t>
            </a:r>
          </a:p>
          <a:p>
            <a:pPr lvl="1" algn="just">
              <a:spcBef>
                <a:spcPts val="1200"/>
              </a:spcBef>
            </a:pPr>
            <a:r>
              <a:rPr lang="pt-BR" sz="2200" dirty="0"/>
              <a:t> Saiba onde acessar exames e procedimentos não contemplados na carteira do ambulatório.</a:t>
            </a:r>
          </a:p>
          <a:p>
            <a:pPr lvl="1" algn="just">
              <a:spcBef>
                <a:spcPts val="1200"/>
              </a:spcBef>
            </a:pPr>
            <a:r>
              <a:rPr lang="pt-BR" sz="2200" dirty="0"/>
              <a:t> Compreenda que o atendimento no ambulatório não exclui o atendimento na Atenção Primária a Saúde.</a:t>
            </a:r>
          </a:p>
          <a:p>
            <a:pPr lvl="1" algn="just">
              <a:spcBef>
                <a:spcPts val="1200"/>
              </a:spcBef>
            </a:pPr>
            <a:r>
              <a:rPr lang="pt-BR" sz="2200" dirty="0"/>
              <a:t> Tenha clareza de que a Atenção Primária apoiará o seu autocuidado.</a:t>
            </a:r>
          </a:p>
          <a:p>
            <a:pPr lvl="1" algn="just">
              <a:spcBef>
                <a:spcPts val="1200"/>
              </a:spcBef>
            </a:pPr>
            <a:r>
              <a:rPr lang="pt-BR" sz="2200" dirty="0"/>
              <a:t> Saiba a data do atendimento subsequente agendado pelo setor de agendamento do ambulatório. </a:t>
            </a:r>
          </a:p>
          <a:p>
            <a:pPr lvl="1" algn="just">
              <a:spcBef>
                <a:spcPts val="1200"/>
              </a:spcBef>
            </a:pPr>
            <a:endParaRPr lang="pt-BR" sz="2200" dirty="0"/>
          </a:p>
          <a:p>
            <a:pPr marL="0" indent="0">
              <a:buNone/>
            </a:pPr>
            <a:endParaRPr lang="pt-BR" dirty="0"/>
          </a:p>
        </p:txBody>
      </p:sp>
    </p:spTree>
    <p:extLst>
      <p:ext uri="{BB962C8B-B14F-4D97-AF65-F5344CB8AC3E}">
        <p14:creationId xmlns:p14="http://schemas.microsoft.com/office/powerpoint/2010/main" val="349521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a:extLst>
              <a:ext uri="{FF2B5EF4-FFF2-40B4-BE49-F238E27FC236}">
                <a16:creationId xmlns:a16="http://schemas.microsoft.com/office/drawing/2014/main" id="{52ECA3EC-9080-4480-BDDE-DE024821CCD0}"/>
              </a:ext>
            </a:extLst>
          </p:cNvPr>
          <p:cNvSpPr txBox="1">
            <a:spLocks/>
          </p:cNvSpPr>
          <p:nvPr/>
        </p:nvSpPr>
        <p:spPr>
          <a:xfrm>
            <a:off x="461639" y="1763000"/>
            <a:ext cx="11099159" cy="35369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9999"/>
              </a:buClr>
              <a:buFontTx/>
              <a:buBlip>
                <a:blip r:embed="rId2"/>
              </a:buBlip>
              <a:defRPr sz="2200" kern="1200" baseline="0">
                <a:solidFill>
                  <a:srgbClr val="74252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2"/>
              </a:buBlip>
              <a:defRPr sz="2000" kern="1200" baseline="0">
                <a:solidFill>
                  <a:srgbClr val="74252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2"/>
              </a:buBlip>
              <a:defRPr sz="1800" kern="1200" baseline="0">
                <a:solidFill>
                  <a:srgbClr val="74252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2"/>
              </a:buBlip>
              <a:defRPr sz="1600" kern="1200" baseline="0">
                <a:solidFill>
                  <a:srgbClr val="74252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2"/>
              </a:buBlip>
              <a:defRPr sz="1400" kern="1200" baseline="0">
                <a:solidFill>
                  <a:srgbClr val="74252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dirty="0"/>
              <a:t> Realizar agendamento de consultas, exames e procedimentos internos ou externos.</a:t>
            </a:r>
          </a:p>
          <a:p>
            <a:pPr algn="just"/>
            <a:r>
              <a:rPr lang="pt-BR" dirty="0"/>
              <a:t> Realizar avaliação inicial (checagem dos critérios de acesso que deve ser realizada pela enfermeiro (a)).</a:t>
            </a:r>
          </a:p>
          <a:p>
            <a:pPr algn="just"/>
            <a:r>
              <a:rPr lang="pt-BR" dirty="0"/>
              <a:t> Secretariar os profissionais.</a:t>
            </a:r>
          </a:p>
          <a:p>
            <a:pPr algn="just"/>
            <a:r>
              <a:rPr lang="pt-BR" dirty="0"/>
              <a:t> Levar prontuários até os consultórios individuais.</a:t>
            </a:r>
          </a:p>
          <a:p>
            <a:pPr algn="just"/>
            <a:r>
              <a:rPr lang="pt-BR" dirty="0"/>
              <a:t> Controlar a agenda de atendimentos do ambulatório.</a:t>
            </a:r>
          </a:p>
          <a:p>
            <a:pPr algn="just"/>
            <a:r>
              <a:rPr lang="pt-BR" dirty="0"/>
              <a:t> Controlar horário de entrada, saída e pausas dos profissionais.</a:t>
            </a:r>
          </a:p>
        </p:txBody>
      </p:sp>
      <p:sp>
        <p:nvSpPr>
          <p:cNvPr id="5" name="Título 1">
            <a:extLst>
              <a:ext uri="{FF2B5EF4-FFF2-40B4-BE49-F238E27FC236}">
                <a16:creationId xmlns:a16="http://schemas.microsoft.com/office/drawing/2014/main" id="{B35416C9-798D-42A0-A742-838A16EA97E5}"/>
              </a:ext>
            </a:extLst>
          </p:cNvPr>
          <p:cNvSpPr>
            <a:spLocks noGrp="1"/>
          </p:cNvSpPr>
          <p:nvPr>
            <p:ph type="title"/>
          </p:nvPr>
        </p:nvSpPr>
        <p:spPr>
          <a:xfrm>
            <a:off x="362760" y="1004085"/>
            <a:ext cx="8245365" cy="616939"/>
          </a:xfrm>
        </p:spPr>
        <p:txBody>
          <a:bodyPr anchor="b">
            <a:noAutofit/>
          </a:bodyPr>
          <a:lstStyle/>
          <a:p>
            <a:r>
              <a:rPr lang="pt-BR" sz="2400" dirty="0"/>
              <a:t>Não são atribuições do profissional do ponto de apoio</a:t>
            </a:r>
          </a:p>
        </p:txBody>
      </p:sp>
      <p:pic>
        <p:nvPicPr>
          <p:cNvPr id="7" name="Imagem 6" descr="Texto&#10;&#10;Descrição gerada automaticamente">
            <a:extLst>
              <a:ext uri="{FF2B5EF4-FFF2-40B4-BE49-F238E27FC236}">
                <a16:creationId xmlns:a16="http://schemas.microsoft.com/office/drawing/2014/main" id="{DFF769FF-A496-4BAC-A2F4-C0DD2C266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85508">
            <a:off x="8095010" y="3779312"/>
            <a:ext cx="3335918" cy="2948485"/>
          </a:xfrm>
          <a:prstGeom prst="ellipse">
            <a:avLst/>
          </a:prstGeom>
          <a:ln>
            <a:noFill/>
          </a:ln>
          <a:effectLst>
            <a:softEdge rad="112500"/>
          </a:effectLst>
        </p:spPr>
      </p:pic>
    </p:spTree>
    <p:extLst>
      <p:ext uri="{BB962C8B-B14F-4D97-AF65-F5344CB8AC3E}">
        <p14:creationId xmlns:p14="http://schemas.microsoft.com/office/powerpoint/2010/main" val="369433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p:cNvGrpSpPr/>
          <p:nvPr/>
        </p:nvGrpSpPr>
        <p:grpSpPr>
          <a:xfrm>
            <a:off x="1" y="0"/>
            <a:ext cx="12191999" cy="6857999"/>
            <a:chOff x="1" y="0"/>
            <a:chExt cx="12191999" cy="6857999"/>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1999" cy="6857999"/>
            </a:xfrm>
            <a:prstGeom prst="rect">
              <a:avLst/>
            </a:prstGeom>
          </p:spPr>
        </p:pic>
        <p:sp>
          <p:nvSpPr>
            <p:cNvPr id="5" name="CaixaDeTexto 4"/>
            <p:cNvSpPr txBox="1"/>
            <p:nvPr/>
          </p:nvSpPr>
          <p:spPr>
            <a:xfrm>
              <a:off x="2031650" y="181155"/>
              <a:ext cx="8013412" cy="1200329"/>
            </a:xfrm>
            <a:prstGeom prst="rect">
              <a:avLst/>
            </a:prstGeom>
            <a:noFill/>
          </p:spPr>
          <p:txBody>
            <a:bodyPr wrap="none" rtlCol="0">
              <a:spAutoFit/>
            </a:bodyPr>
            <a:lstStyle/>
            <a:p>
              <a:pPr algn="ctr"/>
              <a:r>
                <a:rPr lang="pt-BR" sz="3000" b="1" dirty="0">
                  <a:solidFill>
                    <a:schemeClr val="bg1"/>
                  </a:solidFill>
                </a:rPr>
                <a:t>Cheguei! </a:t>
              </a:r>
              <a:endParaRPr lang="pt-BR" sz="3000" dirty="0">
                <a:solidFill>
                  <a:schemeClr val="bg1"/>
                </a:solidFill>
              </a:endParaRPr>
            </a:p>
            <a:p>
              <a:pPr algn="ctr"/>
              <a:r>
                <a:rPr lang="pt-BR" sz="2100" dirty="0">
                  <a:solidFill>
                    <a:schemeClr val="bg1"/>
                  </a:solidFill>
                </a:rPr>
                <a:t>Sou a </a:t>
              </a:r>
              <a:r>
                <a:rPr lang="pt-BR" sz="2100" b="1" dirty="0">
                  <a:solidFill>
                    <a:schemeClr val="bg1"/>
                  </a:solidFill>
                </a:rPr>
                <a:t>Zezé </a:t>
              </a:r>
              <a:r>
                <a:rPr lang="pt-BR" sz="2100" dirty="0">
                  <a:solidFill>
                    <a:schemeClr val="bg1"/>
                  </a:solidFill>
                </a:rPr>
                <a:t>e estou aqui para apoiar vocês! </a:t>
              </a:r>
            </a:p>
            <a:p>
              <a:pPr algn="ctr"/>
              <a:r>
                <a:rPr lang="pt-BR" sz="2100" dirty="0">
                  <a:solidFill>
                    <a:schemeClr val="bg1"/>
                  </a:solidFill>
                </a:rPr>
                <a:t>Para nossa maior integração, vou compartilhar quatro fatos sobre mim: </a:t>
              </a:r>
            </a:p>
          </p:txBody>
        </p:sp>
        <p:grpSp>
          <p:nvGrpSpPr>
            <p:cNvPr id="6" name="Agrupar 5"/>
            <p:cNvGrpSpPr/>
            <p:nvPr/>
          </p:nvGrpSpPr>
          <p:grpSpPr>
            <a:xfrm>
              <a:off x="6718326" y="2399277"/>
              <a:ext cx="2503310" cy="3492556"/>
              <a:chOff x="6614814" y="2683955"/>
              <a:chExt cx="2503310" cy="3492556"/>
            </a:xfrm>
          </p:grpSpPr>
          <p:sp>
            <p:nvSpPr>
              <p:cNvPr id="20" name="Retângulo Arredondado 19"/>
              <p:cNvSpPr/>
              <p:nvPr/>
            </p:nvSpPr>
            <p:spPr>
              <a:xfrm>
                <a:off x="6614814" y="3588587"/>
                <a:ext cx="2503310" cy="2587924"/>
              </a:xfrm>
              <a:prstGeom prst="roundRect">
                <a:avLst/>
              </a:prstGeom>
              <a:no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CaixaDeTexto 20"/>
              <p:cNvSpPr txBox="1"/>
              <p:nvPr/>
            </p:nvSpPr>
            <p:spPr>
              <a:xfrm>
                <a:off x="6682102" y="4097719"/>
                <a:ext cx="2368734" cy="1815882"/>
              </a:xfrm>
              <a:prstGeom prst="rect">
                <a:avLst/>
              </a:prstGeom>
              <a:noFill/>
            </p:spPr>
            <p:txBody>
              <a:bodyPr wrap="square" rtlCol="0">
                <a:spAutoFit/>
              </a:bodyPr>
              <a:lstStyle/>
              <a:p>
                <a:pPr algn="ctr"/>
                <a:r>
                  <a:rPr lang="pt-BR" sz="1600" dirty="0">
                    <a:solidFill>
                      <a:schemeClr val="bg1"/>
                    </a:solidFill>
                  </a:rPr>
                  <a:t>Sou uma profissional virtual e estou aqui pra apoiar na produção de sentido entre conceitos e atividades apresentadas com a realidade do seu contexto de trabalho. </a:t>
                </a:r>
              </a:p>
            </p:txBody>
          </p:sp>
          <p:pic>
            <p:nvPicPr>
              <p:cNvPr id="22" name="Imagem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2225" y="2683955"/>
                <a:ext cx="1286258" cy="1368166"/>
              </a:xfrm>
              <a:prstGeom prst="rect">
                <a:avLst/>
              </a:prstGeom>
            </p:spPr>
          </p:pic>
        </p:grpSp>
        <p:grpSp>
          <p:nvGrpSpPr>
            <p:cNvPr id="7" name="Agrupar 6"/>
            <p:cNvGrpSpPr/>
            <p:nvPr/>
          </p:nvGrpSpPr>
          <p:grpSpPr>
            <a:xfrm>
              <a:off x="9437589" y="2397559"/>
              <a:ext cx="2503310" cy="3494274"/>
              <a:chOff x="9334077" y="2682237"/>
              <a:chExt cx="2503310" cy="3494274"/>
            </a:xfrm>
          </p:grpSpPr>
          <p:sp>
            <p:nvSpPr>
              <p:cNvPr id="17" name="CaixaDeTexto 16"/>
              <p:cNvSpPr txBox="1"/>
              <p:nvPr/>
            </p:nvSpPr>
            <p:spPr>
              <a:xfrm>
                <a:off x="9497939" y="4097719"/>
                <a:ext cx="2175586" cy="1569660"/>
              </a:xfrm>
              <a:prstGeom prst="rect">
                <a:avLst/>
              </a:prstGeom>
              <a:noFill/>
            </p:spPr>
            <p:txBody>
              <a:bodyPr wrap="square" rtlCol="0">
                <a:spAutoFit/>
              </a:bodyPr>
              <a:lstStyle/>
              <a:p>
                <a:pPr algn="ctr"/>
                <a:r>
                  <a:rPr lang="pt-BR" sz="1600" dirty="0">
                    <a:solidFill>
                      <a:schemeClr val="bg1"/>
                    </a:solidFill>
                  </a:rPr>
                  <a:t>É possível me encontrar no conteúdo </a:t>
                </a:r>
                <a:r>
                  <a:rPr lang="pt-BR" sz="1600" dirty="0" err="1">
                    <a:solidFill>
                      <a:schemeClr val="bg1"/>
                    </a:solidFill>
                  </a:rPr>
                  <a:t>EaD</a:t>
                </a:r>
                <a:r>
                  <a:rPr lang="pt-BR" sz="1600" dirty="0">
                    <a:solidFill>
                      <a:schemeClr val="bg1"/>
                    </a:solidFill>
                  </a:rPr>
                  <a:t>, </a:t>
                </a:r>
              </a:p>
              <a:p>
                <a:pPr algn="ctr"/>
                <a:r>
                  <a:rPr lang="pt-BR" sz="1600" dirty="0">
                    <a:solidFill>
                      <a:schemeClr val="bg1"/>
                    </a:solidFill>
                  </a:rPr>
                  <a:t>nos materiais de apoio e até mesmo no </a:t>
                </a:r>
                <a:br>
                  <a:rPr lang="pt-BR" sz="1600" dirty="0">
                    <a:solidFill>
                      <a:schemeClr val="bg1"/>
                    </a:solidFill>
                  </a:rPr>
                </a:br>
                <a:r>
                  <a:rPr lang="pt-BR" sz="1600" dirty="0">
                    <a:solidFill>
                      <a:schemeClr val="bg1"/>
                    </a:solidFill>
                  </a:rPr>
                  <a:t>e-Planifica, nossa plataforma virtual. </a:t>
                </a:r>
              </a:p>
            </p:txBody>
          </p:sp>
          <p:sp>
            <p:nvSpPr>
              <p:cNvPr id="18" name="Retângulo Arredondado 17"/>
              <p:cNvSpPr/>
              <p:nvPr/>
            </p:nvSpPr>
            <p:spPr>
              <a:xfrm>
                <a:off x="9334077" y="3588587"/>
                <a:ext cx="2503310" cy="2587924"/>
              </a:xfrm>
              <a:prstGeom prst="roundRect">
                <a:avLst/>
              </a:prstGeom>
              <a:no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7784" y="2682237"/>
                <a:ext cx="1511736" cy="1493522"/>
              </a:xfrm>
              <a:prstGeom prst="rect">
                <a:avLst/>
              </a:prstGeom>
            </p:spPr>
          </p:pic>
        </p:grpSp>
        <p:grpSp>
          <p:nvGrpSpPr>
            <p:cNvPr id="8" name="Agrupar 7"/>
            <p:cNvGrpSpPr/>
            <p:nvPr/>
          </p:nvGrpSpPr>
          <p:grpSpPr>
            <a:xfrm>
              <a:off x="245241" y="2398931"/>
              <a:ext cx="2383024" cy="3492902"/>
              <a:chOff x="141729" y="2683609"/>
              <a:chExt cx="2383024" cy="3492902"/>
            </a:xfrm>
          </p:grpSpPr>
          <p:sp>
            <p:nvSpPr>
              <p:cNvPr id="14" name="CaixaDeTexto 13"/>
              <p:cNvSpPr txBox="1"/>
              <p:nvPr/>
            </p:nvSpPr>
            <p:spPr>
              <a:xfrm>
                <a:off x="308072" y="4097719"/>
                <a:ext cx="2050339" cy="1569660"/>
              </a:xfrm>
              <a:prstGeom prst="rect">
                <a:avLst/>
              </a:prstGeom>
              <a:noFill/>
            </p:spPr>
            <p:txBody>
              <a:bodyPr wrap="square" rtlCol="0">
                <a:spAutoFit/>
              </a:bodyPr>
              <a:lstStyle/>
              <a:p>
                <a:pPr algn="ctr"/>
                <a:r>
                  <a:rPr lang="pt-BR" sz="1600" dirty="0">
                    <a:solidFill>
                      <a:schemeClr val="bg1"/>
                    </a:solidFill>
                  </a:rPr>
                  <a:t>Todo mundo acha que Zezé é meu apelido, mas não é, viu? </a:t>
                </a:r>
                <a:br>
                  <a:rPr lang="pt-BR" sz="1600" dirty="0">
                    <a:solidFill>
                      <a:schemeClr val="bg1"/>
                    </a:solidFill>
                  </a:rPr>
                </a:br>
                <a:r>
                  <a:rPr lang="pt-BR" sz="1600" dirty="0">
                    <a:solidFill>
                      <a:schemeClr val="bg1"/>
                    </a:solidFill>
                  </a:rPr>
                  <a:t>É meu nome! </a:t>
                </a:r>
                <a:br>
                  <a:rPr lang="pt-BR" sz="1600" dirty="0">
                    <a:solidFill>
                      <a:schemeClr val="bg1"/>
                    </a:solidFill>
                  </a:rPr>
                </a:br>
                <a:r>
                  <a:rPr lang="pt-BR" sz="1600" dirty="0">
                    <a:solidFill>
                      <a:schemeClr val="bg1"/>
                    </a:solidFill>
                  </a:rPr>
                  <a:t>Zezé e com muito orgulho! </a:t>
                </a:r>
              </a:p>
            </p:txBody>
          </p:sp>
          <p:sp>
            <p:nvSpPr>
              <p:cNvPr id="15" name="Retângulo Arredondado 14"/>
              <p:cNvSpPr/>
              <p:nvPr/>
            </p:nvSpPr>
            <p:spPr>
              <a:xfrm>
                <a:off x="141729" y="3588587"/>
                <a:ext cx="2383024" cy="2587924"/>
              </a:xfrm>
              <a:prstGeom prst="roundRect">
                <a:avLst/>
              </a:prstGeom>
              <a:no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6" name="Image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374" y="2683609"/>
                <a:ext cx="1524002" cy="1448106"/>
              </a:xfrm>
              <a:prstGeom prst="rect">
                <a:avLst/>
              </a:prstGeom>
            </p:spPr>
          </p:pic>
        </p:grpSp>
        <p:grpSp>
          <p:nvGrpSpPr>
            <p:cNvPr id="9" name="Agrupar 8"/>
            <p:cNvGrpSpPr/>
            <p:nvPr/>
          </p:nvGrpSpPr>
          <p:grpSpPr>
            <a:xfrm>
              <a:off x="2869773" y="2397659"/>
              <a:ext cx="2383024" cy="3494174"/>
              <a:chOff x="2766261" y="2682337"/>
              <a:chExt cx="2383024" cy="3494174"/>
            </a:xfrm>
          </p:grpSpPr>
          <p:sp>
            <p:nvSpPr>
              <p:cNvPr id="11" name="CaixaDeTexto 10"/>
              <p:cNvSpPr txBox="1"/>
              <p:nvPr/>
            </p:nvSpPr>
            <p:spPr>
              <a:xfrm>
                <a:off x="2884433" y="4097719"/>
                <a:ext cx="2146681" cy="1815882"/>
              </a:xfrm>
              <a:prstGeom prst="rect">
                <a:avLst/>
              </a:prstGeom>
              <a:noFill/>
            </p:spPr>
            <p:txBody>
              <a:bodyPr wrap="square" rtlCol="0">
                <a:spAutoFit/>
              </a:bodyPr>
              <a:lstStyle/>
              <a:p>
                <a:pPr algn="ctr"/>
                <a:r>
                  <a:rPr lang="pt-BR" sz="1600" dirty="0">
                    <a:solidFill>
                      <a:schemeClr val="bg1"/>
                    </a:solidFill>
                  </a:rPr>
                  <a:t>Tem a ver com, digamos, minha criação. Eu não sou </a:t>
                </a:r>
                <a:br>
                  <a:rPr lang="pt-BR" sz="1600" dirty="0">
                    <a:solidFill>
                      <a:schemeClr val="bg1"/>
                    </a:solidFill>
                  </a:rPr>
                </a:br>
                <a:r>
                  <a:rPr lang="pt-BR" sz="1600" dirty="0">
                    <a:solidFill>
                      <a:schemeClr val="bg1"/>
                    </a:solidFill>
                  </a:rPr>
                  <a:t>um desenho e nem </a:t>
                </a:r>
                <a:br>
                  <a:rPr lang="pt-BR" sz="1600" dirty="0">
                    <a:solidFill>
                      <a:schemeClr val="bg1"/>
                    </a:solidFill>
                  </a:rPr>
                </a:br>
                <a:r>
                  <a:rPr lang="pt-BR" sz="1600" dirty="0">
                    <a:solidFill>
                      <a:schemeClr val="bg1"/>
                    </a:solidFill>
                  </a:rPr>
                  <a:t>um holograma tá? </a:t>
                </a:r>
                <a:br>
                  <a:rPr lang="pt-BR" sz="1600" dirty="0">
                    <a:solidFill>
                      <a:schemeClr val="bg1"/>
                    </a:solidFill>
                  </a:rPr>
                </a:br>
                <a:r>
                  <a:rPr lang="pt-BR" sz="1600" dirty="0">
                    <a:solidFill>
                      <a:schemeClr val="bg1"/>
                    </a:solidFill>
                  </a:rPr>
                  <a:t>Eu sou toda </a:t>
                </a:r>
                <a:br>
                  <a:rPr lang="pt-BR" sz="1600" dirty="0">
                    <a:solidFill>
                      <a:schemeClr val="bg1"/>
                    </a:solidFill>
                  </a:rPr>
                </a:br>
                <a:r>
                  <a:rPr lang="pt-BR" sz="1600" dirty="0">
                    <a:solidFill>
                      <a:schemeClr val="bg1"/>
                    </a:solidFill>
                  </a:rPr>
                  <a:t>feita em 3D! </a:t>
                </a:r>
              </a:p>
            </p:txBody>
          </p:sp>
          <p:sp>
            <p:nvSpPr>
              <p:cNvPr id="12" name="Retângulo Arredondado 11"/>
              <p:cNvSpPr/>
              <p:nvPr/>
            </p:nvSpPr>
            <p:spPr>
              <a:xfrm>
                <a:off x="2766261" y="3588587"/>
                <a:ext cx="2383024" cy="2587924"/>
              </a:xfrm>
              <a:prstGeom prst="roundRect">
                <a:avLst/>
              </a:prstGeom>
              <a:noFill/>
              <a:ln>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4793" y="2682337"/>
                <a:ext cx="1301498" cy="1386643"/>
              </a:xfrm>
              <a:prstGeom prst="rect">
                <a:avLst/>
              </a:prstGeom>
            </p:spPr>
          </p:pic>
        </p:grpSp>
        <p:pic>
          <p:nvPicPr>
            <p:cNvPr id="10" name="Image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2857" y="1378660"/>
              <a:ext cx="3718914" cy="5479338"/>
            </a:xfrm>
            <a:prstGeom prst="rect">
              <a:avLst/>
            </a:prstGeom>
          </p:spPr>
        </p:pic>
      </p:grpSp>
    </p:spTree>
    <p:extLst>
      <p:ext uri="{BB962C8B-B14F-4D97-AF65-F5344CB8AC3E}">
        <p14:creationId xmlns:p14="http://schemas.microsoft.com/office/powerpoint/2010/main" val="3527596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35416C9-798D-42A0-A742-838A16EA97E5}"/>
              </a:ext>
            </a:extLst>
          </p:cNvPr>
          <p:cNvSpPr>
            <a:spLocks noGrp="1"/>
          </p:cNvSpPr>
          <p:nvPr>
            <p:ph type="title"/>
          </p:nvPr>
        </p:nvSpPr>
        <p:spPr>
          <a:xfrm>
            <a:off x="362760" y="1004085"/>
            <a:ext cx="8245365" cy="616939"/>
          </a:xfrm>
        </p:spPr>
        <p:txBody>
          <a:bodyPr anchor="b">
            <a:noAutofit/>
          </a:bodyPr>
          <a:lstStyle/>
          <a:p>
            <a:r>
              <a:rPr lang="pt-BR" sz="2400" dirty="0"/>
              <a:t>Não são atribuições do profissional do ponto de apoio</a:t>
            </a:r>
          </a:p>
        </p:txBody>
      </p:sp>
      <p:sp>
        <p:nvSpPr>
          <p:cNvPr id="6" name="Espaço Reservado para Conteúdo 2">
            <a:extLst>
              <a:ext uri="{FF2B5EF4-FFF2-40B4-BE49-F238E27FC236}">
                <a16:creationId xmlns:a16="http://schemas.microsoft.com/office/drawing/2014/main" id="{6B9077E7-87CE-438E-83BC-45CB0640E044}"/>
              </a:ext>
            </a:extLst>
          </p:cNvPr>
          <p:cNvSpPr>
            <a:spLocks noGrp="1"/>
          </p:cNvSpPr>
          <p:nvPr>
            <p:ph idx="1"/>
          </p:nvPr>
        </p:nvSpPr>
        <p:spPr>
          <a:xfrm>
            <a:off x="548196" y="1835264"/>
            <a:ext cx="10646546" cy="4619375"/>
          </a:xfrm>
        </p:spPr>
        <p:txBody>
          <a:bodyPr>
            <a:normAutofit/>
          </a:bodyPr>
          <a:lstStyle/>
          <a:p>
            <a:pPr algn="just"/>
            <a:r>
              <a:rPr lang="pt-BR" dirty="0"/>
              <a:t> Colocar-se como referência para comunicação de ausências ou atrasos dos profissionais.</a:t>
            </a:r>
          </a:p>
          <a:p>
            <a:pPr algn="just"/>
            <a:r>
              <a:rPr lang="pt-BR" dirty="0"/>
              <a:t> Participar que atividades que exijam o deslocamento do setor (compor time de resposta rápida, comissões, dentre outras correlatas).</a:t>
            </a:r>
          </a:p>
          <a:p>
            <a:pPr algn="just"/>
            <a:r>
              <a:rPr lang="pt-BR" dirty="0"/>
              <a:t> Realizar organização e reposição de materiais nos consultórios.</a:t>
            </a:r>
          </a:p>
          <a:p>
            <a:pPr algn="just"/>
            <a:r>
              <a:rPr lang="pt-BR" dirty="0"/>
              <a:t> Realizar manutenção da limpeza da unidade.</a:t>
            </a:r>
          </a:p>
          <a:p>
            <a:pPr algn="just"/>
            <a:r>
              <a:rPr lang="pt-BR" dirty="0"/>
              <a:t> Supervisionar a equipe de enfermagem.</a:t>
            </a:r>
          </a:p>
          <a:p>
            <a:pPr algn="just"/>
            <a:r>
              <a:rPr lang="pt-BR" dirty="0"/>
              <a:t> Monitorar e participar das atividades realizadas na sala de espera.</a:t>
            </a:r>
          </a:p>
        </p:txBody>
      </p:sp>
      <p:pic>
        <p:nvPicPr>
          <p:cNvPr id="7" name="Imagem 6" descr="Texto&#10;&#10;Descrição gerada automaticamente">
            <a:extLst>
              <a:ext uri="{FF2B5EF4-FFF2-40B4-BE49-F238E27FC236}">
                <a16:creationId xmlns:a16="http://schemas.microsoft.com/office/drawing/2014/main" id="{C7A4D63B-C02F-4749-9446-BF48ECF08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85508">
            <a:off x="8194085" y="3779312"/>
            <a:ext cx="3335918" cy="2948485"/>
          </a:xfrm>
          <a:prstGeom prst="ellipse">
            <a:avLst/>
          </a:prstGeom>
          <a:ln>
            <a:noFill/>
          </a:ln>
          <a:effectLst>
            <a:softEdge rad="112500"/>
          </a:effectLst>
        </p:spPr>
      </p:pic>
    </p:spTree>
    <p:extLst>
      <p:ext uri="{BB962C8B-B14F-4D97-AF65-F5344CB8AC3E}">
        <p14:creationId xmlns:p14="http://schemas.microsoft.com/office/powerpoint/2010/main" val="192259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94628A-F5DE-4EAC-9E62-D1FA97EB7D00}"/>
              </a:ext>
            </a:extLst>
          </p:cNvPr>
          <p:cNvSpPr>
            <a:spLocks noGrp="1"/>
          </p:cNvSpPr>
          <p:nvPr>
            <p:ph type="title"/>
          </p:nvPr>
        </p:nvSpPr>
        <p:spPr/>
        <p:txBody>
          <a:bodyPr>
            <a:normAutofit/>
          </a:bodyPr>
          <a:lstStyle/>
          <a:p>
            <a:r>
              <a:rPr lang="pt-BR" sz="2400" dirty="0"/>
              <a:t>Você já sabe, mas não custa lembrar!</a:t>
            </a:r>
          </a:p>
        </p:txBody>
      </p:sp>
      <p:sp>
        <p:nvSpPr>
          <p:cNvPr id="3" name="Espaço Reservado para Conteúdo 2">
            <a:extLst>
              <a:ext uri="{FF2B5EF4-FFF2-40B4-BE49-F238E27FC236}">
                <a16:creationId xmlns:a16="http://schemas.microsoft.com/office/drawing/2014/main" id="{9013D6D2-30FA-42CB-83E5-3C2157BA8629}"/>
              </a:ext>
            </a:extLst>
          </p:cNvPr>
          <p:cNvSpPr>
            <a:spLocks noGrp="1"/>
          </p:cNvSpPr>
          <p:nvPr>
            <p:ph idx="1"/>
          </p:nvPr>
        </p:nvSpPr>
        <p:spPr>
          <a:xfrm>
            <a:off x="4362138" y="2038663"/>
            <a:ext cx="6940446" cy="3429000"/>
          </a:xfrm>
        </p:spPr>
        <p:txBody>
          <a:bodyPr>
            <a:normAutofit/>
          </a:bodyPr>
          <a:lstStyle/>
          <a:p>
            <a:pPr algn="just"/>
            <a:r>
              <a:rPr lang="pt-BR" dirty="0"/>
              <a:t> É atribuição privativa do profissional do ponto de apoio a coordenação do ciclo de atenção contínua. O ciclo só começa, termina ou é interrompido mediante o  seu comando.</a:t>
            </a:r>
          </a:p>
          <a:p>
            <a:pPr marL="0" indent="0" algn="just">
              <a:buNone/>
            </a:pPr>
            <a:endParaRPr lang="pt-BR" dirty="0"/>
          </a:p>
          <a:p>
            <a:pPr algn="just"/>
            <a:r>
              <a:rPr lang="pt-BR" dirty="0"/>
              <a:t> Apenas o profissional do ponto de apoio poderá indicar que os atendimentos de cada profissional foram finalizados.</a:t>
            </a:r>
          </a:p>
          <a:p>
            <a:pPr marL="0" indent="0">
              <a:buNone/>
            </a:pPr>
            <a:endParaRPr lang="pt-BR" sz="2600" dirty="0"/>
          </a:p>
        </p:txBody>
      </p:sp>
      <p:pic>
        <p:nvPicPr>
          <p:cNvPr id="11" name="Imagem 10" descr="Ícone&#10;&#10;Descrição gerada automaticamente">
            <a:extLst>
              <a:ext uri="{FF2B5EF4-FFF2-40B4-BE49-F238E27FC236}">
                <a16:creationId xmlns:a16="http://schemas.microsoft.com/office/drawing/2014/main" id="{7C9F05F4-015E-483D-A48F-41D3F2090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61" y="2038663"/>
            <a:ext cx="3429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970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F695AE-CBD7-4B45-A607-974A2906031D}"/>
              </a:ext>
            </a:extLst>
          </p:cNvPr>
          <p:cNvSpPr>
            <a:spLocks noGrp="1"/>
          </p:cNvSpPr>
          <p:nvPr>
            <p:ph type="title"/>
          </p:nvPr>
        </p:nvSpPr>
        <p:spPr>
          <a:xfrm>
            <a:off x="366527" y="1224541"/>
            <a:ext cx="11458946" cy="923238"/>
          </a:xfrm>
        </p:spPr>
        <p:txBody>
          <a:bodyPr>
            <a:normAutofit/>
          </a:bodyPr>
          <a:lstStyle/>
          <a:p>
            <a:r>
              <a:rPr lang="pt-BR" sz="2400" dirty="0"/>
              <a:t>Instrumentos para monitoramento utilizados pelo profissional do  ponto de apoio</a:t>
            </a:r>
          </a:p>
        </p:txBody>
      </p:sp>
      <p:sp>
        <p:nvSpPr>
          <p:cNvPr id="6" name="CaixaDeTexto 5">
            <a:extLst>
              <a:ext uri="{FF2B5EF4-FFF2-40B4-BE49-F238E27FC236}">
                <a16:creationId xmlns:a16="http://schemas.microsoft.com/office/drawing/2014/main" id="{6ADB04D2-3B2C-4EF3-A319-5D89244C2156}"/>
              </a:ext>
            </a:extLst>
          </p:cNvPr>
          <p:cNvSpPr txBox="1"/>
          <p:nvPr/>
        </p:nvSpPr>
        <p:spPr>
          <a:xfrm>
            <a:off x="879253" y="2533857"/>
            <a:ext cx="9893048" cy="2800767"/>
          </a:xfrm>
          <a:prstGeom prst="rect">
            <a:avLst/>
          </a:prstGeom>
          <a:noFill/>
        </p:spPr>
        <p:txBody>
          <a:bodyPr wrap="square" rtlCol="0">
            <a:spAutoFit/>
          </a:bodyPr>
          <a:lstStyle/>
          <a:p>
            <a:pPr algn="ctr"/>
            <a:r>
              <a:rPr lang="pt-BR" sz="2200" b="1" dirty="0">
                <a:solidFill>
                  <a:srgbClr val="742521"/>
                </a:solidFill>
              </a:rPr>
              <a:t>   MAPA DE ATENÇÃO CONTÍNUA</a:t>
            </a:r>
          </a:p>
          <a:p>
            <a:pPr algn="ctr"/>
            <a:endParaRPr lang="pt-BR" sz="2200" dirty="0">
              <a:solidFill>
                <a:srgbClr val="742521"/>
              </a:solidFill>
            </a:endParaRPr>
          </a:p>
          <a:p>
            <a:pPr algn="just"/>
            <a:r>
              <a:rPr lang="pt-BR" sz="2200" dirty="0">
                <a:solidFill>
                  <a:srgbClr val="742521"/>
                </a:solidFill>
              </a:rPr>
              <a:t>Instrumento utilizado para o gerenciamento da atenção contínua. Nele o profissional registra e acompanha o percurso do cuidado da pessoa usuária – atendimentos já realizados, tipo de atendimento (primeiro atendimento ou subsequente), tempo de atendimento por cada profissional (horário de início e fim), profissionais envolvidos e ocorrências.</a:t>
            </a:r>
          </a:p>
          <a:p>
            <a:pPr algn="just"/>
            <a:endParaRPr lang="pt-BR" sz="2200" dirty="0">
              <a:solidFill>
                <a:srgbClr val="742521"/>
              </a:solidFill>
            </a:endParaRPr>
          </a:p>
        </p:txBody>
      </p:sp>
      <p:sp>
        <p:nvSpPr>
          <p:cNvPr id="5" name="Retângulo 4">
            <a:extLst>
              <a:ext uri="{FF2B5EF4-FFF2-40B4-BE49-F238E27FC236}">
                <a16:creationId xmlns:a16="http://schemas.microsoft.com/office/drawing/2014/main" id="{11D9C947-C65F-4D0E-8BDD-A8ADB34EC3D5}"/>
              </a:ext>
            </a:extLst>
          </p:cNvPr>
          <p:cNvSpPr/>
          <p:nvPr/>
        </p:nvSpPr>
        <p:spPr>
          <a:xfrm>
            <a:off x="2208743" y="5163434"/>
            <a:ext cx="7568304" cy="1406769"/>
          </a:xfrm>
          <a:prstGeom prst="rect">
            <a:avLst/>
          </a:prstGeom>
          <a:noFill/>
          <a:ln w="38100">
            <a:solidFill>
              <a:srgbClr val="74252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1519238"/>
            <a:r>
              <a:rPr lang="pt-BR" sz="2400" b="1" dirty="0">
                <a:solidFill>
                  <a:srgbClr val="742521"/>
                </a:solidFill>
              </a:rPr>
              <a:t>REALIZAR APRESENTAÇÃO DO INSTRUMENTO </a:t>
            </a:r>
          </a:p>
          <a:p>
            <a:pPr marL="1519238" defTabSz="692150">
              <a:tabLst>
                <a:tab pos="6640513" algn="l"/>
                <a:tab pos="6907213" algn="l"/>
                <a:tab pos="8975725" algn="l"/>
              </a:tabLst>
            </a:pPr>
            <a:r>
              <a:rPr lang="pt-BR" sz="1600" b="1" dirty="0">
                <a:solidFill>
                  <a:srgbClr val="742521"/>
                </a:solidFill>
              </a:rPr>
              <a:t>e-Planifica (</a:t>
            </a:r>
            <a:r>
              <a:rPr lang="pt-BR" sz="1600" b="1" dirty="0" err="1">
                <a:solidFill>
                  <a:srgbClr val="742521"/>
                </a:solidFill>
              </a:rPr>
              <a:t>www</a:t>
            </a:r>
            <a:r>
              <a:rPr lang="pt-BR" sz="1600" b="1" dirty="0">
                <a:solidFill>
                  <a:srgbClr val="742521"/>
                </a:solidFill>
              </a:rPr>
              <a:t>. planificasus.com.br) &gt; Biblioteca Virtual &gt; </a:t>
            </a:r>
          </a:p>
          <a:p>
            <a:pPr marL="1519238" defTabSz="692150">
              <a:tabLst>
                <a:tab pos="6640513" algn="l"/>
                <a:tab pos="6907213" algn="l"/>
                <a:tab pos="8975725" algn="l"/>
              </a:tabLst>
            </a:pPr>
            <a:r>
              <a:rPr lang="pt-BR" sz="1600" b="1" dirty="0" err="1">
                <a:solidFill>
                  <a:srgbClr val="742521"/>
                </a:solidFill>
              </a:rPr>
              <a:t>PlanificaSUS</a:t>
            </a:r>
            <a:r>
              <a:rPr lang="pt-BR" sz="1600" b="1" dirty="0">
                <a:solidFill>
                  <a:srgbClr val="742521"/>
                </a:solidFill>
              </a:rPr>
              <a:t> &gt; Etapas Tutoria &gt; Etapa 4.1 &gt; Tutoria AAE</a:t>
            </a:r>
          </a:p>
        </p:txBody>
      </p:sp>
      <p:pic>
        <p:nvPicPr>
          <p:cNvPr id="7" name="Gráfico 6" descr="Professor estrutura de tópicos">
            <a:extLst>
              <a:ext uri="{FF2B5EF4-FFF2-40B4-BE49-F238E27FC236}">
                <a16:creationId xmlns:a16="http://schemas.microsoft.com/office/drawing/2014/main" id="{7B045C84-D7C6-49CB-B48C-638C6A6285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0545" y="5219706"/>
            <a:ext cx="1406769" cy="1406769"/>
          </a:xfrm>
          <a:prstGeom prst="rect">
            <a:avLst/>
          </a:prstGeom>
        </p:spPr>
      </p:pic>
    </p:spTree>
    <p:extLst>
      <p:ext uri="{BB962C8B-B14F-4D97-AF65-F5344CB8AC3E}">
        <p14:creationId xmlns:p14="http://schemas.microsoft.com/office/powerpoint/2010/main" val="38707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8015C-F13D-4C7F-9AB4-A490CF6BD042}"/>
              </a:ext>
            </a:extLst>
          </p:cNvPr>
          <p:cNvSpPr>
            <a:spLocks noGrp="1"/>
          </p:cNvSpPr>
          <p:nvPr>
            <p:ph type="title"/>
          </p:nvPr>
        </p:nvSpPr>
        <p:spPr>
          <a:xfrm>
            <a:off x="390617" y="1137106"/>
            <a:ext cx="11207934" cy="684121"/>
          </a:xfrm>
        </p:spPr>
        <p:txBody>
          <a:bodyPr>
            <a:noAutofit/>
          </a:bodyPr>
          <a:lstStyle/>
          <a:p>
            <a:r>
              <a:rPr lang="pt-BR" sz="2400" dirty="0"/>
              <a:t>Instrumentos para monitoramento utilizados pelo profissional do ponto de apoio</a:t>
            </a:r>
          </a:p>
        </p:txBody>
      </p:sp>
      <p:sp>
        <p:nvSpPr>
          <p:cNvPr id="7" name="CaixaDeTexto 6">
            <a:extLst>
              <a:ext uri="{FF2B5EF4-FFF2-40B4-BE49-F238E27FC236}">
                <a16:creationId xmlns:a16="http://schemas.microsoft.com/office/drawing/2014/main" id="{5ED60E0F-D3CB-4151-AAAD-370E00D50D0C}"/>
              </a:ext>
            </a:extLst>
          </p:cNvPr>
          <p:cNvSpPr txBox="1"/>
          <p:nvPr/>
        </p:nvSpPr>
        <p:spPr>
          <a:xfrm>
            <a:off x="779489" y="2025908"/>
            <a:ext cx="10103370" cy="3293209"/>
          </a:xfrm>
          <a:prstGeom prst="rect">
            <a:avLst/>
          </a:prstGeom>
          <a:noFill/>
        </p:spPr>
        <p:txBody>
          <a:bodyPr wrap="square" rtlCol="0">
            <a:spAutoFit/>
          </a:bodyPr>
          <a:lstStyle/>
          <a:p>
            <a:pPr algn="ctr"/>
            <a:r>
              <a:rPr lang="pt-BR" sz="2200" b="1" dirty="0">
                <a:solidFill>
                  <a:srgbClr val="742521"/>
                </a:solidFill>
              </a:rPr>
              <a:t>BOLETIM DIÁRIO DO PONTO DE APOIO</a:t>
            </a:r>
          </a:p>
          <a:p>
            <a:pPr algn="ctr"/>
            <a:endParaRPr lang="pt-BR" sz="2200" dirty="0">
              <a:solidFill>
                <a:srgbClr val="742521"/>
              </a:solidFill>
            </a:endParaRPr>
          </a:p>
          <a:p>
            <a:pPr algn="just"/>
            <a:r>
              <a:rPr lang="pt-BR" sz="2000" dirty="0">
                <a:solidFill>
                  <a:srgbClr val="742521"/>
                </a:solidFill>
              </a:rPr>
              <a:t>Instrumento utilizado para consolidação das informações relativas ao ciclo de atenção contínua. Nele o profissional ponto de apoio registra a quantidade de atendimentos realizados por cada profissional, o horário de início e término dos atendimentos realizados por cada profissional e   as intercorrências do dia (ausência de profissionais- por atraso, atestado médico, dentre outros - , falta de energia ou água, eventos agudos ocorridos, etc.). O boletim é fechado no final do expediente com o Coordenador Assistencial.</a:t>
            </a:r>
          </a:p>
          <a:p>
            <a:pPr algn="r"/>
            <a:endParaRPr lang="pt-BR" sz="2200" b="1" dirty="0">
              <a:solidFill>
                <a:srgbClr val="742521"/>
              </a:solidFill>
            </a:endParaRPr>
          </a:p>
          <a:p>
            <a:pPr algn="just"/>
            <a:endParaRPr lang="pt-BR" sz="2200" dirty="0">
              <a:solidFill>
                <a:srgbClr val="742521"/>
              </a:solidFill>
            </a:endParaRPr>
          </a:p>
        </p:txBody>
      </p:sp>
      <p:sp>
        <p:nvSpPr>
          <p:cNvPr id="5" name="Retângulo 4">
            <a:extLst>
              <a:ext uri="{FF2B5EF4-FFF2-40B4-BE49-F238E27FC236}">
                <a16:creationId xmlns:a16="http://schemas.microsoft.com/office/drawing/2014/main" id="{5265633D-CD0B-4870-B252-68F4A434B2F9}"/>
              </a:ext>
            </a:extLst>
          </p:cNvPr>
          <p:cNvSpPr/>
          <p:nvPr/>
        </p:nvSpPr>
        <p:spPr>
          <a:xfrm>
            <a:off x="2208743" y="5163434"/>
            <a:ext cx="7568304" cy="1406769"/>
          </a:xfrm>
          <a:prstGeom prst="rect">
            <a:avLst/>
          </a:prstGeom>
          <a:noFill/>
          <a:ln w="38100">
            <a:solidFill>
              <a:srgbClr val="74252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1519238"/>
            <a:r>
              <a:rPr lang="pt-BR" sz="2400" b="1" dirty="0">
                <a:solidFill>
                  <a:srgbClr val="742521"/>
                </a:solidFill>
              </a:rPr>
              <a:t>REALIZAR APRESENTAÇÃO DO INSTRUMENTO </a:t>
            </a:r>
          </a:p>
          <a:p>
            <a:pPr marL="1519238" defTabSz="692150">
              <a:tabLst>
                <a:tab pos="6640513" algn="l"/>
                <a:tab pos="6907213" algn="l"/>
                <a:tab pos="8975725" algn="l"/>
              </a:tabLst>
            </a:pPr>
            <a:r>
              <a:rPr lang="pt-BR" sz="1600" b="1" dirty="0">
                <a:solidFill>
                  <a:srgbClr val="742521"/>
                </a:solidFill>
              </a:rPr>
              <a:t>e-Planifica (</a:t>
            </a:r>
            <a:r>
              <a:rPr lang="pt-BR" sz="1600" b="1" dirty="0" err="1">
                <a:solidFill>
                  <a:srgbClr val="742521"/>
                </a:solidFill>
              </a:rPr>
              <a:t>www</a:t>
            </a:r>
            <a:r>
              <a:rPr lang="pt-BR" sz="1600" b="1" dirty="0">
                <a:solidFill>
                  <a:srgbClr val="742521"/>
                </a:solidFill>
              </a:rPr>
              <a:t>. planificasus.com.br) &gt; Biblioteca Virtual &gt; </a:t>
            </a:r>
          </a:p>
          <a:p>
            <a:pPr marL="1519238" defTabSz="692150">
              <a:tabLst>
                <a:tab pos="6640513" algn="l"/>
                <a:tab pos="6907213" algn="l"/>
                <a:tab pos="8975725" algn="l"/>
              </a:tabLst>
            </a:pPr>
            <a:r>
              <a:rPr lang="pt-BR" sz="1600" b="1" dirty="0" err="1">
                <a:solidFill>
                  <a:srgbClr val="742521"/>
                </a:solidFill>
              </a:rPr>
              <a:t>PlanificaSUS</a:t>
            </a:r>
            <a:r>
              <a:rPr lang="pt-BR" sz="1600" b="1" dirty="0">
                <a:solidFill>
                  <a:srgbClr val="742521"/>
                </a:solidFill>
              </a:rPr>
              <a:t> &gt; Etapas Tutoria &gt; Etapa 4.1 &gt; Tutoria AAE</a:t>
            </a:r>
          </a:p>
        </p:txBody>
      </p:sp>
      <p:pic>
        <p:nvPicPr>
          <p:cNvPr id="8" name="Gráfico 7" descr="Professor estrutura de tópicos">
            <a:extLst>
              <a:ext uri="{FF2B5EF4-FFF2-40B4-BE49-F238E27FC236}">
                <a16:creationId xmlns:a16="http://schemas.microsoft.com/office/drawing/2014/main" id="{3E7099A6-45BA-4FF2-BD00-56741900AD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0545" y="5219706"/>
            <a:ext cx="1406769" cy="1406769"/>
          </a:xfrm>
          <a:prstGeom prst="rect">
            <a:avLst/>
          </a:prstGeom>
        </p:spPr>
      </p:pic>
    </p:spTree>
    <p:extLst>
      <p:ext uri="{BB962C8B-B14F-4D97-AF65-F5344CB8AC3E}">
        <p14:creationId xmlns:p14="http://schemas.microsoft.com/office/powerpoint/2010/main" val="156696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Espaço Reservado para Conteúdo 9" descr="Uma imagem contendo no interior, teto, mesa, verde&#10;&#10;Descrição gerada automaticamente">
            <a:extLst>
              <a:ext uri="{FF2B5EF4-FFF2-40B4-BE49-F238E27FC236}">
                <a16:creationId xmlns:a16="http://schemas.microsoft.com/office/drawing/2014/main" id="{80F1436B-AE53-41B5-8E46-A410AF09C205}"/>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5436"/>
          <a:stretch/>
        </p:blipFill>
        <p:spPr>
          <a:xfrm>
            <a:off x="-3047" y="0"/>
            <a:ext cx="9669463" cy="6858000"/>
          </a:xfrm>
          <a:prstGeom prst="rect">
            <a:avLst/>
          </a:prstGeom>
        </p:spPr>
      </p:pic>
      <p:sp>
        <p:nvSpPr>
          <p:cNvPr id="13" name="Rectangle 1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3B0CB6F-3B6D-4658-A0C7-2DC0DB0F33BB}"/>
              </a:ext>
            </a:extLst>
          </p:cNvPr>
          <p:cNvSpPr>
            <a:spLocks noGrp="1"/>
          </p:cNvSpPr>
          <p:nvPr>
            <p:ph type="title"/>
          </p:nvPr>
        </p:nvSpPr>
        <p:spPr>
          <a:xfrm>
            <a:off x="7986635" y="380115"/>
            <a:ext cx="4173510" cy="1899912"/>
          </a:xfrm>
        </p:spPr>
        <p:txBody>
          <a:bodyPr vert="horz" lIns="91440" tIns="45720" rIns="91440" bIns="45720" rtlCol="0" anchor="ctr">
            <a:normAutofit/>
          </a:bodyPr>
          <a:lstStyle/>
          <a:p>
            <a:pPr algn="ctr"/>
            <a:r>
              <a:rPr lang="pt-BR" sz="2400" kern="1200" baseline="0" dirty="0">
                <a:solidFill>
                  <a:srgbClr val="742521"/>
                </a:solidFill>
                <a:latin typeface="Calibri" panose="020F0502020204030204" pitchFamily="34" charset="0"/>
                <a:ea typeface="+mn-ea"/>
                <a:cs typeface="+mn-cs"/>
              </a:rPr>
              <a:t>PONTO DE APOIO</a:t>
            </a:r>
            <a:endParaRPr lang="en-US" sz="2400" b="1" dirty="0">
              <a:solidFill>
                <a:schemeClr val="accent3"/>
              </a:solidFill>
              <a:latin typeface="+mj-lt"/>
              <a:cs typeface="+mj-cs"/>
            </a:endParaRPr>
          </a:p>
        </p:txBody>
      </p:sp>
      <p:sp>
        <p:nvSpPr>
          <p:cNvPr id="4" name="CaixaDeTexto 3">
            <a:extLst>
              <a:ext uri="{FF2B5EF4-FFF2-40B4-BE49-F238E27FC236}">
                <a16:creationId xmlns:a16="http://schemas.microsoft.com/office/drawing/2014/main" id="{90B4DE44-64F8-4251-A365-69464376387F}"/>
              </a:ext>
            </a:extLst>
          </p:cNvPr>
          <p:cNvSpPr txBox="1"/>
          <p:nvPr/>
        </p:nvSpPr>
        <p:spPr>
          <a:xfrm>
            <a:off x="8484433" y="2434201"/>
            <a:ext cx="2869366" cy="1899912"/>
          </a:xfrm>
          <a:prstGeom prst="rect">
            <a:avLst/>
          </a:prstGeom>
        </p:spPr>
        <p:txBody>
          <a:bodyPr vert="horz" lIns="91440" tIns="45720" rIns="91440" bIns="45720" rtlCol="0">
            <a:normAutofit/>
          </a:bodyPr>
          <a:lstStyle/>
          <a:p>
            <a:pPr>
              <a:lnSpc>
                <a:spcPct val="90000"/>
              </a:lnSpc>
              <a:spcAft>
                <a:spcPts val="600"/>
              </a:spcAft>
            </a:pPr>
            <a:endParaRPr lang="en-US" sz="2000" dirty="0"/>
          </a:p>
        </p:txBody>
      </p:sp>
      <p:sp>
        <p:nvSpPr>
          <p:cNvPr id="14" name="CaixaDeTexto 13">
            <a:extLst>
              <a:ext uri="{FF2B5EF4-FFF2-40B4-BE49-F238E27FC236}">
                <a16:creationId xmlns:a16="http://schemas.microsoft.com/office/drawing/2014/main" id="{EC532626-281F-4EDA-9E78-098EA0BE7078}"/>
              </a:ext>
            </a:extLst>
          </p:cNvPr>
          <p:cNvSpPr txBox="1"/>
          <p:nvPr/>
        </p:nvSpPr>
        <p:spPr>
          <a:xfrm>
            <a:off x="8301836" y="2158993"/>
            <a:ext cx="3543107" cy="1785104"/>
          </a:xfrm>
          <a:prstGeom prst="rect">
            <a:avLst/>
          </a:prstGeom>
          <a:noFill/>
        </p:spPr>
        <p:txBody>
          <a:bodyPr wrap="square" rtlCol="0">
            <a:spAutoFit/>
          </a:bodyPr>
          <a:lstStyle/>
          <a:p>
            <a:pPr algn="just"/>
            <a:r>
              <a:rPr lang="pt-BR" sz="2200" kern="1200" baseline="0" dirty="0">
                <a:solidFill>
                  <a:srgbClr val="742521"/>
                </a:solidFill>
                <a:latin typeface="Calibri" panose="020F0502020204030204" pitchFamily="34" charset="0"/>
                <a:ea typeface="+mn-ea"/>
                <a:cs typeface="+mn-cs"/>
              </a:rPr>
              <a:t>Deve estar posicionado em local estratégico e central, que permita a visualização de todos os consultórios, salas de exames e recepção</a:t>
            </a:r>
            <a:endParaRPr lang="pt-BR" sz="2200" dirty="0"/>
          </a:p>
        </p:txBody>
      </p:sp>
    </p:spTree>
    <p:extLst>
      <p:ext uri="{BB962C8B-B14F-4D97-AF65-F5344CB8AC3E}">
        <p14:creationId xmlns:p14="http://schemas.microsoft.com/office/powerpoint/2010/main" val="2751633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7D621-A909-4D09-A209-9C9D0501C3B0}"/>
              </a:ext>
            </a:extLst>
          </p:cNvPr>
          <p:cNvSpPr>
            <a:spLocks noGrp="1"/>
          </p:cNvSpPr>
          <p:nvPr>
            <p:ph type="title"/>
          </p:nvPr>
        </p:nvSpPr>
        <p:spPr>
          <a:xfrm>
            <a:off x="403271" y="910633"/>
            <a:ext cx="9220841" cy="833297"/>
          </a:xfrm>
        </p:spPr>
        <p:txBody>
          <a:bodyPr>
            <a:normAutofit/>
          </a:bodyPr>
          <a:lstStyle/>
          <a:p>
            <a:r>
              <a:rPr lang="pt-BR" sz="2400" kern="1200" baseline="0" dirty="0">
                <a:solidFill>
                  <a:schemeClr val="accent6">
                    <a:lumMod val="75000"/>
                  </a:schemeClr>
                </a:solidFill>
                <a:ea typeface="+mn-ea"/>
                <a:cs typeface="+mn-cs"/>
              </a:rPr>
              <a:t>Ponto de Apoio</a:t>
            </a:r>
            <a:endParaRPr lang="pt-BR" sz="2400" dirty="0">
              <a:solidFill>
                <a:schemeClr val="accent6">
                  <a:lumMod val="75000"/>
                </a:schemeClr>
              </a:solidFill>
            </a:endParaRPr>
          </a:p>
        </p:txBody>
      </p:sp>
      <p:sp>
        <p:nvSpPr>
          <p:cNvPr id="13" name="CaixaDeTexto 12">
            <a:extLst>
              <a:ext uri="{FF2B5EF4-FFF2-40B4-BE49-F238E27FC236}">
                <a16:creationId xmlns:a16="http://schemas.microsoft.com/office/drawing/2014/main" id="{A40FFC3A-5EF3-4E9F-B724-F8FBFC9EAC53}"/>
              </a:ext>
            </a:extLst>
          </p:cNvPr>
          <p:cNvSpPr txBox="1"/>
          <p:nvPr/>
        </p:nvSpPr>
        <p:spPr>
          <a:xfrm>
            <a:off x="381430" y="1660621"/>
            <a:ext cx="11407299" cy="769441"/>
          </a:xfrm>
          <a:prstGeom prst="rect">
            <a:avLst/>
          </a:prstGeom>
          <a:noFill/>
        </p:spPr>
        <p:txBody>
          <a:bodyPr wrap="square" rtlCol="0">
            <a:spAutoFit/>
          </a:bodyPr>
          <a:lstStyle/>
          <a:p>
            <a:pPr algn="just"/>
            <a:r>
              <a:rPr lang="pt-BR" sz="2200" kern="1200" baseline="0" dirty="0">
                <a:solidFill>
                  <a:srgbClr val="742521"/>
                </a:solidFill>
                <a:ea typeface="+mn-ea"/>
                <a:cs typeface="+mn-cs"/>
              </a:rPr>
              <a:t>Deve dispor de balcão ou mesa (que permita o diálogo face a face  entre profissional e usuário, ambos confortavelmente sentados).</a:t>
            </a:r>
            <a:endParaRPr lang="pt-BR" sz="2200" dirty="0"/>
          </a:p>
        </p:txBody>
      </p:sp>
      <p:pic>
        <p:nvPicPr>
          <p:cNvPr id="10" name="Espaço Reservado para Conteúdo 9" descr="Pessoas na cozinha&#10;&#10;Descrição gerada automaticamente com confiança baixa">
            <a:extLst>
              <a:ext uri="{FF2B5EF4-FFF2-40B4-BE49-F238E27FC236}">
                <a16:creationId xmlns:a16="http://schemas.microsoft.com/office/drawing/2014/main" id="{12B0F81F-20E9-25BB-1A1A-7AA8D5A5A5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3678" y="2683796"/>
            <a:ext cx="4948900" cy="3643313"/>
          </a:xfrm>
        </p:spPr>
      </p:pic>
      <p:sp>
        <p:nvSpPr>
          <p:cNvPr id="12" name="CaixaDeTexto 11">
            <a:extLst>
              <a:ext uri="{FF2B5EF4-FFF2-40B4-BE49-F238E27FC236}">
                <a16:creationId xmlns:a16="http://schemas.microsoft.com/office/drawing/2014/main" id="{8E022707-C2C0-40AD-101C-A7B26F617D7C}"/>
              </a:ext>
            </a:extLst>
          </p:cNvPr>
          <p:cNvSpPr txBox="1"/>
          <p:nvPr/>
        </p:nvSpPr>
        <p:spPr>
          <a:xfrm>
            <a:off x="3770094" y="6410231"/>
            <a:ext cx="4996068" cy="292388"/>
          </a:xfrm>
          <a:prstGeom prst="rect">
            <a:avLst/>
          </a:prstGeom>
          <a:noFill/>
        </p:spPr>
        <p:txBody>
          <a:bodyPr wrap="square" rtlCol="0">
            <a:spAutoFit/>
          </a:bodyPr>
          <a:lstStyle/>
          <a:p>
            <a:pPr algn="just"/>
            <a:r>
              <a:rPr lang="pt-BR" sz="1300" dirty="0"/>
              <a:t>Fonte: Imagem  cedida pelo Ambulatório Regional de Santa Maria –RS</a:t>
            </a:r>
          </a:p>
        </p:txBody>
      </p:sp>
    </p:spTree>
    <p:extLst>
      <p:ext uri="{BB962C8B-B14F-4D97-AF65-F5344CB8AC3E}">
        <p14:creationId xmlns:p14="http://schemas.microsoft.com/office/powerpoint/2010/main" val="103381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m 6" descr="Grupo de pessoas sentadas ao redor de uma mesa de escritório&#10;&#10;Descrição gerada automaticamente">
            <a:extLst>
              <a:ext uri="{FF2B5EF4-FFF2-40B4-BE49-F238E27FC236}">
                <a16:creationId xmlns:a16="http://schemas.microsoft.com/office/drawing/2014/main" id="{A9DEF6ED-B32D-41D0-BED6-C7654190A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1933" y="2370338"/>
            <a:ext cx="3525078" cy="4028184"/>
          </a:xfrm>
          <a:prstGeom prst="rect">
            <a:avLst/>
          </a:prstGeom>
        </p:spPr>
      </p:pic>
      <p:sp>
        <p:nvSpPr>
          <p:cNvPr id="28" name="CaixaDeTexto 27">
            <a:extLst>
              <a:ext uri="{FF2B5EF4-FFF2-40B4-BE49-F238E27FC236}">
                <a16:creationId xmlns:a16="http://schemas.microsoft.com/office/drawing/2014/main" id="{E308C094-68CE-4620-B056-F4BEE0ACAA98}"/>
              </a:ext>
            </a:extLst>
          </p:cNvPr>
          <p:cNvSpPr txBox="1"/>
          <p:nvPr/>
        </p:nvSpPr>
        <p:spPr>
          <a:xfrm>
            <a:off x="403270" y="1582863"/>
            <a:ext cx="10996474" cy="769441"/>
          </a:xfrm>
          <a:prstGeom prst="rect">
            <a:avLst/>
          </a:prstGeom>
          <a:noFill/>
        </p:spPr>
        <p:txBody>
          <a:bodyPr wrap="square">
            <a:spAutoFit/>
          </a:bodyPr>
          <a:lstStyle/>
          <a:p>
            <a:pPr algn="just"/>
            <a:r>
              <a:rPr lang="pt-BR" sz="2200" dirty="0">
                <a:solidFill>
                  <a:srgbClr val="742521"/>
                </a:solidFill>
                <a:latin typeface="Calibri" panose="020F0502020204030204" pitchFamily="34" charset="0"/>
              </a:rPr>
              <a:t>O profissional do ponto de apoio</a:t>
            </a:r>
            <a:r>
              <a:rPr lang="pt-BR" sz="2200" kern="1200" baseline="0" dirty="0">
                <a:solidFill>
                  <a:srgbClr val="742521"/>
                </a:solidFill>
                <a:latin typeface="Calibri" panose="020F0502020204030204" pitchFamily="34" charset="0"/>
                <a:ea typeface="+mn-ea"/>
                <a:cs typeface="+mn-cs"/>
              </a:rPr>
              <a:t> interage com a equipe multiprofissional no intuito de esclarecer as dúvidas do usu</a:t>
            </a:r>
            <a:r>
              <a:rPr lang="pt-BR" sz="2200" dirty="0">
                <a:solidFill>
                  <a:srgbClr val="742521"/>
                </a:solidFill>
                <a:latin typeface="Calibri" panose="020F0502020204030204" pitchFamily="34" charset="0"/>
              </a:rPr>
              <a:t>ário sobre as propostas terapêuticas.</a:t>
            </a:r>
            <a:endParaRPr lang="pt-BR" sz="2200" dirty="0"/>
          </a:p>
        </p:txBody>
      </p:sp>
      <p:pic>
        <p:nvPicPr>
          <p:cNvPr id="10" name="Imagem 9" descr="Mulher com urso de pelúcia com óculos&#10;&#10;Descrição gerada automaticamente com confiança baixa">
            <a:extLst>
              <a:ext uri="{FF2B5EF4-FFF2-40B4-BE49-F238E27FC236}">
                <a16:creationId xmlns:a16="http://schemas.microsoft.com/office/drawing/2014/main" id="{4280FF3B-71E2-4887-BEBD-F91AB293467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99936" y="3444563"/>
            <a:ext cx="4536736" cy="2953959"/>
          </a:xfrm>
          <a:prstGeom prst="rect">
            <a:avLst/>
          </a:prstGeom>
        </p:spPr>
      </p:pic>
      <p:sp>
        <p:nvSpPr>
          <p:cNvPr id="3" name="CaixaDeTexto 2">
            <a:extLst>
              <a:ext uri="{FF2B5EF4-FFF2-40B4-BE49-F238E27FC236}">
                <a16:creationId xmlns:a16="http://schemas.microsoft.com/office/drawing/2014/main" id="{200F1A97-4A67-B672-E4F3-A186B9CB1440}"/>
              </a:ext>
            </a:extLst>
          </p:cNvPr>
          <p:cNvSpPr txBox="1"/>
          <p:nvPr/>
        </p:nvSpPr>
        <p:spPr>
          <a:xfrm>
            <a:off x="883403" y="6398522"/>
            <a:ext cx="4536736" cy="292388"/>
          </a:xfrm>
          <a:prstGeom prst="rect">
            <a:avLst/>
          </a:prstGeom>
          <a:noFill/>
        </p:spPr>
        <p:txBody>
          <a:bodyPr wrap="square" rtlCol="0">
            <a:spAutoFit/>
          </a:bodyPr>
          <a:lstStyle/>
          <a:p>
            <a:r>
              <a:rPr lang="pt-BR" sz="1300" dirty="0"/>
              <a:t>Fonte: Imagem cedida pelo CEAMI/</a:t>
            </a:r>
            <a:r>
              <a:rPr lang="pt-BR" sz="1300" dirty="0" err="1"/>
              <a:t>Caxias-MA</a:t>
            </a:r>
            <a:endParaRPr lang="pt-BR" sz="1300" dirty="0"/>
          </a:p>
        </p:txBody>
      </p:sp>
      <p:sp>
        <p:nvSpPr>
          <p:cNvPr id="4" name="CaixaDeTexto 3">
            <a:extLst>
              <a:ext uri="{FF2B5EF4-FFF2-40B4-BE49-F238E27FC236}">
                <a16:creationId xmlns:a16="http://schemas.microsoft.com/office/drawing/2014/main" id="{08FBB2DB-90DD-338B-D11A-3F2144396327}"/>
              </a:ext>
            </a:extLst>
          </p:cNvPr>
          <p:cNvSpPr txBox="1"/>
          <p:nvPr/>
        </p:nvSpPr>
        <p:spPr>
          <a:xfrm>
            <a:off x="7189629" y="6398522"/>
            <a:ext cx="3577382" cy="292388"/>
          </a:xfrm>
          <a:prstGeom prst="rect">
            <a:avLst/>
          </a:prstGeom>
          <a:noFill/>
        </p:spPr>
        <p:txBody>
          <a:bodyPr wrap="square" rtlCol="0">
            <a:spAutoFit/>
          </a:bodyPr>
          <a:lstStyle/>
          <a:p>
            <a:r>
              <a:rPr lang="pt-BR" sz="1300" dirty="0"/>
              <a:t>Fonte: Imagem cedida pelo CREAMI/Ji-Paraná-RO </a:t>
            </a:r>
          </a:p>
        </p:txBody>
      </p:sp>
      <p:sp>
        <p:nvSpPr>
          <p:cNvPr id="8" name="Título 1">
            <a:extLst>
              <a:ext uri="{FF2B5EF4-FFF2-40B4-BE49-F238E27FC236}">
                <a16:creationId xmlns:a16="http://schemas.microsoft.com/office/drawing/2014/main" id="{E7EC5E1B-EFDA-40E5-B6AC-C9BBF58340CC}"/>
              </a:ext>
            </a:extLst>
          </p:cNvPr>
          <p:cNvSpPr txBox="1">
            <a:spLocks/>
          </p:cNvSpPr>
          <p:nvPr/>
        </p:nvSpPr>
        <p:spPr>
          <a:xfrm>
            <a:off x="403270" y="1017165"/>
            <a:ext cx="9220841" cy="833297"/>
          </a:xfrm>
          <a:prstGeom prst="rect">
            <a:avLst/>
          </a:prstGeom>
        </p:spPr>
        <p:txBody>
          <a:bodyP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dirty="0">
                <a:solidFill>
                  <a:schemeClr val="accent6">
                    <a:lumMod val="75000"/>
                  </a:schemeClr>
                </a:solidFill>
                <a:ea typeface="+mn-ea"/>
                <a:cs typeface="+mn-cs"/>
              </a:rPr>
              <a:t>Ponto de Apoio</a:t>
            </a:r>
            <a:endParaRPr lang="pt-BR" sz="2400" dirty="0">
              <a:solidFill>
                <a:schemeClr val="accent6">
                  <a:lumMod val="75000"/>
                </a:schemeClr>
              </a:solidFill>
            </a:endParaRPr>
          </a:p>
        </p:txBody>
      </p:sp>
    </p:spTree>
    <p:extLst>
      <p:ext uri="{BB962C8B-B14F-4D97-AF65-F5344CB8AC3E}">
        <p14:creationId xmlns:p14="http://schemas.microsoft.com/office/powerpoint/2010/main" val="3903894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1AB29261-7351-499A-90EE-A65A468E1739}"/>
              </a:ext>
            </a:extLst>
          </p:cNvPr>
          <p:cNvSpPr txBox="1">
            <a:spLocks/>
          </p:cNvSpPr>
          <p:nvPr/>
        </p:nvSpPr>
        <p:spPr>
          <a:xfrm>
            <a:off x="403270" y="1576836"/>
            <a:ext cx="10720552" cy="1651515"/>
          </a:xfrm>
          <a:prstGeom prst="rect">
            <a:avLst/>
          </a:prstGeom>
        </p:spPr>
        <p:txBody>
          <a:bodyPr>
            <a:normAutofit/>
          </a:bodyPr>
          <a:lstStyle>
            <a:lvl1pPr marL="228600" indent="-228600" algn="l" defTabSz="914400" rtl="0" eaLnBrk="1" latinLnBrk="0" hangingPunct="1">
              <a:lnSpc>
                <a:spcPct val="90000"/>
              </a:lnSpc>
              <a:spcBef>
                <a:spcPts val="1000"/>
              </a:spcBef>
              <a:buClr>
                <a:srgbClr val="009999"/>
              </a:buClr>
              <a:buFontTx/>
              <a:buBlip>
                <a:blip r:embed="rId2"/>
              </a:buBlip>
              <a:defRPr sz="2200" kern="1200" baseline="0">
                <a:solidFill>
                  <a:srgbClr val="74252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2"/>
              </a:buBlip>
              <a:defRPr sz="2000" kern="1200" baseline="0">
                <a:solidFill>
                  <a:srgbClr val="74252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2"/>
              </a:buBlip>
              <a:defRPr sz="1800" kern="1200" baseline="0">
                <a:solidFill>
                  <a:srgbClr val="74252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2"/>
              </a:buBlip>
              <a:defRPr sz="1600" kern="1200" baseline="0">
                <a:solidFill>
                  <a:srgbClr val="74252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2"/>
              </a:buBlip>
              <a:defRPr sz="1400" kern="1200" baseline="0">
                <a:solidFill>
                  <a:srgbClr val="74252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pt-BR" dirty="0">
                <a:latin typeface="Calibri "/>
              </a:rPr>
              <a:t>O profissional do ponto de apoio monitora a coerência das informações registradas, identifica se estão compatíveis com os roteiros de atendimento estabelecidos pela equipe e verifica todas as documentações que seguem com o usuário.  </a:t>
            </a:r>
          </a:p>
          <a:p>
            <a:pPr marL="0" indent="0" algn="just">
              <a:buNone/>
            </a:pPr>
            <a:endParaRPr lang="pt-BR" sz="3100" dirty="0">
              <a:latin typeface="Calibri "/>
            </a:endParaRPr>
          </a:p>
          <a:p>
            <a:pPr marL="0" indent="0">
              <a:buNone/>
            </a:pPr>
            <a:endParaRPr lang="pt-BR" dirty="0"/>
          </a:p>
          <a:p>
            <a:pPr marL="0" indent="0">
              <a:buFontTx/>
              <a:buNone/>
            </a:pPr>
            <a:endParaRPr lang="pt-BR" dirty="0"/>
          </a:p>
        </p:txBody>
      </p:sp>
      <p:pic>
        <p:nvPicPr>
          <p:cNvPr id="6" name="Imagem 5" descr="Texto, Carta&#10;&#10;Descrição gerada automaticamente">
            <a:extLst>
              <a:ext uri="{FF2B5EF4-FFF2-40B4-BE49-F238E27FC236}">
                <a16:creationId xmlns:a16="http://schemas.microsoft.com/office/drawing/2014/main" id="{F36A0BED-7EF7-47E9-BA86-7E3A4DEC0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407" y="3220314"/>
            <a:ext cx="3007377" cy="2902190"/>
          </a:xfrm>
          <a:prstGeom prst="rect">
            <a:avLst/>
          </a:prstGeom>
        </p:spPr>
      </p:pic>
      <p:pic>
        <p:nvPicPr>
          <p:cNvPr id="8" name="Imagem 7" descr="Mulher sentada com computador no colo&#10;&#10;Descrição gerada automaticamente com confiança média">
            <a:extLst>
              <a:ext uri="{FF2B5EF4-FFF2-40B4-BE49-F238E27FC236}">
                <a16:creationId xmlns:a16="http://schemas.microsoft.com/office/drawing/2014/main" id="{2E8CFCBF-FD4D-4250-889D-A983615432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1374" y="3228351"/>
            <a:ext cx="3016067" cy="2977405"/>
          </a:xfrm>
          <a:prstGeom prst="rect">
            <a:avLst/>
          </a:prstGeom>
        </p:spPr>
      </p:pic>
      <p:sp>
        <p:nvSpPr>
          <p:cNvPr id="3" name="CaixaDeTexto 2">
            <a:extLst>
              <a:ext uri="{FF2B5EF4-FFF2-40B4-BE49-F238E27FC236}">
                <a16:creationId xmlns:a16="http://schemas.microsoft.com/office/drawing/2014/main" id="{634F46E5-FEF9-2BFC-53C0-53FCFC4BB033}"/>
              </a:ext>
            </a:extLst>
          </p:cNvPr>
          <p:cNvSpPr txBox="1"/>
          <p:nvPr/>
        </p:nvSpPr>
        <p:spPr>
          <a:xfrm>
            <a:off x="753187" y="6480963"/>
            <a:ext cx="6414052" cy="292388"/>
          </a:xfrm>
          <a:prstGeom prst="rect">
            <a:avLst/>
          </a:prstGeom>
          <a:noFill/>
        </p:spPr>
        <p:txBody>
          <a:bodyPr wrap="square" rtlCol="0">
            <a:spAutoFit/>
          </a:bodyPr>
          <a:lstStyle/>
          <a:p>
            <a:r>
              <a:rPr lang="pt-BR" sz="1300" dirty="0"/>
              <a:t>Fonte: Imagem 01 e 02 cedidas pela Policlínica Regional de Saúde do Baixo Sul/ Valença-BA</a:t>
            </a:r>
          </a:p>
        </p:txBody>
      </p:sp>
      <p:sp>
        <p:nvSpPr>
          <p:cNvPr id="7" name="Título 1">
            <a:extLst>
              <a:ext uri="{FF2B5EF4-FFF2-40B4-BE49-F238E27FC236}">
                <a16:creationId xmlns:a16="http://schemas.microsoft.com/office/drawing/2014/main" id="{FF7B3C17-56E3-4915-84F8-FEB48F518FCD}"/>
              </a:ext>
            </a:extLst>
          </p:cNvPr>
          <p:cNvSpPr txBox="1">
            <a:spLocks/>
          </p:cNvSpPr>
          <p:nvPr/>
        </p:nvSpPr>
        <p:spPr>
          <a:xfrm>
            <a:off x="403270" y="1017165"/>
            <a:ext cx="9220841" cy="833297"/>
          </a:xfrm>
          <a:prstGeom prst="rect">
            <a:avLst/>
          </a:prstGeom>
        </p:spPr>
        <p:txBody>
          <a:bodyP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dirty="0">
                <a:solidFill>
                  <a:schemeClr val="accent6">
                    <a:lumMod val="75000"/>
                  </a:schemeClr>
                </a:solidFill>
                <a:ea typeface="+mn-ea"/>
                <a:cs typeface="+mn-cs"/>
              </a:rPr>
              <a:t>Ponto de Apoio</a:t>
            </a:r>
            <a:endParaRPr lang="pt-BR" sz="2400" dirty="0">
              <a:solidFill>
                <a:schemeClr val="accent6">
                  <a:lumMod val="75000"/>
                </a:schemeClr>
              </a:solidFill>
            </a:endParaRPr>
          </a:p>
        </p:txBody>
      </p:sp>
    </p:spTree>
    <p:extLst>
      <p:ext uri="{BB962C8B-B14F-4D97-AF65-F5344CB8AC3E}">
        <p14:creationId xmlns:p14="http://schemas.microsoft.com/office/powerpoint/2010/main" val="1120326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a:extLst>
              <a:ext uri="{FF2B5EF4-FFF2-40B4-BE49-F238E27FC236}">
                <a16:creationId xmlns:a16="http://schemas.microsoft.com/office/drawing/2014/main" id="{1AB29261-7351-499A-90EE-A65A468E1739}"/>
              </a:ext>
            </a:extLst>
          </p:cNvPr>
          <p:cNvSpPr txBox="1">
            <a:spLocks/>
          </p:cNvSpPr>
          <p:nvPr/>
        </p:nvSpPr>
        <p:spPr>
          <a:xfrm>
            <a:off x="403270" y="1845203"/>
            <a:ext cx="10353809" cy="62545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Clr>
                <a:srgbClr val="009999"/>
              </a:buClr>
              <a:buFontTx/>
              <a:buBlip>
                <a:blip r:embed="rId2"/>
              </a:buBlip>
              <a:defRPr sz="2200" kern="1200" baseline="0">
                <a:solidFill>
                  <a:srgbClr val="74252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2"/>
              </a:buBlip>
              <a:defRPr sz="2000" kern="1200" baseline="0">
                <a:solidFill>
                  <a:srgbClr val="74252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2"/>
              </a:buBlip>
              <a:defRPr sz="1800" kern="1200" baseline="0">
                <a:solidFill>
                  <a:srgbClr val="74252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2"/>
              </a:buBlip>
              <a:defRPr sz="1600" kern="1200" baseline="0">
                <a:solidFill>
                  <a:srgbClr val="74252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2"/>
              </a:buBlip>
              <a:defRPr sz="1400" kern="1200" baseline="0">
                <a:solidFill>
                  <a:srgbClr val="74252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pt-BR" sz="8800" dirty="0">
                <a:latin typeface="Calibri "/>
              </a:rPr>
              <a:t>O profissional do ponto de apoio</a:t>
            </a:r>
            <a:r>
              <a:rPr lang="pt-BR" sz="8800" dirty="0"/>
              <a:t> c</a:t>
            </a:r>
            <a:r>
              <a:rPr lang="pt-BR" sz="8800" kern="1200" baseline="0" dirty="0">
                <a:solidFill>
                  <a:srgbClr val="742521"/>
                </a:solidFill>
                <a:latin typeface="Calibri" panose="020F0502020204030204" pitchFamily="34" charset="0"/>
                <a:ea typeface="+mn-ea"/>
                <a:cs typeface="+mn-cs"/>
              </a:rPr>
              <a:t>oordena de forma sincronizada os atendimentos, de modo a prevenir atrasos e travamentos do ciclo de atenção contínua.</a:t>
            </a:r>
            <a:endParaRPr lang="pt-BR" sz="8800" dirty="0"/>
          </a:p>
          <a:p>
            <a:pPr marL="0" indent="0">
              <a:buFontTx/>
              <a:buNone/>
            </a:pPr>
            <a:endParaRPr lang="pt-BR" dirty="0"/>
          </a:p>
        </p:txBody>
      </p:sp>
      <p:pic>
        <p:nvPicPr>
          <p:cNvPr id="5" name="Imagem 4" descr="Pessoas na cozinha&#10;&#10;Descrição gerada automaticamente com confiança média">
            <a:extLst>
              <a:ext uri="{FF2B5EF4-FFF2-40B4-BE49-F238E27FC236}">
                <a16:creationId xmlns:a16="http://schemas.microsoft.com/office/drawing/2014/main" id="{2C3A114C-0EDB-411F-8B1F-8D5B9763BC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852" y="3125133"/>
            <a:ext cx="2833325" cy="2893899"/>
          </a:xfrm>
          <a:prstGeom prst="rect">
            <a:avLst/>
          </a:prstGeom>
        </p:spPr>
      </p:pic>
      <p:pic>
        <p:nvPicPr>
          <p:cNvPr id="9" name="Imagem 8" descr="Uma imagem contendo no interior, mesa, homem, quarto de hospital&#10;&#10;Descrição gerada automaticamente">
            <a:extLst>
              <a:ext uri="{FF2B5EF4-FFF2-40B4-BE49-F238E27FC236}">
                <a16:creationId xmlns:a16="http://schemas.microsoft.com/office/drawing/2014/main" id="{31B2A858-7233-45D7-901C-01C55B437C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548" y="3137530"/>
            <a:ext cx="3423683" cy="2881502"/>
          </a:xfrm>
          <a:prstGeom prst="rect">
            <a:avLst/>
          </a:prstGeom>
        </p:spPr>
      </p:pic>
      <p:pic>
        <p:nvPicPr>
          <p:cNvPr id="11" name="Imagem 10" descr="Pessoas na cozinha&#10;&#10;Descrição gerada automaticamente com confiança média">
            <a:extLst>
              <a:ext uri="{FF2B5EF4-FFF2-40B4-BE49-F238E27FC236}">
                <a16:creationId xmlns:a16="http://schemas.microsoft.com/office/drawing/2014/main" id="{720764DC-0F41-4B0A-9582-C93CCE8F98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7445" y="3159420"/>
            <a:ext cx="3317109" cy="2898562"/>
          </a:xfrm>
          <a:prstGeom prst="rect">
            <a:avLst/>
          </a:prstGeom>
        </p:spPr>
      </p:pic>
      <p:sp>
        <p:nvSpPr>
          <p:cNvPr id="7" name="CaixaDeTexto 6">
            <a:extLst>
              <a:ext uri="{FF2B5EF4-FFF2-40B4-BE49-F238E27FC236}">
                <a16:creationId xmlns:a16="http://schemas.microsoft.com/office/drawing/2014/main" id="{223A35E0-0FB6-0B14-2FC1-391F33E09FF1}"/>
              </a:ext>
            </a:extLst>
          </p:cNvPr>
          <p:cNvSpPr txBox="1"/>
          <p:nvPr/>
        </p:nvSpPr>
        <p:spPr>
          <a:xfrm>
            <a:off x="291549" y="6205756"/>
            <a:ext cx="10784628" cy="492443"/>
          </a:xfrm>
          <a:prstGeom prst="rect">
            <a:avLst/>
          </a:prstGeom>
          <a:noFill/>
        </p:spPr>
        <p:txBody>
          <a:bodyPr wrap="square" rtlCol="0">
            <a:spAutoFit/>
          </a:bodyPr>
          <a:lstStyle/>
          <a:p>
            <a:pPr algn="just"/>
            <a:r>
              <a:rPr lang="pt-BR" sz="1300" dirty="0"/>
              <a:t>Fonte: Imagem 01 cedida pelo Ambulatório Regional de Santa Maria –RS; imagem 02 cedida pelo CADH/DF; imagem 03 cedida pela Policlínica Regional de Saúde do Baixo Sul/ Valença-BA</a:t>
            </a:r>
          </a:p>
        </p:txBody>
      </p:sp>
      <p:sp>
        <p:nvSpPr>
          <p:cNvPr id="8" name="Título 1">
            <a:extLst>
              <a:ext uri="{FF2B5EF4-FFF2-40B4-BE49-F238E27FC236}">
                <a16:creationId xmlns:a16="http://schemas.microsoft.com/office/drawing/2014/main" id="{E0B2025C-65D5-4803-ABBC-6641DF901665}"/>
              </a:ext>
            </a:extLst>
          </p:cNvPr>
          <p:cNvSpPr txBox="1">
            <a:spLocks/>
          </p:cNvSpPr>
          <p:nvPr/>
        </p:nvSpPr>
        <p:spPr>
          <a:xfrm>
            <a:off x="291549" y="1190724"/>
            <a:ext cx="9220841" cy="833297"/>
          </a:xfrm>
          <a:prstGeom prst="rect">
            <a:avLst/>
          </a:prstGeom>
        </p:spPr>
        <p:txBody>
          <a:bodyP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dirty="0">
                <a:solidFill>
                  <a:schemeClr val="accent6">
                    <a:lumMod val="75000"/>
                  </a:schemeClr>
                </a:solidFill>
                <a:ea typeface="+mn-ea"/>
                <a:cs typeface="+mn-cs"/>
              </a:rPr>
              <a:t>Ponto de Apoio</a:t>
            </a:r>
            <a:endParaRPr lang="pt-BR" sz="2400" dirty="0">
              <a:solidFill>
                <a:schemeClr val="accent6">
                  <a:lumMod val="75000"/>
                </a:schemeClr>
              </a:solidFill>
            </a:endParaRPr>
          </a:p>
        </p:txBody>
      </p:sp>
    </p:spTree>
    <p:extLst>
      <p:ext uri="{BB962C8B-B14F-4D97-AF65-F5344CB8AC3E}">
        <p14:creationId xmlns:p14="http://schemas.microsoft.com/office/powerpoint/2010/main" val="3813820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20D6A-B4E3-4108-926B-AB230A9A6489}"/>
              </a:ext>
            </a:extLst>
          </p:cNvPr>
          <p:cNvSpPr>
            <a:spLocks noGrp="1"/>
          </p:cNvSpPr>
          <p:nvPr>
            <p:ph type="title"/>
          </p:nvPr>
        </p:nvSpPr>
        <p:spPr/>
        <p:txBody>
          <a:bodyPr/>
          <a:lstStyle/>
          <a:p>
            <a:r>
              <a:rPr lang="pt-BR" dirty="0"/>
              <a:t>Material de apoio – Parte II</a:t>
            </a:r>
          </a:p>
        </p:txBody>
      </p:sp>
    </p:spTree>
    <p:extLst>
      <p:ext uri="{BB962C8B-B14F-4D97-AF65-F5344CB8AC3E}">
        <p14:creationId xmlns:p14="http://schemas.microsoft.com/office/powerpoint/2010/main" val="340147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742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7771" y="895928"/>
            <a:ext cx="7409729" cy="8046279"/>
          </a:xfrm>
          <a:prstGeom prst="rect">
            <a:avLst/>
          </a:prstGeom>
        </p:spPr>
      </p:pic>
    </p:spTree>
    <p:extLst>
      <p:ext uri="{BB962C8B-B14F-4D97-AF65-F5344CB8AC3E}">
        <p14:creationId xmlns:p14="http://schemas.microsoft.com/office/powerpoint/2010/main" val="2617388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3D704-AE68-4CE4-9B34-E5AAE2FFE8B7}"/>
              </a:ext>
            </a:extLst>
          </p:cNvPr>
          <p:cNvSpPr>
            <a:spLocks noGrp="1"/>
          </p:cNvSpPr>
          <p:nvPr>
            <p:ph type="title"/>
          </p:nvPr>
        </p:nvSpPr>
        <p:spPr>
          <a:xfrm>
            <a:off x="2401455" y="1765300"/>
            <a:ext cx="6209145" cy="1803399"/>
          </a:xfrm>
        </p:spPr>
        <p:txBody>
          <a:bodyPr>
            <a:normAutofit fontScale="90000"/>
          </a:bodyPr>
          <a:lstStyle/>
          <a:p>
            <a:r>
              <a:rPr lang="pt-BR" dirty="0"/>
              <a:t>Introdução aos macroprocessos educacional e supervisional/apoio institucional  </a:t>
            </a:r>
          </a:p>
        </p:txBody>
      </p:sp>
    </p:spTree>
    <p:extLst>
      <p:ext uri="{BB962C8B-B14F-4D97-AF65-F5344CB8AC3E}">
        <p14:creationId xmlns:p14="http://schemas.microsoft.com/office/powerpoint/2010/main" val="924581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1B9A5-F3D8-3608-D22A-36DE89385621}"/>
              </a:ext>
            </a:extLst>
          </p:cNvPr>
          <p:cNvSpPr>
            <a:spLocks noGrp="1"/>
          </p:cNvSpPr>
          <p:nvPr>
            <p:ph type="title"/>
          </p:nvPr>
        </p:nvSpPr>
        <p:spPr>
          <a:xfrm>
            <a:off x="487810" y="1139000"/>
            <a:ext cx="9243716" cy="572547"/>
          </a:xfrm>
        </p:spPr>
        <p:txBody>
          <a:bodyPr>
            <a:normAutofit/>
          </a:bodyPr>
          <a:lstStyle/>
          <a:p>
            <a:r>
              <a:rPr lang="pt-BR" sz="2400" dirty="0"/>
              <a:t>Modelo de Atenção às Condições Crônicas</a:t>
            </a:r>
          </a:p>
        </p:txBody>
      </p:sp>
      <p:pic>
        <p:nvPicPr>
          <p:cNvPr id="5" name="Espaço Reservado para Conteúdo 4" descr="Diagrama&#10;&#10;Descrição gerada automaticamente">
            <a:extLst>
              <a:ext uri="{FF2B5EF4-FFF2-40B4-BE49-F238E27FC236}">
                <a16:creationId xmlns:a16="http://schemas.microsoft.com/office/drawing/2014/main" id="{D56494C0-9738-26F5-436A-6FCFB3EEAD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7000" y="1711547"/>
            <a:ext cx="8132293" cy="3376247"/>
          </a:xfrm>
        </p:spPr>
      </p:pic>
      <p:pic>
        <p:nvPicPr>
          <p:cNvPr id="13" name="Imagem 12" descr="Diagrama&#10;&#10;Descrição gerada automaticamente">
            <a:extLst>
              <a:ext uri="{FF2B5EF4-FFF2-40B4-BE49-F238E27FC236}">
                <a16:creationId xmlns:a16="http://schemas.microsoft.com/office/drawing/2014/main" id="{870FFCD6-20D4-3061-5545-3C15E00B2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837" y="5251982"/>
            <a:ext cx="1980758" cy="1251005"/>
          </a:xfrm>
          <a:prstGeom prst="rect">
            <a:avLst/>
          </a:prstGeom>
        </p:spPr>
      </p:pic>
      <p:pic>
        <p:nvPicPr>
          <p:cNvPr id="15" name="Imagem 14" descr="Diagrama&#10;&#10;Descrição gerada automaticamente">
            <a:extLst>
              <a:ext uri="{FF2B5EF4-FFF2-40B4-BE49-F238E27FC236}">
                <a16:creationId xmlns:a16="http://schemas.microsoft.com/office/drawing/2014/main" id="{81EB2700-FC7A-BED3-6CB2-1253278EAA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2612" y="5251982"/>
            <a:ext cx="2108482" cy="1251005"/>
          </a:xfrm>
          <a:prstGeom prst="rect">
            <a:avLst/>
          </a:prstGeom>
        </p:spPr>
      </p:pic>
      <p:pic>
        <p:nvPicPr>
          <p:cNvPr id="17" name="Imagem 16" descr="Diagrama&#10;&#10;Descrição gerada automaticamente">
            <a:extLst>
              <a:ext uri="{FF2B5EF4-FFF2-40B4-BE49-F238E27FC236}">
                <a16:creationId xmlns:a16="http://schemas.microsoft.com/office/drawing/2014/main" id="{A38F1902-493D-620B-A17C-7D2C66EC23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215" y="5249131"/>
            <a:ext cx="2229501" cy="1253856"/>
          </a:xfrm>
          <a:prstGeom prst="rect">
            <a:avLst/>
          </a:prstGeom>
        </p:spPr>
      </p:pic>
    </p:spTree>
    <p:extLst>
      <p:ext uri="{BB962C8B-B14F-4D97-AF65-F5344CB8AC3E}">
        <p14:creationId xmlns:p14="http://schemas.microsoft.com/office/powerpoint/2010/main" val="3352061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Diagrama&#10;&#10;Descrição gerada automaticamente">
            <a:extLst>
              <a:ext uri="{FF2B5EF4-FFF2-40B4-BE49-F238E27FC236}">
                <a16:creationId xmlns:a16="http://schemas.microsoft.com/office/drawing/2014/main" id="{B4E85F7B-1593-D5BD-5788-8FD61D1C36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83" y="2433711"/>
            <a:ext cx="5493783" cy="3587262"/>
          </a:xfrm>
          <a:prstGeom prst="rect">
            <a:avLst/>
          </a:prstGeom>
        </p:spPr>
      </p:pic>
      <p:sp>
        <p:nvSpPr>
          <p:cNvPr id="2" name="Título 1">
            <a:extLst>
              <a:ext uri="{FF2B5EF4-FFF2-40B4-BE49-F238E27FC236}">
                <a16:creationId xmlns:a16="http://schemas.microsoft.com/office/drawing/2014/main" id="{6EDB5D72-D66E-3CB7-3785-876D4C49745A}"/>
              </a:ext>
            </a:extLst>
          </p:cNvPr>
          <p:cNvSpPr>
            <a:spLocks noGrp="1"/>
          </p:cNvSpPr>
          <p:nvPr>
            <p:ph type="title"/>
          </p:nvPr>
        </p:nvSpPr>
        <p:spPr>
          <a:xfrm>
            <a:off x="442783" y="1213106"/>
            <a:ext cx="11526061" cy="645087"/>
          </a:xfrm>
        </p:spPr>
        <p:txBody>
          <a:bodyPr>
            <a:normAutofit fontScale="90000"/>
          </a:bodyPr>
          <a:lstStyle/>
          <a:p>
            <a:r>
              <a:rPr lang="pt-BR" dirty="0"/>
              <a:t>Os pilares dos macroprocessos Educacional e Supervisional/Apoio Institucional</a:t>
            </a:r>
            <a:br>
              <a:rPr lang="pt-BR" dirty="0"/>
            </a:br>
            <a:endParaRPr lang="pt-BR" dirty="0"/>
          </a:p>
        </p:txBody>
      </p:sp>
      <p:sp>
        <p:nvSpPr>
          <p:cNvPr id="5" name="Elipse 4">
            <a:extLst>
              <a:ext uri="{FF2B5EF4-FFF2-40B4-BE49-F238E27FC236}">
                <a16:creationId xmlns:a16="http://schemas.microsoft.com/office/drawing/2014/main" id="{9985F0D7-A0AF-B289-48ED-F36F25E79EA2}"/>
              </a:ext>
            </a:extLst>
          </p:cNvPr>
          <p:cNvSpPr/>
          <p:nvPr/>
        </p:nvSpPr>
        <p:spPr>
          <a:xfrm>
            <a:off x="3849860" y="3281289"/>
            <a:ext cx="647113" cy="587326"/>
          </a:xfrm>
          <a:prstGeom prst="ellipse">
            <a:avLst/>
          </a:prstGeom>
          <a:solidFill>
            <a:schemeClr val="bg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7" name="Elipse 6">
            <a:extLst>
              <a:ext uri="{FF2B5EF4-FFF2-40B4-BE49-F238E27FC236}">
                <a16:creationId xmlns:a16="http://schemas.microsoft.com/office/drawing/2014/main" id="{A4E66DF0-2431-5ECF-311D-AE8D4569CA12}"/>
              </a:ext>
            </a:extLst>
          </p:cNvPr>
          <p:cNvSpPr/>
          <p:nvPr/>
        </p:nvSpPr>
        <p:spPr>
          <a:xfrm>
            <a:off x="4569656" y="3281290"/>
            <a:ext cx="647113" cy="587326"/>
          </a:xfrm>
          <a:prstGeom prst="ellipse">
            <a:avLst/>
          </a:prstGeom>
          <a:solidFill>
            <a:schemeClr val="bg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8" name="Elipse 7">
            <a:extLst>
              <a:ext uri="{FF2B5EF4-FFF2-40B4-BE49-F238E27FC236}">
                <a16:creationId xmlns:a16="http://schemas.microsoft.com/office/drawing/2014/main" id="{D1EE67BE-74D6-9998-864A-EA9C70CD4470}"/>
              </a:ext>
            </a:extLst>
          </p:cNvPr>
          <p:cNvSpPr/>
          <p:nvPr/>
        </p:nvSpPr>
        <p:spPr>
          <a:xfrm>
            <a:off x="3500510" y="4428062"/>
            <a:ext cx="1392702" cy="1033463"/>
          </a:xfrm>
          <a:prstGeom prst="ellipse">
            <a:avLst/>
          </a:prstGeom>
          <a:solidFill>
            <a:schemeClr val="bg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9" name="Elipse 8">
            <a:extLst>
              <a:ext uri="{FF2B5EF4-FFF2-40B4-BE49-F238E27FC236}">
                <a16:creationId xmlns:a16="http://schemas.microsoft.com/office/drawing/2014/main" id="{947874CD-9BB2-DAFD-73CC-F691DEC95E62}"/>
              </a:ext>
            </a:extLst>
          </p:cNvPr>
          <p:cNvSpPr/>
          <p:nvPr/>
        </p:nvSpPr>
        <p:spPr>
          <a:xfrm>
            <a:off x="1429065" y="4420406"/>
            <a:ext cx="1392702" cy="978181"/>
          </a:xfrm>
          <a:prstGeom prst="ellipse">
            <a:avLst/>
          </a:prstGeom>
          <a:solidFill>
            <a:schemeClr val="bg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0" name="Elipse 9">
            <a:extLst>
              <a:ext uri="{FF2B5EF4-FFF2-40B4-BE49-F238E27FC236}">
                <a16:creationId xmlns:a16="http://schemas.microsoft.com/office/drawing/2014/main" id="{C396C892-2C58-BF35-9D13-1799DCF1EDDE}"/>
              </a:ext>
            </a:extLst>
          </p:cNvPr>
          <p:cNvSpPr/>
          <p:nvPr/>
        </p:nvSpPr>
        <p:spPr>
          <a:xfrm>
            <a:off x="2313377" y="3174084"/>
            <a:ext cx="816686" cy="724620"/>
          </a:xfrm>
          <a:prstGeom prst="ellipse">
            <a:avLst/>
          </a:prstGeom>
          <a:solidFill>
            <a:schemeClr val="bg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dirty="0"/>
          </a:p>
        </p:txBody>
      </p:sp>
      <p:sp>
        <p:nvSpPr>
          <p:cNvPr id="11" name="Espaço Reservado para Conteúdo 2">
            <a:extLst>
              <a:ext uri="{FF2B5EF4-FFF2-40B4-BE49-F238E27FC236}">
                <a16:creationId xmlns:a16="http://schemas.microsoft.com/office/drawing/2014/main" id="{938C1770-086C-FEFA-DF9E-AA7BB2809442}"/>
              </a:ext>
            </a:extLst>
          </p:cNvPr>
          <p:cNvSpPr txBox="1">
            <a:spLocks/>
          </p:cNvSpPr>
          <p:nvPr/>
        </p:nvSpPr>
        <p:spPr>
          <a:xfrm>
            <a:off x="6530249" y="2105073"/>
            <a:ext cx="4753686" cy="3772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9999"/>
              </a:buClr>
              <a:buFontTx/>
              <a:buBlip>
                <a:blip r:embed="rId3"/>
              </a:buBlip>
              <a:defRPr sz="2200" kern="1200" baseline="0">
                <a:solidFill>
                  <a:srgbClr val="74252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3"/>
              </a:buBlip>
              <a:defRPr sz="2000" kern="1200" baseline="0">
                <a:solidFill>
                  <a:srgbClr val="74252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3"/>
              </a:buBlip>
              <a:defRPr sz="1800" kern="1200" baseline="0">
                <a:solidFill>
                  <a:srgbClr val="74252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3"/>
              </a:buBlip>
              <a:defRPr sz="1600" kern="1200" baseline="0">
                <a:solidFill>
                  <a:srgbClr val="74252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3"/>
              </a:buBlip>
              <a:defRPr sz="1400" kern="1200" baseline="0">
                <a:solidFill>
                  <a:srgbClr val="74252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pt-BR" dirty="0"/>
              <a:t>Macroprocessos AAE modelo PASA:</a:t>
            </a:r>
          </a:p>
          <a:p>
            <a:pPr>
              <a:lnSpc>
                <a:spcPct val="150000"/>
              </a:lnSpc>
            </a:pPr>
            <a:r>
              <a:rPr lang="pt-BR" dirty="0"/>
              <a:t>Assistencial</a:t>
            </a:r>
          </a:p>
          <a:p>
            <a:pPr>
              <a:lnSpc>
                <a:spcPct val="150000"/>
              </a:lnSpc>
            </a:pPr>
            <a:r>
              <a:rPr lang="pt-BR" b="1" dirty="0"/>
              <a:t>Educacional</a:t>
            </a:r>
          </a:p>
          <a:p>
            <a:pPr>
              <a:lnSpc>
                <a:spcPct val="150000"/>
              </a:lnSpc>
            </a:pPr>
            <a:r>
              <a:rPr lang="pt-BR" b="1" dirty="0"/>
              <a:t>Supervisional/Apoio Institucional</a:t>
            </a:r>
          </a:p>
          <a:p>
            <a:pPr>
              <a:lnSpc>
                <a:spcPct val="150000"/>
              </a:lnSpc>
            </a:pPr>
            <a:r>
              <a:rPr lang="pt-BR" dirty="0"/>
              <a:t>Pesquisa</a:t>
            </a:r>
          </a:p>
          <a:p>
            <a:endParaRPr lang="pt-BR" dirty="0"/>
          </a:p>
          <a:p>
            <a:endParaRPr lang="pt-BR" dirty="0"/>
          </a:p>
        </p:txBody>
      </p:sp>
      <p:sp>
        <p:nvSpPr>
          <p:cNvPr id="12" name="Título 1">
            <a:extLst>
              <a:ext uri="{FF2B5EF4-FFF2-40B4-BE49-F238E27FC236}">
                <a16:creationId xmlns:a16="http://schemas.microsoft.com/office/drawing/2014/main" id="{642C3C0B-364D-2B64-4950-60D0397ACB99}"/>
              </a:ext>
            </a:extLst>
          </p:cNvPr>
          <p:cNvSpPr txBox="1">
            <a:spLocks/>
          </p:cNvSpPr>
          <p:nvPr/>
        </p:nvSpPr>
        <p:spPr>
          <a:xfrm>
            <a:off x="1448960" y="2018146"/>
            <a:ext cx="4075112" cy="427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1600" dirty="0"/>
              <a:t>Modelo de Atenção Crônica (CCM)</a:t>
            </a:r>
          </a:p>
        </p:txBody>
      </p:sp>
    </p:spTree>
    <p:extLst>
      <p:ext uri="{BB962C8B-B14F-4D97-AF65-F5344CB8AC3E}">
        <p14:creationId xmlns:p14="http://schemas.microsoft.com/office/powerpoint/2010/main" val="36040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341ED078-9B36-E6E1-348C-AFE14AB2F076}"/>
              </a:ext>
            </a:extLst>
          </p:cNvPr>
          <p:cNvSpPr>
            <a:spLocks noGrp="1"/>
          </p:cNvSpPr>
          <p:nvPr>
            <p:ph type="title"/>
          </p:nvPr>
        </p:nvSpPr>
        <p:spPr>
          <a:xfrm>
            <a:off x="442783" y="832757"/>
            <a:ext cx="7405818" cy="800100"/>
          </a:xfrm>
        </p:spPr>
        <p:txBody>
          <a:bodyPr>
            <a:normAutofit/>
          </a:bodyPr>
          <a:lstStyle/>
          <a:p>
            <a:r>
              <a:rPr lang="pt-BR" sz="2400" dirty="0"/>
              <a:t>Macroprocesso Educacional</a:t>
            </a:r>
          </a:p>
        </p:txBody>
      </p:sp>
      <p:sp>
        <p:nvSpPr>
          <p:cNvPr id="12" name="Espaço Reservado para Conteúdo 11">
            <a:extLst>
              <a:ext uri="{FF2B5EF4-FFF2-40B4-BE49-F238E27FC236}">
                <a16:creationId xmlns:a16="http://schemas.microsoft.com/office/drawing/2014/main" id="{3628DB82-8E85-5F21-BAFB-72AE9FD667D6}"/>
              </a:ext>
            </a:extLst>
          </p:cNvPr>
          <p:cNvSpPr>
            <a:spLocks noGrp="1"/>
          </p:cNvSpPr>
          <p:nvPr>
            <p:ph idx="1"/>
          </p:nvPr>
        </p:nvSpPr>
        <p:spPr>
          <a:xfrm>
            <a:off x="442783" y="1493838"/>
            <a:ext cx="9056817" cy="4729162"/>
          </a:xfrm>
        </p:spPr>
        <p:txBody>
          <a:bodyPr>
            <a:normAutofit fontScale="92500"/>
          </a:bodyPr>
          <a:lstStyle/>
          <a:p>
            <a:pPr marL="0" indent="0" algn="just">
              <a:lnSpc>
                <a:spcPct val="160000"/>
              </a:lnSpc>
              <a:buNone/>
            </a:pPr>
            <a:r>
              <a:rPr lang="pt-BR" sz="2400" dirty="0"/>
              <a:t>Envolve o desenvolvimento de ações voltadas para os profissionais do ambulatório, para as pessoas usuárias atendidas no ambulatório e para os profissionais da APS.</a:t>
            </a:r>
          </a:p>
          <a:p>
            <a:pPr marL="0" indent="0" algn="just">
              <a:lnSpc>
                <a:spcPct val="160000"/>
              </a:lnSpc>
              <a:buNone/>
            </a:pPr>
            <a:r>
              <a:rPr lang="pt-BR" sz="2400" b="1" dirty="0">
                <a:effectLst/>
                <a:latin typeface="Calibri" panose="020F0502020204030204" pitchFamily="34" charset="0"/>
                <a:ea typeface="Calibri" panose="020F0502020204030204" pitchFamily="34" charset="0"/>
                <a:cs typeface="Times New Roman" panose="02020603050405020304" pitchFamily="18" charset="0"/>
              </a:rPr>
              <a:t>Para os profissionais da AAE</a:t>
            </a:r>
          </a:p>
          <a:p>
            <a:pPr marL="0" indent="0" algn="just">
              <a:lnSpc>
                <a:spcPct val="160000"/>
              </a:lnSpc>
              <a:buNone/>
            </a:pPr>
            <a:r>
              <a:rPr lang="pt-BR" sz="2400" dirty="0">
                <a:ea typeface="Calibri" panose="020F0502020204030204" pitchFamily="34" charset="0"/>
                <a:cs typeface="Times New Roman" panose="02020603050405020304" pitchFamily="18" charset="0"/>
              </a:rPr>
              <a:t>O ambulatório estabelece agendas internas recorrentes destinadas</a:t>
            </a:r>
            <a:r>
              <a:rPr lang="pt-BR" sz="2400" dirty="0">
                <a:effectLst/>
                <a:latin typeface="Calibri" panose="020F0502020204030204" pitchFamily="34" charset="0"/>
                <a:ea typeface="Calibri" panose="020F0502020204030204" pitchFamily="34" charset="0"/>
                <a:cs typeface="Times New Roman" panose="02020603050405020304" pitchFamily="18" charset="0"/>
              </a:rPr>
              <a:t> ao estudo das diretrizes clínicas, discussão de casos e segunda opinião;  momentos de atendimento conjunto e a realização de cursos rápidos para conhecimento de temas específicos ou treinamento de habilidades. </a:t>
            </a:r>
          </a:p>
          <a:p>
            <a:endParaRPr lang="pt-BR" dirty="0"/>
          </a:p>
        </p:txBody>
      </p:sp>
      <p:pic>
        <p:nvPicPr>
          <p:cNvPr id="14" name="Imagem 13" descr="Desenho de personagens de desenho animado&#10;&#10;Descrição gerada automaticamente com confiança média">
            <a:extLst>
              <a:ext uri="{FF2B5EF4-FFF2-40B4-BE49-F238E27FC236}">
                <a16:creationId xmlns:a16="http://schemas.microsoft.com/office/drawing/2014/main" id="{B737265E-E469-0D5F-B290-1E1F1064BF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400" y="1831976"/>
            <a:ext cx="2249616" cy="1874043"/>
          </a:xfrm>
          <a:prstGeom prst="rect">
            <a:avLst/>
          </a:prstGeom>
        </p:spPr>
      </p:pic>
    </p:spTree>
    <p:extLst>
      <p:ext uri="{BB962C8B-B14F-4D97-AF65-F5344CB8AC3E}">
        <p14:creationId xmlns:p14="http://schemas.microsoft.com/office/powerpoint/2010/main" val="2647836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139DC3A-2CB1-8F36-E4A3-A5750BEC7E4F}"/>
              </a:ext>
            </a:extLst>
          </p:cNvPr>
          <p:cNvSpPr>
            <a:spLocks noGrp="1"/>
          </p:cNvSpPr>
          <p:nvPr>
            <p:ph idx="1"/>
          </p:nvPr>
        </p:nvSpPr>
        <p:spPr>
          <a:xfrm>
            <a:off x="442783" y="1755776"/>
            <a:ext cx="7901117" cy="4652962"/>
          </a:xfrm>
        </p:spPr>
        <p:txBody>
          <a:bodyPr>
            <a:normAutofit/>
          </a:bodyPr>
          <a:lstStyle/>
          <a:p>
            <a:pPr marL="0" indent="0" algn="just">
              <a:lnSpc>
                <a:spcPct val="150000"/>
              </a:lnSpc>
              <a:spcAft>
                <a:spcPts val="800"/>
              </a:spcAft>
              <a:buNone/>
            </a:pPr>
            <a:r>
              <a:rPr lang="pt-BR" dirty="0">
                <a:effectLst/>
                <a:latin typeface="Calibri" panose="020F0502020204030204" pitchFamily="34" charset="0"/>
                <a:ea typeface="Calibri" panose="020F0502020204030204" pitchFamily="34" charset="0"/>
                <a:cs typeface="Times New Roman" panose="02020603050405020304" pitchFamily="18" charset="0"/>
              </a:rPr>
              <a:t>O marco do macroprocesso Educacional é a realização do treinamento para implantação do ambulatório especializado no modelo PASA, que acontecerá durante a dispersão da etapa 4.3.</a:t>
            </a:r>
          </a:p>
          <a:p>
            <a:pPr marL="0" indent="0" algn="just">
              <a:lnSpc>
                <a:spcPct val="150000"/>
              </a:lnSpc>
              <a:spcAft>
                <a:spcPts val="800"/>
              </a:spcAft>
              <a:buNone/>
            </a:pPr>
            <a:r>
              <a:rPr lang="pt-BR" dirty="0">
                <a:effectLst/>
                <a:latin typeface="Calibri" panose="020F0502020204030204" pitchFamily="34" charset="0"/>
                <a:ea typeface="Calibri" panose="020F0502020204030204" pitchFamily="34" charset="0"/>
                <a:cs typeface="Times New Roman" panose="02020603050405020304" pitchFamily="18" charset="0"/>
              </a:rPr>
              <a:t>O objetivo do treinamento é iniciar o processo de capacitação dos profissionais do ambulatório, para operacionalização do modelo PASA, a partir do desenvolvimento dos quatro  macroprocessos da AAE.</a:t>
            </a:r>
          </a:p>
          <a:p>
            <a:pPr algn="just">
              <a:lnSpc>
                <a:spcPct val="107000"/>
              </a:lnSpc>
              <a:spcAft>
                <a:spcPts val="800"/>
              </a:spcAft>
            </a:pP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BR"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dirty="0"/>
          </a:p>
        </p:txBody>
      </p:sp>
      <p:pic>
        <p:nvPicPr>
          <p:cNvPr id="8" name="Imagem 7" descr="Uma imagem contendo brinquedo, lego&#10;&#10;Descrição gerada automaticamente">
            <a:extLst>
              <a:ext uri="{FF2B5EF4-FFF2-40B4-BE49-F238E27FC236}">
                <a16:creationId xmlns:a16="http://schemas.microsoft.com/office/drawing/2014/main" id="{4A042ACE-D82B-1588-80E2-FCBF82D9F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5640" y="2315222"/>
            <a:ext cx="2686050" cy="2686050"/>
          </a:xfrm>
          <a:prstGeom prst="rect">
            <a:avLst/>
          </a:prstGeom>
        </p:spPr>
      </p:pic>
      <p:sp>
        <p:nvSpPr>
          <p:cNvPr id="7" name="Título 1">
            <a:extLst>
              <a:ext uri="{FF2B5EF4-FFF2-40B4-BE49-F238E27FC236}">
                <a16:creationId xmlns:a16="http://schemas.microsoft.com/office/drawing/2014/main" id="{249A9107-78D5-4548-864F-06D5697302FD}"/>
              </a:ext>
            </a:extLst>
          </p:cNvPr>
          <p:cNvSpPr>
            <a:spLocks noGrp="1"/>
          </p:cNvSpPr>
          <p:nvPr>
            <p:ph type="title"/>
          </p:nvPr>
        </p:nvSpPr>
        <p:spPr>
          <a:xfrm>
            <a:off x="442783" y="955676"/>
            <a:ext cx="7405818" cy="800100"/>
          </a:xfrm>
        </p:spPr>
        <p:txBody>
          <a:bodyPr>
            <a:normAutofit/>
          </a:bodyPr>
          <a:lstStyle/>
          <a:p>
            <a:r>
              <a:rPr lang="pt-BR" sz="2400" dirty="0"/>
              <a:t>Macroprocesso Educacional</a:t>
            </a:r>
          </a:p>
        </p:txBody>
      </p:sp>
    </p:spTree>
    <p:extLst>
      <p:ext uri="{BB962C8B-B14F-4D97-AF65-F5344CB8AC3E}">
        <p14:creationId xmlns:p14="http://schemas.microsoft.com/office/powerpoint/2010/main" val="3094480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Interface gráfica do usuário&#10;&#10;Descrição gerada automaticamente">
            <a:extLst>
              <a:ext uri="{FF2B5EF4-FFF2-40B4-BE49-F238E27FC236}">
                <a16:creationId xmlns:a16="http://schemas.microsoft.com/office/drawing/2014/main" id="{CD6F1A47-7649-FDDC-5606-E879DC92E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741" y="3322638"/>
            <a:ext cx="4419600" cy="3421062"/>
          </a:xfrm>
          <a:prstGeom prst="rect">
            <a:avLst/>
          </a:prstGeom>
        </p:spPr>
      </p:pic>
      <p:sp>
        <p:nvSpPr>
          <p:cNvPr id="3" name="Espaço Reservado para Conteúdo 2">
            <a:extLst>
              <a:ext uri="{FF2B5EF4-FFF2-40B4-BE49-F238E27FC236}">
                <a16:creationId xmlns:a16="http://schemas.microsoft.com/office/drawing/2014/main" id="{5139DC3A-2CB1-8F36-E4A3-A5750BEC7E4F}"/>
              </a:ext>
            </a:extLst>
          </p:cNvPr>
          <p:cNvSpPr>
            <a:spLocks noGrp="1"/>
          </p:cNvSpPr>
          <p:nvPr>
            <p:ph idx="1"/>
          </p:nvPr>
        </p:nvSpPr>
        <p:spPr>
          <a:xfrm>
            <a:off x="442783" y="1709738"/>
            <a:ext cx="10947267" cy="4652962"/>
          </a:xfrm>
        </p:spPr>
        <p:txBody>
          <a:bodyPr>
            <a:normAutofit/>
          </a:bodyPr>
          <a:lstStyle/>
          <a:p>
            <a:pPr marL="0" indent="0" algn="just">
              <a:lnSpc>
                <a:spcPct val="150000"/>
              </a:lnSpc>
              <a:spcAft>
                <a:spcPts val="800"/>
              </a:spcAft>
              <a:buNone/>
            </a:pPr>
            <a:r>
              <a:rPr lang="pt-BR" dirty="0">
                <a:effectLst/>
                <a:latin typeface="Calibri" panose="020F0502020204030204" pitchFamily="34" charset="0"/>
                <a:ea typeface="Calibri" panose="020F0502020204030204" pitchFamily="34" charset="0"/>
                <a:cs typeface="Times New Roman" panose="02020603050405020304" pitchFamily="18" charset="0"/>
              </a:rPr>
              <a:t>O treinamento consiste em um processo de aprendizagem de curta duração voltado para todos os profissionais que integram o quadro de pessoal do ambulatório de atenção especializada. Essa ação é um pré-requisito, indispensável, para iniciar as atividades.</a:t>
            </a:r>
          </a:p>
          <a:p>
            <a:pPr marL="0" indent="0" algn="just">
              <a:lnSpc>
                <a:spcPct val="150000"/>
              </a:lnSpc>
              <a:spcAft>
                <a:spcPts val="800"/>
              </a:spcAft>
              <a:buNone/>
            </a:pP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t-BR" b="1"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dirty="0"/>
          </a:p>
        </p:txBody>
      </p:sp>
      <p:sp>
        <p:nvSpPr>
          <p:cNvPr id="7" name="Título 1">
            <a:extLst>
              <a:ext uri="{FF2B5EF4-FFF2-40B4-BE49-F238E27FC236}">
                <a16:creationId xmlns:a16="http://schemas.microsoft.com/office/drawing/2014/main" id="{9AA60562-8632-4DBF-A58F-AB80F243185D}"/>
              </a:ext>
            </a:extLst>
          </p:cNvPr>
          <p:cNvSpPr>
            <a:spLocks noGrp="1"/>
          </p:cNvSpPr>
          <p:nvPr>
            <p:ph type="title"/>
          </p:nvPr>
        </p:nvSpPr>
        <p:spPr>
          <a:xfrm>
            <a:off x="442783" y="955676"/>
            <a:ext cx="7405818" cy="800100"/>
          </a:xfrm>
        </p:spPr>
        <p:txBody>
          <a:bodyPr>
            <a:normAutofit/>
          </a:bodyPr>
          <a:lstStyle/>
          <a:p>
            <a:r>
              <a:rPr lang="pt-BR" sz="2400" dirty="0"/>
              <a:t>Macroprocesso Educacional</a:t>
            </a:r>
          </a:p>
        </p:txBody>
      </p:sp>
    </p:spTree>
    <p:extLst>
      <p:ext uri="{BB962C8B-B14F-4D97-AF65-F5344CB8AC3E}">
        <p14:creationId xmlns:p14="http://schemas.microsoft.com/office/powerpoint/2010/main" val="1569830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7BFB7E9-0BE7-6F69-1F65-076A16386BB8}"/>
              </a:ext>
            </a:extLst>
          </p:cNvPr>
          <p:cNvSpPr>
            <a:spLocks noGrp="1"/>
          </p:cNvSpPr>
          <p:nvPr>
            <p:ph idx="1"/>
          </p:nvPr>
        </p:nvSpPr>
        <p:spPr>
          <a:xfrm>
            <a:off x="442783" y="1934047"/>
            <a:ext cx="11133699" cy="4572000"/>
          </a:xfrm>
        </p:spPr>
        <p:txBody>
          <a:bodyPr>
            <a:normAutofit/>
          </a:bodyPr>
          <a:lstStyle/>
          <a:p>
            <a:pPr marL="0" indent="0" algn="just">
              <a:buNone/>
            </a:pPr>
            <a:r>
              <a:rPr lang="pt-BR" b="1" dirty="0"/>
              <a:t>Para as pessoas usuárias do ambulatório</a:t>
            </a:r>
          </a:p>
          <a:p>
            <a:pPr marL="0" indent="0" algn="just">
              <a:lnSpc>
                <a:spcPct val="150000"/>
              </a:lnSpc>
              <a:buNone/>
            </a:pPr>
            <a:r>
              <a:rPr lang="pt-BR" dirty="0">
                <a:effectLst/>
                <a:latin typeface="Calibri" panose="020F0502020204030204" pitchFamily="34" charset="0"/>
                <a:ea typeface="Calibri" panose="020F0502020204030204" pitchFamily="34" charset="0"/>
                <a:cs typeface="Times New Roman" panose="02020603050405020304" pitchFamily="18" charset="0"/>
              </a:rPr>
              <a:t>O ambulatório desenvolve ações educativas durante o ciclo de atenção contínua. </a:t>
            </a:r>
          </a:p>
          <a:p>
            <a:pPr marL="0" indent="0" algn="just">
              <a:lnSpc>
                <a:spcPct val="150000"/>
              </a:lnSpc>
              <a:buNone/>
            </a:pPr>
            <a:r>
              <a:rPr lang="pt-BR" dirty="0">
                <a:effectLst/>
                <a:latin typeface="Calibri" panose="020F0502020204030204" pitchFamily="34" charset="0"/>
                <a:ea typeface="Calibri" panose="020F0502020204030204" pitchFamily="34" charset="0"/>
                <a:cs typeface="Times New Roman" panose="02020603050405020304" pitchFamily="18" charset="0"/>
              </a:rPr>
              <a:t>Essas ações devem acontecer em diversos formatos no decorrer do atendimento do usuário. Por exemplo, grupos na sala de espera, painéis educativos, programação na TV, cardápio ilustrado, entre outros recursos que a equipe tenha disponíveis.</a:t>
            </a:r>
          </a:p>
          <a:p>
            <a:pPr marL="0" indent="0" algn="ctr">
              <a:lnSpc>
                <a:spcPct val="150000"/>
              </a:lnSpc>
              <a:buNone/>
            </a:pPr>
            <a:r>
              <a:rPr lang="pt-BR" i="1" dirty="0">
                <a:effectLst/>
                <a:latin typeface="Calibri" panose="020F0502020204030204" pitchFamily="34" charset="0"/>
                <a:ea typeface="Calibri" panose="020F0502020204030204" pitchFamily="34" charset="0"/>
                <a:cs typeface="Times New Roman" panose="02020603050405020304" pitchFamily="18" charset="0"/>
              </a:rPr>
              <a:t>Não é necessário que o usuário se desloque ao ambulatório apenas para essa atividade.</a:t>
            </a:r>
            <a:r>
              <a:rPr lang="pt-BR" b="1" dirty="0">
                <a:effectLst/>
                <a:latin typeface="Calibri" panose="020F0502020204030204" pitchFamily="34" charset="0"/>
                <a:ea typeface="Calibri" panose="020F0502020204030204" pitchFamily="34" charset="0"/>
                <a:cs typeface="Times New Roman" panose="02020603050405020304" pitchFamily="18" charset="0"/>
              </a:rPr>
              <a:t> </a:t>
            </a:r>
            <a:endParaRPr lang="pt-BR" b="1" dirty="0"/>
          </a:p>
        </p:txBody>
      </p:sp>
      <p:sp>
        <p:nvSpPr>
          <p:cNvPr id="6" name="Título 1">
            <a:extLst>
              <a:ext uri="{FF2B5EF4-FFF2-40B4-BE49-F238E27FC236}">
                <a16:creationId xmlns:a16="http://schemas.microsoft.com/office/drawing/2014/main" id="{A541FB8B-8373-49B6-844F-336BF0BB6F65}"/>
              </a:ext>
            </a:extLst>
          </p:cNvPr>
          <p:cNvSpPr txBox="1">
            <a:spLocks/>
          </p:cNvSpPr>
          <p:nvPr/>
        </p:nvSpPr>
        <p:spPr>
          <a:xfrm>
            <a:off x="442783" y="955676"/>
            <a:ext cx="7405818" cy="80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dirty="0"/>
              <a:t>Macroprocesso Educacional</a:t>
            </a:r>
          </a:p>
        </p:txBody>
      </p:sp>
    </p:spTree>
    <p:extLst>
      <p:ext uri="{BB962C8B-B14F-4D97-AF65-F5344CB8AC3E}">
        <p14:creationId xmlns:p14="http://schemas.microsoft.com/office/powerpoint/2010/main" val="1808447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7BFB7E9-0BE7-6F69-1F65-076A16386BB8}"/>
              </a:ext>
            </a:extLst>
          </p:cNvPr>
          <p:cNvSpPr>
            <a:spLocks noGrp="1"/>
          </p:cNvSpPr>
          <p:nvPr>
            <p:ph idx="1"/>
          </p:nvPr>
        </p:nvSpPr>
        <p:spPr>
          <a:xfrm>
            <a:off x="442783" y="1755776"/>
            <a:ext cx="10698693" cy="4443950"/>
          </a:xfrm>
        </p:spPr>
        <p:txBody>
          <a:bodyPr>
            <a:noAutofit/>
          </a:bodyPr>
          <a:lstStyle/>
          <a:p>
            <a:pPr marL="0" indent="0" algn="just">
              <a:buNone/>
            </a:pPr>
            <a:r>
              <a:rPr lang="pt-BR" b="1" dirty="0"/>
              <a:t>Para as pessoas usuárias do ambulatório</a:t>
            </a:r>
          </a:p>
          <a:p>
            <a:pPr marL="0" indent="0" algn="just">
              <a:lnSpc>
                <a:spcPct val="150000"/>
              </a:lnSpc>
              <a:buNone/>
            </a:pPr>
            <a:r>
              <a:rPr lang="pt-BR" dirty="0">
                <a:effectLst/>
                <a:latin typeface="Calibri" panose="020F0502020204030204" pitchFamily="34" charset="0"/>
                <a:ea typeface="Calibri" panose="020F0502020204030204" pitchFamily="34" charset="0"/>
                <a:cs typeface="Times New Roman" panose="02020603050405020304" pitchFamily="18" charset="0"/>
              </a:rPr>
              <a:t>Seguem duas propostas para a execução dessas ações:</a:t>
            </a:r>
          </a:p>
          <a:p>
            <a:pPr marL="0" indent="0" algn="just">
              <a:lnSpc>
                <a:spcPct val="150000"/>
              </a:lnSpc>
              <a:buNone/>
            </a:pPr>
            <a:r>
              <a:rPr lang="pt-BR" dirty="0">
                <a:effectLst/>
                <a:latin typeface="Calibri" panose="020F0502020204030204" pitchFamily="34" charset="0"/>
                <a:ea typeface="Calibri" panose="020F0502020204030204" pitchFamily="34" charset="0"/>
                <a:cs typeface="Times New Roman" panose="02020603050405020304" pitchFamily="18" charset="0"/>
              </a:rPr>
              <a:t> 1) Acolhimento coletivo: voltado para prestação de orientações gerais sobre o compartilhamento do cuidado,  lógica do ciclo de atendimentos e normas e rotinas do ambulatório.</a:t>
            </a:r>
          </a:p>
          <a:p>
            <a:pPr marL="0" indent="0" algn="just">
              <a:lnSpc>
                <a:spcPct val="150000"/>
              </a:lnSpc>
              <a:buNone/>
            </a:pPr>
            <a:r>
              <a:rPr lang="pt-BR" dirty="0">
                <a:effectLst/>
                <a:latin typeface="Calibri" panose="020F0502020204030204" pitchFamily="34" charset="0"/>
                <a:ea typeface="Calibri" panose="020F0502020204030204" pitchFamily="34" charset="0"/>
                <a:cs typeface="Times New Roman" panose="02020603050405020304" pitchFamily="18" charset="0"/>
              </a:rPr>
              <a:t>2) Sala de espera: voltado para a democratização de informações relativas às condições de saúde da linha de cuidado priorizada e para a sensibilização para autocuidado. </a:t>
            </a:r>
            <a:endParaRPr lang="pt-BR" b="1" dirty="0"/>
          </a:p>
        </p:txBody>
      </p:sp>
      <p:sp>
        <p:nvSpPr>
          <p:cNvPr id="6" name="Título 1">
            <a:extLst>
              <a:ext uri="{FF2B5EF4-FFF2-40B4-BE49-F238E27FC236}">
                <a16:creationId xmlns:a16="http://schemas.microsoft.com/office/drawing/2014/main" id="{7DE13DD5-F250-4C55-A88F-136126DBCF4F}"/>
              </a:ext>
            </a:extLst>
          </p:cNvPr>
          <p:cNvSpPr txBox="1">
            <a:spLocks/>
          </p:cNvSpPr>
          <p:nvPr/>
        </p:nvSpPr>
        <p:spPr>
          <a:xfrm>
            <a:off x="442783" y="955676"/>
            <a:ext cx="7405818" cy="80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dirty="0"/>
              <a:t>Macroprocesso Educacional</a:t>
            </a:r>
          </a:p>
        </p:txBody>
      </p:sp>
    </p:spTree>
    <p:extLst>
      <p:ext uri="{BB962C8B-B14F-4D97-AF65-F5344CB8AC3E}">
        <p14:creationId xmlns:p14="http://schemas.microsoft.com/office/powerpoint/2010/main" val="95831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139DC3A-2CB1-8F36-E4A3-A5750BEC7E4F}"/>
              </a:ext>
            </a:extLst>
          </p:cNvPr>
          <p:cNvSpPr>
            <a:spLocks noGrp="1"/>
          </p:cNvSpPr>
          <p:nvPr>
            <p:ph idx="1"/>
          </p:nvPr>
        </p:nvSpPr>
        <p:spPr>
          <a:xfrm>
            <a:off x="442783" y="1918662"/>
            <a:ext cx="8777417" cy="4082713"/>
          </a:xfrm>
        </p:spPr>
        <p:txBody>
          <a:bodyPr>
            <a:normAutofit/>
          </a:bodyPr>
          <a:lstStyle/>
          <a:p>
            <a:pPr marL="0" indent="0" algn="just">
              <a:buNone/>
            </a:pPr>
            <a:r>
              <a:rPr lang="pt-BR" b="1" dirty="0">
                <a:effectLst/>
                <a:latin typeface="Calibri" panose="020F0502020204030204" pitchFamily="34" charset="0"/>
                <a:ea typeface="Calibri" panose="020F0502020204030204" pitchFamily="34" charset="0"/>
                <a:cs typeface="Times New Roman" panose="02020603050405020304" pitchFamily="18" charset="0"/>
              </a:rPr>
              <a:t>Para os profissionais da APS</a:t>
            </a:r>
          </a:p>
          <a:p>
            <a:pPr marL="0" indent="0" algn="just">
              <a:lnSpc>
                <a:spcPct val="150000"/>
              </a:lnSpc>
              <a:spcAft>
                <a:spcPts val="800"/>
              </a:spcAft>
              <a:buNone/>
            </a:pPr>
            <a:r>
              <a:rPr lang="pt-BR" dirty="0">
                <a:ea typeface="Calibri" panose="020F0502020204030204" pitchFamily="34" charset="0"/>
                <a:cs typeface="Times New Roman" panose="02020603050405020304" pitchFamily="18" charset="0"/>
              </a:rPr>
              <a:t>O ambulatório exerce </a:t>
            </a:r>
            <a:r>
              <a:rPr lang="pt-BR" dirty="0">
                <a:effectLst/>
                <a:latin typeface="Calibri" panose="020F0502020204030204" pitchFamily="34" charset="0"/>
                <a:ea typeface="Calibri" panose="020F0502020204030204" pitchFamily="34" charset="0"/>
                <a:cs typeface="Times New Roman" panose="02020603050405020304" pitchFamily="18" charset="0"/>
              </a:rPr>
              <a:t>a função de </a:t>
            </a:r>
            <a:r>
              <a:rPr lang="pt-BR" dirty="0" err="1">
                <a:effectLst/>
                <a:latin typeface="Calibri" panose="020F0502020204030204" pitchFamily="34" charset="0"/>
                <a:ea typeface="Calibri" panose="020F0502020204030204" pitchFamily="34" charset="0"/>
                <a:cs typeface="Times New Roman" panose="02020603050405020304" pitchFamily="18" charset="0"/>
              </a:rPr>
              <a:t>matriciador</a:t>
            </a:r>
            <a:r>
              <a:rPr lang="pt-BR" dirty="0">
                <a:effectLst/>
                <a:latin typeface="Calibri" panose="020F0502020204030204" pitchFamily="34" charset="0"/>
                <a:ea typeface="Calibri" panose="020F0502020204030204" pitchFamily="34" charset="0"/>
                <a:cs typeface="Times New Roman" panose="02020603050405020304" pitchFamily="18" charset="0"/>
              </a:rPr>
              <a:t>, a partir da realização de ações que visam o desenvolvimento de competências de conhecimento específico e a qualificação do manejo clínico da APS sobre a linha de cuidado trabalhada.</a:t>
            </a:r>
          </a:p>
          <a:p>
            <a:pPr marL="0" indent="0" algn="just">
              <a:lnSpc>
                <a:spcPct val="150000"/>
              </a:lnSpc>
              <a:spcAft>
                <a:spcPts val="800"/>
              </a:spcAft>
              <a:buNone/>
            </a:pPr>
            <a:r>
              <a:rPr lang="pt-BR" dirty="0">
                <a:effectLst/>
                <a:latin typeface="Calibri" panose="020F0502020204030204" pitchFamily="34" charset="0"/>
                <a:ea typeface="Calibri" panose="020F0502020204030204" pitchFamily="34" charset="0"/>
                <a:cs typeface="Times New Roman" panose="02020603050405020304" pitchFamily="18" charset="0"/>
              </a:rPr>
              <a:t>O apoio matricial possibilita a troca de conhecimentos e fortalece a aproximação e a vinculação entres as equipes da APS e da AAE.</a:t>
            </a:r>
          </a:p>
          <a:p>
            <a:pPr marL="0" indent="0" algn="just">
              <a:buNone/>
            </a:pPr>
            <a:endParaRPr lang="pt-BR" dirty="0"/>
          </a:p>
        </p:txBody>
      </p:sp>
      <p:pic>
        <p:nvPicPr>
          <p:cNvPr id="5" name="Imagem 4" descr="Interface gráfica do usuário&#10;&#10;Descrição gerada automaticamente com confiança média">
            <a:extLst>
              <a:ext uri="{FF2B5EF4-FFF2-40B4-BE49-F238E27FC236}">
                <a16:creationId xmlns:a16="http://schemas.microsoft.com/office/drawing/2014/main" id="{672253FC-531A-F7BB-26BB-ADAFE11BE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5183" y="2575718"/>
            <a:ext cx="2706817" cy="2336800"/>
          </a:xfrm>
          <a:prstGeom prst="rect">
            <a:avLst/>
          </a:prstGeom>
          <a:effectLst>
            <a:softEdge rad="63500"/>
          </a:effectLst>
        </p:spPr>
      </p:pic>
      <p:sp>
        <p:nvSpPr>
          <p:cNvPr id="7" name="Título 1">
            <a:extLst>
              <a:ext uri="{FF2B5EF4-FFF2-40B4-BE49-F238E27FC236}">
                <a16:creationId xmlns:a16="http://schemas.microsoft.com/office/drawing/2014/main" id="{56FC7C8E-393A-4FB8-974D-A335526D3019}"/>
              </a:ext>
            </a:extLst>
          </p:cNvPr>
          <p:cNvSpPr txBox="1">
            <a:spLocks/>
          </p:cNvSpPr>
          <p:nvPr/>
        </p:nvSpPr>
        <p:spPr>
          <a:xfrm>
            <a:off x="442783" y="955676"/>
            <a:ext cx="7405818" cy="80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dirty="0"/>
              <a:t>Macroprocesso Educacional</a:t>
            </a:r>
          </a:p>
        </p:txBody>
      </p:sp>
    </p:spTree>
    <p:extLst>
      <p:ext uri="{BB962C8B-B14F-4D97-AF65-F5344CB8AC3E}">
        <p14:creationId xmlns:p14="http://schemas.microsoft.com/office/powerpoint/2010/main" val="2419651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3FA871A-8C69-4CD1-989C-A9530615F7D7}"/>
              </a:ext>
            </a:extLst>
          </p:cNvPr>
          <p:cNvSpPr>
            <a:spLocks noGrp="1"/>
          </p:cNvSpPr>
          <p:nvPr>
            <p:ph idx="1"/>
          </p:nvPr>
        </p:nvSpPr>
        <p:spPr>
          <a:xfrm>
            <a:off x="531560" y="1931170"/>
            <a:ext cx="10415717" cy="3971154"/>
          </a:xfrm>
        </p:spPr>
        <p:txBody>
          <a:bodyPr>
            <a:normAutofit/>
          </a:bodyPr>
          <a:lstStyle/>
          <a:p>
            <a:pPr marL="0" indent="0" algn="just">
              <a:lnSpc>
                <a:spcPct val="150000"/>
              </a:lnSpc>
              <a:buNone/>
            </a:pPr>
            <a:r>
              <a:rPr lang="pt-BR" dirty="0">
                <a:effectLst/>
                <a:latin typeface="Calibri" panose="020F0502020204030204" pitchFamily="34" charset="0"/>
                <a:ea typeface="Calibri" panose="020F0502020204030204" pitchFamily="34" charset="0"/>
                <a:cs typeface="Times New Roman" panose="02020603050405020304" pitchFamily="18" charset="0"/>
              </a:rPr>
              <a:t>O apoio matricial pode se materializar de diferentes formas:</a:t>
            </a:r>
          </a:p>
          <a:p>
            <a:pPr algn="just">
              <a:lnSpc>
                <a:spcPct val="150000"/>
              </a:lnSpc>
            </a:pPr>
            <a:r>
              <a:rPr lang="pt-BR" dirty="0">
                <a:ea typeface="Calibri" panose="020F0502020204030204" pitchFamily="34" charset="0"/>
                <a:cs typeface="Times New Roman" panose="02020603050405020304" pitchFamily="18" charset="0"/>
              </a:rPr>
              <a:t>D</a:t>
            </a:r>
            <a:r>
              <a:rPr lang="pt-BR" dirty="0">
                <a:effectLst/>
                <a:latin typeface="Calibri" panose="020F0502020204030204" pitchFamily="34" charset="0"/>
                <a:ea typeface="Calibri" panose="020F0502020204030204" pitchFamily="34" charset="0"/>
                <a:cs typeface="Times New Roman" panose="02020603050405020304" pitchFamily="18" charset="0"/>
              </a:rPr>
              <a:t>eslocamento de profissionais da AAE até as unidades da APS</a:t>
            </a:r>
            <a:r>
              <a:rPr lang="pt-BR" dirty="0">
                <a:ea typeface="Calibri" panose="020F0502020204030204" pitchFamily="34" charset="0"/>
                <a:cs typeface="Times New Roman" panose="02020603050405020304" pitchFamily="18" charset="0"/>
              </a:rPr>
              <a:t>.</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dirty="0">
                <a:effectLst/>
                <a:latin typeface="Calibri" panose="020F0502020204030204" pitchFamily="34" charset="0"/>
                <a:ea typeface="Calibri" panose="020F0502020204030204" pitchFamily="34" charset="0"/>
                <a:cs typeface="Times New Roman" panose="02020603050405020304" pitchFamily="18" charset="0"/>
              </a:rPr>
              <a:t>Deslocamento dos profissionais da APS para a AAE.</a:t>
            </a:r>
          </a:p>
          <a:p>
            <a:pPr marL="0" algn="just">
              <a:lnSpc>
                <a:spcPct val="150000"/>
              </a:lnSpc>
              <a:spcBef>
                <a:spcPts val="1200"/>
              </a:spcBef>
            </a:pPr>
            <a:r>
              <a:rPr lang="pt-BR" dirty="0">
                <a:effectLst/>
                <a:latin typeface="Calibri" panose="020F0502020204030204" pitchFamily="34" charset="0"/>
                <a:ea typeface="Calibri" panose="020F0502020204030204" pitchFamily="34" charset="0"/>
                <a:cs typeface="Times New Roman" panose="02020603050405020304" pitchFamily="18" charset="0"/>
              </a:rPr>
              <a:t>Contatos sistemáticos para apoio na tomada de decisão, via telefone, chats de discussão, aplicativos de mensagens instantâneas, e-mail, atendimentos compartilhados ou outras modalidades.</a:t>
            </a:r>
            <a:endParaRPr lang="pt-BR" dirty="0"/>
          </a:p>
        </p:txBody>
      </p:sp>
      <p:sp>
        <p:nvSpPr>
          <p:cNvPr id="6" name="Título 1">
            <a:extLst>
              <a:ext uri="{FF2B5EF4-FFF2-40B4-BE49-F238E27FC236}">
                <a16:creationId xmlns:a16="http://schemas.microsoft.com/office/drawing/2014/main" id="{9C9BA7F6-AE00-4110-A787-6666EA5379D6}"/>
              </a:ext>
            </a:extLst>
          </p:cNvPr>
          <p:cNvSpPr txBox="1">
            <a:spLocks/>
          </p:cNvSpPr>
          <p:nvPr/>
        </p:nvSpPr>
        <p:spPr>
          <a:xfrm>
            <a:off x="442783" y="955676"/>
            <a:ext cx="7405818" cy="80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dirty="0"/>
              <a:t>Macroprocesso Educacional</a:t>
            </a:r>
          </a:p>
        </p:txBody>
      </p:sp>
    </p:spTree>
    <p:extLst>
      <p:ext uri="{BB962C8B-B14F-4D97-AF65-F5344CB8AC3E}">
        <p14:creationId xmlns:p14="http://schemas.microsoft.com/office/powerpoint/2010/main" val="1702254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a:t>Material de apoio – Parte I</a:t>
            </a:r>
          </a:p>
        </p:txBody>
      </p:sp>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742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(Light Títulos) 40 - branco</a:t>
            </a:r>
          </a:p>
          <a:p>
            <a:pPr marL="285750" indent="-285750">
              <a:buFont typeface="Arial" panose="020B0604020202020204" pitchFamily="34" charset="0"/>
              <a:buChar char="•"/>
              <a:defRPr/>
            </a:pPr>
            <a:r>
              <a:rPr lang="pt-BR" dirty="0"/>
              <a:t>Alinhada à direita</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1356300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3FA871A-8C69-4CD1-989C-A9530615F7D7}"/>
              </a:ext>
            </a:extLst>
          </p:cNvPr>
          <p:cNvSpPr>
            <a:spLocks noGrp="1"/>
          </p:cNvSpPr>
          <p:nvPr>
            <p:ph idx="1"/>
          </p:nvPr>
        </p:nvSpPr>
        <p:spPr>
          <a:xfrm>
            <a:off x="442783" y="1698173"/>
            <a:ext cx="10856588" cy="4961934"/>
          </a:xfrm>
        </p:spPr>
        <p:txBody>
          <a:bodyPr>
            <a:normAutofit fontScale="92500" lnSpcReduction="20000"/>
          </a:bodyPr>
          <a:lstStyle/>
          <a:p>
            <a:pPr marL="0" indent="0">
              <a:lnSpc>
                <a:spcPct val="150000"/>
              </a:lnSpc>
              <a:buNone/>
            </a:pPr>
            <a:r>
              <a:rPr lang="pt-BR" sz="2400" dirty="0">
                <a:effectLst/>
                <a:latin typeface="Calibri" panose="020F0502020204030204" pitchFamily="34" charset="0"/>
                <a:ea typeface="Calibri" panose="020F0502020204030204" pitchFamily="34" charset="0"/>
                <a:cs typeface="Times New Roman" panose="02020603050405020304" pitchFamily="18" charset="0"/>
              </a:rPr>
              <a:t>Envolve ações supervisionais diretas e indiretas.</a:t>
            </a:r>
          </a:p>
          <a:p>
            <a:pPr marL="0" indent="0">
              <a:lnSpc>
                <a:spcPct val="150000"/>
              </a:lnSpc>
              <a:buNone/>
            </a:pPr>
            <a:r>
              <a:rPr lang="pt-BR" sz="2400" b="1" dirty="0">
                <a:ea typeface="Calibri" panose="020F0502020204030204" pitchFamily="34" charset="0"/>
                <a:cs typeface="Times New Roman" panose="02020603050405020304" pitchFamily="18" charset="0"/>
              </a:rPr>
              <a:t>Supervisão direta:</a:t>
            </a:r>
            <a:endParaRPr lang="pt-BR" sz="2400" dirty="0"/>
          </a:p>
          <a:p>
            <a:pPr>
              <a:lnSpc>
                <a:spcPct val="150000"/>
              </a:lnSpc>
            </a:pPr>
            <a:r>
              <a:rPr lang="pt-BR" sz="2400" dirty="0">
                <a:ea typeface="Calibri" panose="020F0502020204030204" pitchFamily="34" charset="0"/>
                <a:cs typeface="Times New Roman" panose="02020603050405020304" pitchFamily="18" charset="0"/>
              </a:rPr>
              <a:t> Supervisão clínica</a:t>
            </a:r>
          </a:p>
          <a:p>
            <a:pPr>
              <a:lnSpc>
                <a:spcPct val="150000"/>
              </a:lnSpc>
            </a:pPr>
            <a:r>
              <a:rPr lang="pt-BR" sz="2400" dirty="0">
                <a:ea typeface="Calibri" panose="020F0502020204030204" pitchFamily="34" charset="0"/>
                <a:cs typeface="Times New Roman" panose="02020603050405020304" pitchFamily="18" charset="0"/>
              </a:rPr>
              <a:t>M</a:t>
            </a:r>
            <a:r>
              <a:rPr lang="pt-BR" sz="2400" dirty="0">
                <a:effectLst/>
                <a:latin typeface="Calibri" panose="020F0502020204030204" pitchFamily="34" charset="0"/>
                <a:ea typeface="Calibri" panose="020F0502020204030204" pitchFamily="34" charset="0"/>
                <a:cs typeface="Times New Roman" panose="02020603050405020304" pitchFamily="18" charset="0"/>
              </a:rPr>
              <a:t>onitoramento cruzado entre APS-AAE</a:t>
            </a:r>
          </a:p>
          <a:p>
            <a:pPr marL="0" indent="0">
              <a:lnSpc>
                <a:spcPct val="150000"/>
              </a:lnSpc>
              <a:buNone/>
            </a:pPr>
            <a:r>
              <a:rPr lang="pt-BR" sz="2400" b="1" dirty="0">
                <a:ea typeface="Calibri" panose="020F0502020204030204" pitchFamily="34" charset="0"/>
                <a:cs typeface="Times New Roman" panose="02020603050405020304" pitchFamily="18" charset="0"/>
              </a:rPr>
              <a:t>Supervisão indireta:</a:t>
            </a:r>
            <a:endParaRPr lang="pt-BR" sz="2400" dirty="0"/>
          </a:p>
          <a:p>
            <a:pPr algn="just">
              <a:lnSpc>
                <a:spcPct val="150000"/>
              </a:lnSpc>
              <a:spcAft>
                <a:spcPts val="800"/>
              </a:spcAft>
            </a:pPr>
            <a:r>
              <a:rPr lang="pt-BR" sz="2400" dirty="0">
                <a:effectLst/>
                <a:latin typeface="Calibri" panose="020F0502020204030204" pitchFamily="34" charset="0"/>
                <a:ea typeface="Calibri" panose="020F0502020204030204" pitchFamily="34" charset="0"/>
                <a:cs typeface="Times New Roman" panose="02020603050405020304" pitchFamily="18" charset="0"/>
              </a:rPr>
              <a:t> Identificação pela equipe do ambulatório de oportunidades de melhorias na RAS. </a:t>
            </a:r>
          </a:p>
          <a:p>
            <a:pPr lvl="1" algn="just">
              <a:lnSpc>
                <a:spcPct val="150000"/>
              </a:lnSpc>
              <a:spcAft>
                <a:spcPts val="800"/>
              </a:spcAft>
            </a:pPr>
            <a:r>
              <a:rPr lang="pt-BR" sz="2400" dirty="0">
                <a:effectLst/>
                <a:latin typeface="Calibri" panose="020F0502020204030204" pitchFamily="34" charset="0"/>
                <a:ea typeface="Calibri" panose="020F0502020204030204" pitchFamily="34" charset="0"/>
                <a:cs typeface="Times New Roman" panose="02020603050405020304" pitchFamily="18" charset="0"/>
              </a:rPr>
              <a:t>O ambulatório deve compartilhar com a APS o que foi identificado e, após alinhamento com as equipes, estabelecer, conjuntamente com o nível de gestão competente, ações estratégicas de educação permanente e intervenções necessárias para sua resolução.</a:t>
            </a:r>
          </a:p>
          <a:p>
            <a:pPr marL="0" indent="0">
              <a:buNone/>
            </a:pPr>
            <a:endParaRPr lang="pt-BR" dirty="0"/>
          </a:p>
        </p:txBody>
      </p:sp>
      <p:sp>
        <p:nvSpPr>
          <p:cNvPr id="6" name="Título 1">
            <a:extLst>
              <a:ext uri="{FF2B5EF4-FFF2-40B4-BE49-F238E27FC236}">
                <a16:creationId xmlns:a16="http://schemas.microsoft.com/office/drawing/2014/main" id="{0DAE8218-0142-44C1-883E-67471601130D}"/>
              </a:ext>
            </a:extLst>
          </p:cNvPr>
          <p:cNvSpPr txBox="1">
            <a:spLocks/>
          </p:cNvSpPr>
          <p:nvPr/>
        </p:nvSpPr>
        <p:spPr>
          <a:xfrm>
            <a:off x="442783" y="955676"/>
            <a:ext cx="7405818" cy="80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dirty="0"/>
              <a:t>Macroprocesso Supervisão/Apoio Institucional</a:t>
            </a:r>
          </a:p>
        </p:txBody>
      </p:sp>
    </p:spTree>
    <p:extLst>
      <p:ext uri="{BB962C8B-B14F-4D97-AF65-F5344CB8AC3E}">
        <p14:creationId xmlns:p14="http://schemas.microsoft.com/office/powerpoint/2010/main" val="4088686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3FA871A-8C69-4CD1-989C-A9530615F7D7}"/>
              </a:ext>
            </a:extLst>
          </p:cNvPr>
          <p:cNvSpPr>
            <a:spLocks noGrp="1"/>
          </p:cNvSpPr>
          <p:nvPr>
            <p:ph idx="1"/>
          </p:nvPr>
        </p:nvSpPr>
        <p:spPr>
          <a:xfrm>
            <a:off x="442783" y="1670038"/>
            <a:ext cx="11171462" cy="1918484"/>
          </a:xfrm>
        </p:spPr>
        <p:txBody>
          <a:bodyPr>
            <a:normAutofit/>
          </a:bodyPr>
          <a:lstStyle/>
          <a:p>
            <a:pPr marL="0" indent="0">
              <a:lnSpc>
                <a:spcPct val="150000"/>
              </a:lnSpc>
              <a:buNone/>
            </a:pPr>
            <a:r>
              <a:rPr lang="pt-BR" b="1" dirty="0">
                <a:ea typeface="Calibri" panose="020F0502020204030204" pitchFamily="34" charset="0"/>
                <a:cs typeface="Times New Roman" panose="02020603050405020304" pitchFamily="18" charset="0"/>
              </a:rPr>
              <a:t>Instrumento Registro Coletivo de Monitoramento e Intervenção na Rede de Atenção a Saúde:</a:t>
            </a:r>
            <a:endParaRPr lang="pt-BR" dirty="0"/>
          </a:p>
          <a:p>
            <a:pPr marL="0" indent="0">
              <a:lnSpc>
                <a:spcPct val="150000"/>
              </a:lnSpc>
              <a:buNone/>
            </a:pPr>
            <a:r>
              <a:rPr lang="pt-BR" dirty="0">
                <a:ea typeface="Calibri" panose="020F0502020204030204" pitchFamily="34" charset="0"/>
                <a:cs typeface="Times New Roman" panose="02020603050405020304" pitchFamily="18" charset="0"/>
              </a:rPr>
              <a:t>O instrumento tem como objetivo auxiliar o ambulatório no apoio as equipes da APS.</a:t>
            </a:r>
          </a:p>
          <a:p>
            <a:pPr marL="0" indent="0">
              <a:buNone/>
            </a:pPr>
            <a:endParaRPr lang="pt-BR" dirty="0"/>
          </a:p>
        </p:txBody>
      </p:sp>
      <p:sp>
        <p:nvSpPr>
          <p:cNvPr id="8" name="Título 1">
            <a:extLst>
              <a:ext uri="{FF2B5EF4-FFF2-40B4-BE49-F238E27FC236}">
                <a16:creationId xmlns:a16="http://schemas.microsoft.com/office/drawing/2014/main" id="{ADF7ED96-007B-4D4D-A45C-71A759C6F805}"/>
              </a:ext>
            </a:extLst>
          </p:cNvPr>
          <p:cNvSpPr txBox="1">
            <a:spLocks/>
          </p:cNvSpPr>
          <p:nvPr/>
        </p:nvSpPr>
        <p:spPr>
          <a:xfrm>
            <a:off x="442783" y="955676"/>
            <a:ext cx="7405818" cy="8001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a:lstStyle>
          <a:p>
            <a:r>
              <a:rPr lang="pt-BR" sz="2400" dirty="0"/>
              <a:t>Macroprocesso Supervisão/Apoio Institucional</a:t>
            </a:r>
          </a:p>
        </p:txBody>
      </p:sp>
      <p:sp>
        <p:nvSpPr>
          <p:cNvPr id="12" name="Retângulo 11">
            <a:extLst>
              <a:ext uri="{FF2B5EF4-FFF2-40B4-BE49-F238E27FC236}">
                <a16:creationId xmlns:a16="http://schemas.microsoft.com/office/drawing/2014/main" id="{CD188FAC-B34B-4001-A7E3-9DF81D3466B2}"/>
              </a:ext>
            </a:extLst>
          </p:cNvPr>
          <p:cNvSpPr/>
          <p:nvPr/>
        </p:nvSpPr>
        <p:spPr>
          <a:xfrm>
            <a:off x="1802343" y="3760312"/>
            <a:ext cx="7568304" cy="1406769"/>
          </a:xfrm>
          <a:prstGeom prst="rect">
            <a:avLst/>
          </a:prstGeom>
          <a:noFill/>
          <a:ln w="38100">
            <a:solidFill>
              <a:srgbClr val="74252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1519238"/>
            <a:r>
              <a:rPr lang="pt-BR" sz="2400" b="1" dirty="0">
                <a:solidFill>
                  <a:srgbClr val="742521"/>
                </a:solidFill>
              </a:rPr>
              <a:t>REALIZAR APRESENTAÇÃO DO INSTRUMENTO </a:t>
            </a:r>
          </a:p>
          <a:p>
            <a:pPr marL="1519238" defTabSz="692150">
              <a:tabLst>
                <a:tab pos="6640513" algn="l"/>
                <a:tab pos="6907213" algn="l"/>
                <a:tab pos="8975725" algn="l"/>
              </a:tabLst>
            </a:pPr>
            <a:r>
              <a:rPr lang="pt-BR" sz="1600" b="1" dirty="0">
                <a:solidFill>
                  <a:srgbClr val="742521"/>
                </a:solidFill>
              </a:rPr>
              <a:t>e-Planifica (</a:t>
            </a:r>
            <a:r>
              <a:rPr lang="pt-BR" sz="1600" b="1" dirty="0" err="1">
                <a:solidFill>
                  <a:srgbClr val="742521"/>
                </a:solidFill>
              </a:rPr>
              <a:t>www</a:t>
            </a:r>
            <a:r>
              <a:rPr lang="pt-BR" sz="1600" b="1" dirty="0">
                <a:solidFill>
                  <a:srgbClr val="742521"/>
                </a:solidFill>
              </a:rPr>
              <a:t>. planificasus.com.br) &gt; Biblioteca Virtual &gt; </a:t>
            </a:r>
          </a:p>
          <a:p>
            <a:pPr marL="1519238" defTabSz="692150">
              <a:tabLst>
                <a:tab pos="6640513" algn="l"/>
                <a:tab pos="6907213" algn="l"/>
                <a:tab pos="8975725" algn="l"/>
              </a:tabLst>
            </a:pPr>
            <a:r>
              <a:rPr lang="pt-BR" sz="1600" b="1" dirty="0" err="1">
                <a:solidFill>
                  <a:srgbClr val="742521"/>
                </a:solidFill>
              </a:rPr>
              <a:t>PlanificaSUS</a:t>
            </a:r>
            <a:r>
              <a:rPr lang="pt-BR" sz="1600" b="1" dirty="0">
                <a:solidFill>
                  <a:srgbClr val="742521"/>
                </a:solidFill>
              </a:rPr>
              <a:t> &gt; Etapas Tutoria &gt; Etapa 4.1 &gt; Tutoria AAE</a:t>
            </a:r>
          </a:p>
        </p:txBody>
      </p:sp>
      <p:pic>
        <p:nvPicPr>
          <p:cNvPr id="13" name="Gráfico 12" descr="Professor estrutura de tópicos">
            <a:extLst>
              <a:ext uri="{FF2B5EF4-FFF2-40B4-BE49-F238E27FC236}">
                <a16:creationId xmlns:a16="http://schemas.microsoft.com/office/drawing/2014/main" id="{BCB89A92-D667-4522-904A-6EB8766140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4145" y="3816584"/>
            <a:ext cx="1406769" cy="1406769"/>
          </a:xfrm>
          <a:prstGeom prst="rect">
            <a:avLst/>
          </a:prstGeom>
        </p:spPr>
      </p:pic>
    </p:spTree>
    <p:extLst>
      <p:ext uri="{BB962C8B-B14F-4D97-AF65-F5344CB8AC3E}">
        <p14:creationId xmlns:p14="http://schemas.microsoft.com/office/powerpoint/2010/main" val="1518857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C076A3-80AF-496A-AF05-6BA18FB3F066}"/>
              </a:ext>
            </a:extLst>
          </p:cNvPr>
          <p:cNvSpPr>
            <a:spLocks noGrp="1"/>
          </p:cNvSpPr>
          <p:nvPr>
            <p:ph type="title"/>
          </p:nvPr>
        </p:nvSpPr>
        <p:spPr/>
        <p:txBody>
          <a:bodyPr/>
          <a:lstStyle/>
          <a:p>
            <a:r>
              <a:rPr lang="pt-BR" sz="2800" dirty="0"/>
              <a:t>Macroprocesso Supervisão/Apoio Institucional</a:t>
            </a:r>
            <a:endParaRPr lang="pt-BR" dirty="0"/>
          </a:p>
        </p:txBody>
      </p:sp>
      <p:sp>
        <p:nvSpPr>
          <p:cNvPr id="3" name="Espaço Reservado para Conteúdo 2">
            <a:extLst>
              <a:ext uri="{FF2B5EF4-FFF2-40B4-BE49-F238E27FC236}">
                <a16:creationId xmlns:a16="http://schemas.microsoft.com/office/drawing/2014/main" id="{39C238CC-7519-45CD-B666-268331540674}"/>
              </a:ext>
            </a:extLst>
          </p:cNvPr>
          <p:cNvSpPr>
            <a:spLocks noGrp="1"/>
          </p:cNvSpPr>
          <p:nvPr>
            <p:ph idx="1"/>
          </p:nvPr>
        </p:nvSpPr>
        <p:spPr>
          <a:xfrm>
            <a:off x="442782" y="2096086"/>
            <a:ext cx="10431543" cy="4572000"/>
          </a:xfrm>
        </p:spPr>
        <p:txBody>
          <a:bodyPr>
            <a:normAutofit fontScale="85000" lnSpcReduction="20000"/>
          </a:bodyPr>
          <a:lstStyle/>
          <a:p>
            <a:pPr marL="0" indent="0">
              <a:spcBef>
                <a:spcPts val="600"/>
              </a:spcBef>
              <a:spcAft>
                <a:spcPts val="600"/>
              </a:spcAft>
              <a:buNone/>
              <a:defRPr/>
            </a:pPr>
            <a:r>
              <a:rPr lang="pt-BR" sz="2400" b="1" dirty="0">
                <a:ea typeface="Calibri" panose="020F0502020204030204" pitchFamily="34" charset="0"/>
                <a:cs typeface="Times New Roman" panose="02020603050405020304" pitchFamily="18" charset="0"/>
              </a:rPr>
              <a:t>Instrumento Registro Coletivo de Monitoramento e Intervenção na Rede de Atenção a Saúde:</a:t>
            </a:r>
            <a:endParaRPr lang="pt-BR" sz="2400" dirty="0"/>
          </a:p>
          <a:p>
            <a:pPr marL="0" indent="0">
              <a:lnSpc>
                <a:spcPct val="120000"/>
              </a:lnSpc>
              <a:spcBef>
                <a:spcPts val="1200"/>
              </a:spcBef>
              <a:spcAft>
                <a:spcPts val="1200"/>
              </a:spcAft>
              <a:buNone/>
              <a:defRPr/>
            </a:pPr>
            <a:r>
              <a:rPr lang="pt-BR" sz="2400" dirty="0">
                <a:ea typeface="Calibri" panose="020F0502020204030204" pitchFamily="34" charset="0"/>
                <a:cs typeface="Times New Roman" panose="02020603050405020304" pitchFamily="18" charset="0"/>
              </a:rPr>
              <a:t>Situações a serem monitoradas:</a:t>
            </a:r>
            <a:endParaRPr kumimoji="0" lang="pt-BR" sz="2400" b="0" i="0" u="none" strike="noStrike" kern="1200" cap="none" spc="0" normalizeH="0" baseline="0" noProof="0" dirty="0">
              <a:ln>
                <a:noFill/>
              </a:ln>
              <a:solidFill>
                <a:srgbClr val="74252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Bef>
                <a:spcPts val="600"/>
              </a:spcBef>
              <a:spcAft>
                <a:spcPts val="600"/>
              </a:spcAft>
              <a:defRPr/>
            </a:pPr>
            <a:r>
              <a:rPr kumimoji="0" lang="pt-BR" sz="2200" b="0" i="0" u="none" strike="noStrike" kern="1200" cap="none" spc="0" normalizeH="0" baseline="0" noProof="0" dirty="0">
                <a:ln>
                  <a:noFill/>
                </a:ln>
                <a:solidFill>
                  <a:srgbClr val="742521"/>
                </a:solidFill>
                <a:effectLst/>
                <a:uLnTx/>
                <a:uFillTx/>
                <a:latin typeface="Calibri" panose="020F0502020204030204" pitchFamily="34" charset="0"/>
                <a:ea typeface="Calibri" panose="020F0502020204030204" pitchFamily="34" charset="0"/>
                <a:cs typeface="Times New Roman" panose="02020603050405020304" pitchFamily="18" charset="0"/>
              </a:rPr>
              <a:t>Transição do cuidado.</a:t>
            </a:r>
          </a:p>
          <a:p>
            <a:pPr lvl="1">
              <a:lnSpc>
                <a:spcPct val="120000"/>
              </a:lnSpc>
              <a:spcBef>
                <a:spcPts val="600"/>
              </a:spcBef>
              <a:spcAft>
                <a:spcPts val="600"/>
              </a:spcAft>
              <a:defRPr/>
            </a:pPr>
            <a:r>
              <a:rPr kumimoji="0" lang="pt-BR" sz="2200" b="0" i="0" u="none" strike="noStrike" kern="1200" cap="none" spc="0" normalizeH="0" baseline="0" noProof="0" dirty="0">
                <a:ln>
                  <a:noFill/>
                </a:ln>
                <a:solidFill>
                  <a:srgbClr val="742521"/>
                </a:solidFill>
                <a:effectLst/>
                <a:uLnTx/>
                <a:uFillTx/>
                <a:latin typeface="Calibri" panose="020F0502020204030204" pitchFamily="34" charset="0"/>
                <a:ea typeface="Calibri" panose="020F0502020204030204" pitchFamily="34" charset="0"/>
                <a:cs typeface="Times New Roman" panose="02020603050405020304" pitchFamily="18" charset="0"/>
              </a:rPr>
              <a:t>Estratificação de risco equivocada.</a:t>
            </a:r>
          </a:p>
          <a:p>
            <a:pPr lvl="1">
              <a:lnSpc>
                <a:spcPct val="120000"/>
              </a:lnSpc>
              <a:spcBef>
                <a:spcPts val="600"/>
              </a:spcBef>
              <a:spcAft>
                <a:spcPts val="600"/>
              </a:spcAft>
              <a:defRPr/>
            </a:pPr>
            <a:r>
              <a:rPr kumimoji="0" lang="pt-BR" sz="2200" b="0" i="0" u="none" strike="noStrike" kern="1200" cap="none" spc="0" normalizeH="0" baseline="0" noProof="0" dirty="0">
                <a:ln>
                  <a:noFill/>
                </a:ln>
                <a:solidFill>
                  <a:srgbClr val="742521"/>
                </a:solidFill>
                <a:effectLst/>
                <a:uLnTx/>
                <a:uFillTx/>
                <a:latin typeface="Calibri" panose="020F0502020204030204" pitchFamily="34" charset="0"/>
                <a:ea typeface="Calibri" panose="020F0502020204030204" pitchFamily="34" charset="0"/>
                <a:cs typeface="Times New Roman" panose="02020603050405020304" pitchFamily="18" charset="0"/>
              </a:rPr>
              <a:t>Não cumprimento dos critérios de acesso pactuados.</a:t>
            </a:r>
          </a:p>
          <a:p>
            <a:pPr lvl="1">
              <a:lnSpc>
                <a:spcPct val="120000"/>
              </a:lnSpc>
              <a:spcBef>
                <a:spcPts val="600"/>
              </a:spcBef>
              <a:spcAft>
                <a:spcPts val="600"/>
              </a:spcAft>
              <a:defRPr/>
            </a:pPr>
            <a:r>
              <a:rPr kumimoji="0" lang="pt-BR" sz="2200" b="0" i="0" u="none" strike="noStrike" kern="1200" cap="none" spc="0" normalizeH="0" baseline="0" noProof="0" dirty="0">
                <a:ln>
                  <a:noFill/>
                </a:ln>
                <a:solidFill>
                  <a:srgbClr val="742521"/>
                </a:solidFill>
                <a:effectLst/>
                <a:uLnTx/>
                <a:uFillTx/>
                <a:latin typeface="Calibri" panose="020F0502020204030204" pitchFamily="34" charset="0"/>
                <a:ea typeface="Calibri" panose="020F0502020204030204" pitchFamily="34" charset="0"/>
                <a:cs typeface="Times New Roman" panose="02020603050405020304" pitchFamily="18" charset="0"/>
              </a:rPr>
              <a:t>Dificuldades de acesso a exames e medicamentos.</a:t>
            </a:r>
          </a:p>
          <a:p>
            <a:pPr lvl="1">
              <a:lnSpc>
                <a:spcPct val="120000"/>
              </a:lnSpc>
              <a:spcBef>
                <a:spcPts val="600"/>
              </a:spcBef>
              <a:spcAft>
                <a:spcPts val="600"/>
              </a:spcAft>
              <a:defRPr/>
            </a:pPr>
            <a:r>
              <a:rPr kumimoji="0" lang="pt-BR" sz="2200" b="0" i="0" u="none" strike="noStrike" kern="1200" cap="none" spc="0" normalizeH="0" baseline="0" noProof="0" dirty="0">
                <a:ln>
                  <a:noFill/>
                </a:ln>
                <a:solidFill>
                  <a:srgbClr val="742521"/>
                </a:solidFill>
                <a:effectLst/>
                <a:uLnTx/>
                <a:uFillTx/>
                <a:latin typeface="Calibri" panose="020F0502020204030204" pitchFamily="34" charset="0"/>
                <a:ea typeface="Calibri" panose="020F0502020204030204" pitchFamily="34" charset="0"/>
                <a:cs typeface="Times New Roman" panose="02020603050405020304" pitchFamily="18" charset="0"/>
              </a:rPr>
              <a:t>Eventos agudos.</a:t>
            </a:r>
          </a:p>
          <a:p>
            <a:pPr lvl="1">
              <a:lnSpc>
                <a:spcPct val="120000"/>
              </a:lnSpc>
              <a:spcBef>
                <a:spcPts val="600"/>
              </a:spcBef>
              <a:spcAft>
                <a:spcPts val="600"/>
              </a:spcAft>
              <a:defRPr/>
            </a:pPr>
            <a:r>
              <a:rPr kumimoji="0" lang="pt-BR" sz="2200" b="0" i="0" u="none" strike="noStrike" kern="1200" cap="none" spc="0" normalizeH="0" baseline="0" noProof="0" dirty="0">
                <a:ln>
                  <a:noFill/>
                </a:ln>
                <a:solidFill>
                  <a:srgbClr val="742521"/>
                </a:solidFill>
                <a:effectLst/>
                <a:uLnTx/>
                <a:uFillTx/>
                <a:latin typeface="Calibri" panose="020F0502020204030204" pitchFamily="34" charset="0"/>
                <a:ea typeface="Calibri" panose="020F0502020204030204" pitchFamily="34" charset="0"/>
                <a:cs typeface="Times New Roman" panose="02020603050405020304" pitchFamily="18" charset="0"/>
              </a:rPr>
              <a:t>Encaminhamentos para maternidades/hospitais.</a:t>
            </a:r>
          </a:p>
          <a:p>
            <a:pPr lvl="1">
              <a:lnSpc>
                <a:spcPct val="120000"/>
              </a:lnSpc>
              <a:spcBef>
                <a:spcPts val="600"/>
              </a:spcBef>
              <a:spcAft>
                <a:spcPts val="600"/>
              </a:spcAft>
              <a:defRPr/>
            </a:pPr>
            <a:r>
              <a:rPr kumimoji="0" lang="pt-BR" sz="2200" b="0" i="0" u="none" strike="noStrike" kern="1200" cap="none" spc="0" normalizeH="0" baseline="0" noProof="0" dirty="0">
                <a:ln>
                  <a:noFill/>
                </a:ln>
                <a:solidFill>
                  <a:srgbClr val="742521"/>
                </a:solidFill>
                <a:effectLst/>
                <a:uLnTx/>
                <a:uFillTx/>
                <a:latin typeface="Calibri" panose="020F0502020204030204" pitchFamily="34" charset="0"/>
                <a:ea typeface="Calibri" panose="020F0502020204030204" pitchFamily="34" charset="0"/>
                <a:cs typeface="Times New Roman" panose="02020603050405020304" pitchFamily="18" charset="0"/>
              </a:rPr>
              <a:t>Encaminhamentos para equipamentos da rede socioassistencial.</a:t>
            </a:r>
          </a:p>
          <a:p>
            <a:pPr lvl="1">
              <a:lnSpc>
                <a:spcPct val="120000"/>
              </a:lnSpc>
              <a:spcBef>
                <a:spcPts val="600"/>
              </a:spcBef>
              <a:spcAft>
                <a:spcPts val="600"/>
              </a:spcAft>
              <a:defRPr/>
            </a:pPr>
            <a:r>
              <a:rPr kumimoji="0" lang="pt-BR" sz="2200" b="0" i="0" u="none" strike="noStrike" kern="1200" cap="none" spc="0" normalizeH="0" baseline="0" noProof="0" dirty="0">
                <a:ln>
                  <a:noFill/>
                </a:ln>
                <a:solidFill>
                  <a:srgbClr val="742521"/>
                </a:solidFill>
                <a:effectLst/>
                <a:uLnTx/>
                <a:uFillTx/>
                <a:latin typeface="Calibri" panose="020F0502020204030204" pitchFamily="34" charset="0"/>
                <a:ea typeface="Calibri" panose="020F0502020204030204" pitchFamily="34" charset="0"/>
                <a:cs typeface="Times New Roman" panose="02020603050405020304" pitchFamily="18" charset="0"/>
              </a:rPr>
              <a:t>Acesso ao apoio da equipe multiprofissional AB</a:t>
            </a:r>
            <a:r>
              <a:rPr kumimoji="0" lang="pt-BR" sz="1800" b="0" i="0" u="none" strike="noStrike" kern="1200" cap="none" spc="0" normalizeH="0" baseline="0" noProof="0" dirty="0">
                <a:ln>
                  <a:noFill/>
                </a:ln>
                <a:solidFill>
                  <a:srgbClr val="742521"/>
                </a:solidFill>
                <a:effectLst/>
                <a:uLnTx/>
                <a:uFillTx/>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69460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EC8AFA4-C92E-4675-9886-03CA33B7AE4F}"/>
              </a:ext>
            </a:extLst>
          </p:cNvPr>
          <p:cNvSpPr/>
          <p:nvPr/>
        </p:nvSpPr>
        <p:spPr>
          <a:xfrm>
            <a:off x="-2408238" y="0"/>
            <a:ext cx="2378075" cy="6858000"/>
          </a:xfrm>
          <a:prstGeom prst="rect">
            <a:avLst/>
          </a:prstGeom>
          <a:solidFill>
            <a:srgbClr val="742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Não reposicionar o texto do link</a:t>
            </a:r>
          </a:p>
          <a:p>
            <a:pPr marL="285750" indent="-285750">
              <a:buFont typeface="Arial" panose="020B0604020202020204" pitchFamily="34" charset="0"/>
              <a:buChar char="•"/>
              <a:defRPr/>
            </a:pPr>
            <a:r>
              <a:rPr lang="pt-BR" dirty="0"/>
              <a:t>Não inserir imagens</a:t>
            </a:r>
          </a:p>
          <a:p>
            <a:pPr marL="285750" indent="-285750">
              <a:buFont typeface="Arial" panose="020B0604020202020204" pitchFamily="34" charset="0"/>
              <a:buChar char="•"/>
              <a:defRPr/>
            </a:pPr>
            <a:r>
              <a:rPr lang="pt-BR" dirty="0"/>
              <a:t>Não inserir texto</a:t>
            </a:r>
          </a:p>
          <a:p>
            <a:pPr marL="285750" indent="-285750">
              <a:buFont typeface="Arial" panose="020B0604020202020204" pitchFamily="34" charset="0"/>
              <a:buChar char="•"/>
              <a:defRPr/>
            </a:pPr>
            <a:r>
              <a:rPr lang="pt-BR" dirty="0"/>
              <a:t>Não inserir mensagens de agradecimento</a:t>
            </a:r>
          </a:p>
          <a:p>
            <a:pPr marL="285750" indent="-285750">
              <a:buFont typeface="Arial" panose="020B0604020202020204" pitchFamily="34" charset="0"/>
              <a:buChar char="•"/>
              <a:defRPr/>
            </a:pPr>
            <a:r>
              <a:rPr lang="pt-BR" dirty="0"/>
              <a:t>Slide padrão de finalização</a:t>
            </a: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39" y="763479"/>
            <a:ext cx="5245507" cy="5459768"/>
          </a:xfrm>
          <a:prstGeom prst="rect">
            <a:avLst/>
          </a:prstGeom>
        </p:spPr>
      </p:pic>
    </p:spTree>
    <p:extLst>
      <p:ext uri="{BB962C8B-B14F-4D97-AF65-F5344CB8AC3E}">
        <p14:creationId xmlns:p14="http://schemas.microsoft.com/office/powerpoint/2010/main" val="359770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O ponto de apoio</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742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 azul</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360531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O ponto de apoio</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a:xfrm>
            <a:off x="540403" y="2306076"/>
            <a:ext cx="6205674" cy="2971913"/>
          </a:xfrm>
        </p:spPr>
        <p:txBody>
          <a:bodyPr>
            <a:noAutofit/>
          </a:bodyPr>
          <a:lstStyle/>
          <a:p>
            <a:pPr algn="just">
              <a:lnSpc>
                <a:spcPct val="110000"/>
              </a:lnSpc>
            </a:pPr>
            <a:r>
              <a:rPr lang="pt-BR" dirty="0"/>
              <a:t> É o núcleo da atenção contínua - local de referência no ambulatório para a pessoa usuária, acompanhantes e equipe multiprofissional.</a:t>
            </a:r>
          </a:p>
          <a:p>
            <a:pPr algn="just">
              <a:lnSpc>
                <a:spcPct val="110000"/>
              </a:lnSpc>
            </a:pPr>
            <a:r>
              <a:rPr lang="pt-BR" dirty="0"/>
              <a:t> É o espaço onde é realizado a coordenação,  a organização e o  acompanhamento do percurso do cuidado da pessoa usuária durante o ciclo de atenção contínua.</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7425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a:t>
            </a:r>
            <a:r>
              <a:rPr lang="pt-BR" dirty="0" err="1"/>
              <a:t>sub-título</a:t>
            </a:r>
            <a:r>
              <a:rPr lang="pt-BR" dirty="0"/>
              <a:t>: </a:t>
            </a:r>
            <a:r>
              <a:rPr lang="pt-BR" dirty="0" err="1"/>
              <a:t>calibri</a:t>
            </a:r>
            <a:r>
              <a:rPr lang="pt-BR" dirty="0"/>
              <a:t> 28 - cor do marcador</a:t>
            </a:r>
          </a:p>
          <a:p>
            <a:pPr marL="285750" indent="-285750">
              <a:buFont typeface="Arial" panose="020B0604020202020204" pitchFamily="34" charset="0"/>
              <a:buChar char="•"/>
              <a:defRPr/>
            </a:pPr>
            <a:r>
              <a:rPr lang="pt-BR" dirty="0"/>
              <a:t>Corpo do texto: </a:t>
            </a:r>
            <a:r>
              <a:rPr lang="pt-BR" dirty="0" err="1"/>
              <a:t>calibri</a:t>
            </a:r>
            <a:r>
              <a:rPr lang="pt-BR" dirty="0"/>
              <a:t> 22</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pic>
        <p:nvPicPr>
          <p:cNvPr id="8" name="Imagem 7" descr="Interface gráfica do usuário, Aplicativo, Teams&#10;&#10;Descrição gerada automaticamente">
            <a:extLst>
              <a:ext uri="{FF2B5EF4-FFF2-40B4-BE49-F238E27FC236}">
                <a16:creationId xmlns:a16="http://schemas.microsoft.com/office/drawing/2014/main" id="{2233D046-6A02-42F1-8B7D-193BF16E06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2550" y="1643294"/>
            <a:ext cx="4277216" cy="3516900"/>
          </a:xfrm>
          <a:prstGeom prst="ellipse">
            <a:avLst/>
          </a:prstGeom>
          <a:ln>
            <a:noFill/>
          </a:ln>
          <a:effectLst>
            <a:softEdge rad="112500"/>
          </a:effectLst>
        </p:spPr>
      </p:pic>
    </p:spTree>
    <p:extLst>
      <p:ext uri="{BB962C8B-B14F-4D97-AF65-F5344CB8AC3E}">
        <p14:creationId xmlns:p14="http://schemas.microsoft.com/office/powerpoint/2010/main" val="273113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127F9-4F87-419B-8B95-52C2A59BE1BB}"/>
              </a:ext>
            </a:extLst>
          </p:cNvPr>
          <p:cNvSpPr>
            <a:spLocks noGrp="1"/>
          </p:cNvSpPr>
          <p:nvPr>
            <p:ph type="title"/>
          </p:nvPr>
        </p:nvSpPr>
        <p:spPr>
          <a:xfrm>
            <a:off x="442783" y="1165240"/>
            <a:ext cx="5459253" cy="638425"/>
          </a:xfrm>
        </p:spPr>
        <p:txBody>
          <a:bodyPr/>
          <a:lstStyle/>
          <a:p>
            <a:r>
              <a:rPr lang="pt-BR" dirty="0"/>
              <a:t>Espaço do ponto de apoio</a:t>
            </a:r>
          </a:p>
        </p:txBody>
      </p:sp>
      <p:sp>
        <p:nvSpPr>
          <p:cNvPr id="3" name="Espaço Reservado para Conteúdo 2">
            <a:extLst>
              <a:ext uri="{FF2B5EF4-FFF2-40B4-BE49-F238E27FC236}">
                <a16:creationId xmlns:a16="http://schemas.microsoft.com/office/drawing/2014/main" id="{E81B3C54-B149-4055-9B70-0E688C75054C}"/>
              </a:ext>
            </a:extLst>
          </p:cNvPr>
          <p:cNvSpPr>
            <a:spLocks noGrp="1"/>
          </p:cNvSpPr>
          <p:nvPr>
            <p:ph idx="1"/>
          </p:nvPr>
        </p:nvSpPr>
        <p:spPr>
          <a:xfrm>
            <a:off x="442783" y="1267956"/>
            <a:ext cx="6962358" cy="4798145"/>
          </a:xfrm>
        </p:spPr>
        <p:txBody>
          <a:bodyPr>
            <a:normAutofit fontScale="92500"/>
          </a:bodyPr>
          <a:lstStyle/>
          <a:p>
            <a:pPr marL="0" indent="0" algn="just">
              <a:lnSpc>
                <a:spcPct val="120000"/>
              </a:lnSpc>
              <a:buNone/>
            </a:pPr>
            <a:endParaRPr lang="pt-BR" sz="3700" kern="1200" baseline="0" dirty="0">
              <a:solidFill>
                <a:srgbClr val="742521"/>
              </a:solidFill>
              <a:latin typeface="Calibri" panose="020F0502020204030204" pitchFamily="34" charset="0"/>
              <a:ea typeface="+mn-ea"/>
              <a:cs typeface="+mn-cs"/>
            </a:endParaRPr>
          </a:p>
          <a:p>
            <a:pPr algn="just">
              <a:lnSpc>
                <a:spcPct val="150000"/>
              </a:lnSpc>
              <a:spcBef>
                <a:spcPts val="0"/>
              </a:spcBef>
            </a:pPr>
            <a:r>
              <a:rPr lang="pt-BR" sz="2600" kern="1200" baseline="0" dirty="0">
                <a:solidFill>
                  <a:srgbClr val="742521"/>
                </a:solidFill>
                <a:latin typeface="Calibri" panose="020F0502020204030204" pitchFamily="34" charset="0"/>
                <a:ea typeface="+mn-ea"/>
                <a:cs typeface="+mn-cs"/>
              </a:rPr>
              <a:t> </a:t>
            </a:r>
            <a:r>
              <a:rPr lang="pt-BR" sz="2400" kern="1200" baseline="0" dirty="0">
                <a:solidFill>
                  <a:srgbClr val="742521"/>
                </a:solidFill>
                <a:latin typeface="Calibri" panose="020F0502020204030204" pitchFamily="34" charset="0"/>
                <a:ea typeface="+mn-ea"/>
                <a:cs typeface="+mn-cs"/>
              </a:rPr>
              <a:t>Deve dispor de balcão ou mesa (que permita o diálogo face a face  entre profissional e usuário, ambos confortavelmente sentados), cadeira para o profissional, duas cadeiras (para a pessoa  usuária e acompanhante), computador com impressora, mesa auxiliar para materiais de apoio, telefone sem fio, caixa de som, microfone e caixa ou urna lacrada para pesquisa de satisfação do usuário.</a:t>
            </a:r>
          </a:p>
          <a:p>
            <a:pPr>
              <a:lnSpc>
                <a:spcPct val="120000"/>
              </a:lnSpc>
            </a:pPr>
            <a:endParaRPr lang="pt-BR" sz="3700" kern="1200" baseline="0" dirty="0">
              <a:solidFill>
                <a:srgbClr val="742521"/>
              </a:solidFill>
              <a:latin typeface="Calibri" panose="020F0502020204030204" pitchFamily="34" charset="0"/>
              <a:ea typeface="+mn-ea"/>
              <a:cs typeface="+mn-cs"/>
            </a:endParaRPr>
          </a:p>
          <a:p>
            <a:endParaRPr lang="pt-BR" dirty="0"/>
          </a:p>
        </p:txBody>
      </p:sp>
      <p:pic>
        <p:nvPicPr>
          <p:cNvPr id="5" name="Imagem 4" descr="Desenho de personagem de desenho animado&#10;&#10;Descrição gerada automaticamente com confiança baixa">
            <a:extLst>
              <a:ext uri="{FF2B5EF4-FFF2-40B4-BE49-F238E27FC236}">
                <a16:creationId xmlns:a16="http://schemas.microsoft.com/office/drawing/2014/main" id="{50FC06B9-7AAB-4CF5-BB14-34CB00076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051" y="1618938"/>
            <a:ext cx="4059262" cy="3819417"/>
          </a:xfrm>
          <a:prstGeom prst="ellipse">
            <a:avLst/>
          </a:prstGeom>
          <a:ln>
            <a:noFill/>
          </a:ln>
          <a:effectLst>
            <a:softEdge rad="112500"/>
          </a:effectLst>
        </p:spPr>
      </p:pic>
    </p:spTree>
    <p:extLst>
      <p:ext uri="{BB962C8B-B14F-4D97-AF65-F5344CB8AC3E}">
        <p14:creationId xmlns:p14="http://schemas.microsoft.com/office/powerpoint/2010/main" val="182222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127F9-4F87-419B-8B95-52C2A59BE1BB}"/>
              </a:ext>
            </a:extLst>
          </p:cNvPr>
          <p:cNvSpPr>
            <a:spLocks noGrp="1"/>
          </p:cNvSpPr>
          <p:nvPr>
            <p:ph type="title"/>
          </p:nvPr>
        </p:nvSpPr>
        <p:spPr>
          <a:xfrm>
            <a:off x="442783" y="1299725"/>
            <a:ext cx="10052222" cy="638425"/>
          </a:xfrm>
        </p:spPr>
        <p:txBody>
          <a:bodyPr/>
          <a:lstStyle/>
          <a:p>
            <a:r>
              <a:rPr lang="pt-BR" dirty="0"/>
              <a:t>Espaço do ponto de apoio</a:t>
            </a:r>
          </a:p>
        </p:txBody>
      </p:sp>
      <p:sp>
        <p:nvSpPr>
          <p:cNvPr id="3" name="Espaço Reservado para Conteúdo 2">
            <a:extLst>
              <a:ext uri="{FF2B5EF4-FFF2-40B4-BE49-F238E27FC236}">
                <a16:creationId xmlns:a16="http://schemas.microsoft.com/office/drawing/2014/main" id="{E81B3C54-B149-4055-9B70-0E688C75054C}"/>
              </a:ext>
            </a:extLst>
          </p:cNvPr>
          <p:cNvSpPr>
            <a:spLocks noGrp="1"/>
          </p:cNvSpPr>
          <p:nvPr>
            <p:ph idx="1"/>
          </p:nvPr>
        </p:nvSpPr>
        <p:spPr>
          <a:xfrm>
            <a:off x="285127" y="2554013"/>
            <a:ext cx="7097267" cy="1784217"/>
          </a:xfrm>
        </p:spPr>
        <p:txBody>
          <a:bodyPr>
            <a:normAutofit/>
          </a:bodyPr>
          <a:lstStyle/>
          <a:p>
            <a:pPr algn="just">
              <a:lnSpc>
                <a:spcPct val="120000"/>
              </a:lnSpc>
            </a:pPr>
            <a:r>
              <a:rPr lang="pt-BR" kern="1200" baseline="0" dirty="0">
                <a:solidFill>
                  <a:srgbClr val="742521"/>
                </a:solidFill>
                <a:latin typeface="Calibri" panose="020F0502020204030204" pitchFamily="34" charset="0"/>
                <a:ea typeface="+mn-ea"/>
                <a:cs typeface="+mn-cs"/>
              </a:rPr>
              <a:t> Deve estar posicionado em local estratégico e central, que permita a visualização de todos os consultórios, salas de exames e recepção.</a:t>
            </a:r>
          </a:p>
          <a:p>
            <a:pPr marL="0" indent="0" algn="just">
              <a:lnSpc>
                <a:spcPct val="120000"/>
              </a:lnSpc>
              <a:buNone/>
            </a:pPr>
            <a:endParaRPr lang="pt-BR" sz="3700" kern="1200" baseline="0" dirty="0">
              <a:solidFill>
                <a:srgbClr val="742521"/>
              </a:solidFill>
              <a:latin typeface="Calibri" panose="020F0502020204030204" pitchFamily="34" charset="0"/>
              <a:ea typeface="+mn-ea"/>
              <a:cs typeface="+mn-cs"/>
            </a:endParaRPr>
          </a:p>
          <a:p>
            <a:pPr algn="just">
              <a:lnSpc>
                <a:spcPct val="120000"/>
              </a:lnSpc>
            </a:pPr>
            <a:endParaRPr lang="pt-BR" sz="2800" kern="1200" baseline="0" dirty="0">
              <a:solidFill>
                <a:srgbClr val="742521"/>
              </a:solidFill>
              <a:latin typeface="Calibri" panose="020F0502020204030204" pitchFamily="34" charset="0"/>
              <a:ea typeface="+mn-ea"/>
              <a:cs typeface="+mn-cs"/>
            </a:endParaRPr>
          </a:p>
          <a:p>
            <a:endParaRPr lang="pt-BR" dirty="0"/>
          </a:p>
        </p:txBody>
      </p:sp>
      <p:pic>
        <p:nvPicPr>
          <p:cNvPr id="5" name="Imagem 4" descr="Desenho de personagem de desenho animado&#10;&#10;Descrição gerada automaticamente com confiança baixa">
            <a:extLst>
              <a:ext uri="{FF2B5EF4-FFF2-40B4-BE49-F238E27FC236}">
                <a16:creationId xmlns:a16="http://schemas.microsoft.com/office/drawing/2014/main" id="{50FC06B9-7AAB-4CF5-BB14-34CB00076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051" y="1618938"/>
            <a:ext cx="4059262" cy="3819417"/>
          </a:xfrm>
          <a:prstGeom prst="ellipse">
            <a:avLst/>
          </a:prstGeom>
          <a:ln>
            <a:noFill/>
          </a:ln>
          <a:effectLst>
            <a:softEdge rad="112500"/>
          </a:effectLst>
        </p:spPr>
      </p:pic>
    </p:spTree>
    <p:extLst>
      <p:ext uri="{BB962C8B-B14F-4D97-AF65-F5344CB8AC3E}">
        <p14:creationId xmlns:p14="http://schemas.microsoft.com/office/powerpoint/2010/main" val="81093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0DAAB-062C-4A47-AF90-6A0C0A7F20ED}"/>
              </a:ext>
            </a:extLst>
          </p:cNvPr>
          <p:cNvSpPr>
            <a:spLocks noGrp="1"/>
          </p:cNvSpPr>
          <p:nvPr>
            <p:ph type="title"/>
          </p:nvPr>
        </p:nvSpPr>
        <p:spPr>
          <a:xfrm>
            <a:off x="3646507" y="1014243"/>
            <a:ext cx="7796810" cy="1132922"/>
          </a:xfrm>
        </p:spPr>
        <p:txBody>
          <a:bodyPr>
            <a:normAutofit/>
          </a:bodyPr>
          <a:lstStyle/>
          <a:p>
            <a:r>
              <a:rPr lang="pt-BR" sz="2400" dirty="0"/>
              <a:t>Requisitos obrigatórios para o profissional do ponto de apoio</a:t>
            </a:r>
          </a:p>
        </p:txBody>
      </p:sp>
      <p:sp>
        <p:nvSpPr>
          <p:cNvPr id="3" name="Espaço Reservado para Conteúdo 2">
            <a:extLst>
              <a:ext uri="{FF2B5EF4-FFF2-40B4-BE49-F238E27FC236}">
                <a16:creationId xmlns:a16="http://schemas.microsoft.com/office/drawing/2014/main" id="{A7F879DF-E97A-44FF-8960-25BE09501D4E}"/>
              </a:ext>
            </a:extLst>
          </p:cNvPr>
          <p:cNvSpPr>
            <a:spLocks noGrp="1"/>
          </p:cNvSpPr>
          <p:nvPr>
            <p:ph idx="1"/>
          </p:nvPr>
        </p:nvSpPr>
        <p:spPr>
          <a:xfrm>
            <a:off x="3646507" y="2121148"/>
            <a:ext cx="7690277" cy="4091731"/>
          </a:xfrm>
        </p:spPr>
        <p:txBody>
          <a:bodyPr>
            <a:normAutofit/>
          </a:bodyPr>
          <a:lstStyle/>
          <a:p>
            <a:r>
              <a:rPr lang="pt-BR" dirty="0"/>
              <a:t> Graduação completa na área da saúde.</a:t>
            </a:r>
          </a:p>
          <a:p>
            <a:pPr algn="just"/>
            <a:r>
              <a:rPr lang="pt-BR" dirty="0"/>
              <a:t> Conhecimento científico clínico aplicado à linha de cuidado priorizada, com vistas à gestão do cuidado.</a:t>
            </a:r>
          </a:p>
          <a:p>
            <a:pPr marL="0" indent="0" algn="just">
              <a:buNone/>
            </a:pPr>
            <a:endParaRPr lang="pt-BR" dirty="0"/>
          </a:p>
          <a:p>
            <a:pPr marL="0" indent="0" algn="just">
              <a:buNone/>
            </a:pPr>
            <a:r>
              <a:rPr lang="pt-BR" sz="2400" dirty="0">
                <a:solidFill>
                  <a:schemeClr val="tx1">
                    <a:lumMod val="65000"/>
                    <a:lumOff val="35000"/>
                  </a:schemeClr>
                </a:solidFill>
              </a:rPr>
              <a:t>Requisitos desejáveis para o profissional do  ponto de apoio</a:t>
            </a:r>
          </a:p>
          <a:p>
            <a:pPr algn="just"/>
            <a:r>
              <a:rPr lang="pt-BR" dirty="0"/>
              <a:t> Preferencialmente enfermeiro ou enfermeira com especialização em  Saúde Pública/ Coletiva/ Saúde da Família e com experiência na Atenção Primária à Saúde (APS).</a:t>
            </a:r>
          </a:p>
          <a:p>
            <a:endParaRPr lang="pt-BR" sz="2800" dirty="0"/>
          </a:p>
          <a:p>
            <a:endParaRPr lang="pt-BR" sz="2800" dirty="0"/>
          </a:p>
        </p:txBody>
      </p:sp>
      <p:pic>
        <p:nvPicPr>
          <p:cNvPr id="5" name="Imagem 4" descr="Desenho de personagem de desenho animado&#10;&#10;Descrição gerada automaticamente">
            <a:extLst>
              <a:ext uri="{FF2B5EF4-FFF2-40B4-BE49-F238E27FC236}">
                <a16:creationId xmlns:a16="http://schemas.microsoft.com/office/drawing/2014/main" id="{5C9251BE-068F-4799-8C64-8DA60CA8D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05" y="1580704"/>
            <a:ext cx="2803161" cy="4241815"/>
          </a:xfrm>
          <a:prstGeom prst="rect">
            <a:avLst/>
          </a:prstGeom>
        </p:spPr>
      </p:pic>
    </p:spTree>
    <p:extLst>
      <p:ext uri="{BB962C8B-B14F-4D97-AF65-F5344CB8AC3E}">
        <p14:creationId xmlns:p14="http://schemas.microsoft.com/office/powerpoint/2010/main" val="1360013377"/>
      </p:ext>
    </p:extLst>
  </p:cSld>
  <p:clrMapOvr>
    <a:masterClrMapping/>
  </p:clrMapOvr>
</p:sld>
</file>

<file path=ppt/theme/theme1.xml><?xml version="1.0" encoding="utf-8"?>
<a:theme xmlns:a="http://schemas.openxmlformats.org/drawingml/2006/main" name="Capa Iníci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Zezé">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a Ea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pa Seçã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údo 1">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údo 2">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údo 3">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apa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0FBC11715448F46915E24F259611DA9" ma:contentTypeVersion="9" ma:contentTypeDescription="Crie um novo documento." ma:contentTypeScope="" ma:versionID="a3f962319e598baec37705b93d8dac18">
  <xsd:schema xmlns:xsd="http://www.w3.org/2001/XMLSchema" xmlns:xs="http://www.w3.org/2001/XMLSchema" xmlns:p="http://schemas.microsoft.com/office/2006/metadata/properties" xmlns:ns3="b681d9c0-0613-4a06-91ec-fb5a49a0b0c9" xmlns:ns4="1abf6d57-a2dd-47b0-a85b-74e9d9df9950" targetNamespace="http://schemas.microsoft.com/office/2006/metadata/properties" ma:root="true" ma:fieldsID="61febeb49f1b8792a8bda03343e249b9" ns3:_="" ns4:_="">
    <xsd:import namespace="b681d9c0-0613-4a06-91ec-fb5a49a0b0c9"/>
    <xsd:import namespace="1abf6d57-a2dd-47b0-a85b-74e9d9df99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1d9c0-0613-4a06-91ec-fb5a49a0b0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bf6d57-a2dd-47b0-a85b-74e9d9df9950"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SharingHintHash" ma:index="12"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2A15EC-7B7A-493F-AD07-939DAD34B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81d9c0-0613-4a06-91ec-fb5a49a0b0c9"/>
    <ds:schemaRef ds:uri="1abf6d57-a2dd-47b0-a85b-74e9d9df9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3D52C5-3435-451F-AD1E-34ECFC04D47B}">
  <ds:schemaRefs>
    <ds:schemaRef ds:uri="http://www.w3.org/XML/1998/namespace"/>
    <ds:schemaRef ds:uri="http://schemas.microsoft.com/office/2006/documentManagement/types"/>
    <ds:schemaRef ds:uri="http://purl.org/dc/elements/1.1/"/>
    <ds:schemaRef ds:uri="b681d9c0-0613-4a06-91ec-fb5a49a0b0c9"/>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1abf6d57-a2dd-47b0-a85b-74e9d9df9950"/>
  </ds:schemaRefs>
</ds:datastoreItem>
</file>

<file path=customXml/itemProps3.xml><?xml version="1.0" encoding="utf-8"?>
<ds:datastoreItem xmlns:ds="http://schemas.openxmlformats.org/officeDocument/2006/customXml" ds:itemID="{29F1B554-7E8B-400F-A62A-050126F7A2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6077</TotalTime>
  <Words>2612</Words>
  <Application>Microsoft Office PowerPoint</Application>
  <PresentationFormat>Widescreen</PresentationFormat>
  <Paragraphs>234</Paragraphs>
  <Slides>43</Slides>
  <Notes>1</Notes>
  <HiddenSlides>0</HiddenSlides>
  <MMClips>0</MMClips>
  <ScaleCrop>false</ScaleCrop>
  <HeadingPairs>
    <vt:vector size="6" baseType="variant">
      <vt:variant>
        <vt:lpstr>Fontes usadas</vt:lpstr>
      </vt:variant>
      <vt:variant>
        <vt:i4>4</vt:i4>
      </vt:variant>
      <vt:variant>
        <vt:lpstr>Tema</vt:lpstr>
      </vt:variant>
      <vt:variant>
        <vt:i4>8</vt:i4>
      </vt:variant>
      <vt:variant>
        <vt:lpstr>Títulos de slides</vt:lpstr>
      </vt:variant>
      <vt:variant>
        <vt:i4>43</vt:i4>
      </vt:variant>
    </vt:vector>
  </HeadingPairs>
  <TitlesOfParts>
    <vt:vector size="55" baseType="lpstr">
      <vt:lpstr>Arial</vt:lpstr>
      <vt:lpstr>Calibri</vt:lpstr>
      <vt:lpstr>Calibri </vt:lpstr>
      <vt:lpstr>Calibri Light</vt:lpstr>
      <vt:lpstr>Capa Início</vt:lpstr>
      <vt:lpstr>Capa Zezé</vt:lpstr>
      <vt:lpstr>Capa EaD</vt:lpstr>
      <vt:lpstr>Capa Seção</vt:lpstr>
      <vt:lpstr>Conteúdo 1</vt:lpstr>
      <vt:lpstr>Conteúdo 2</vt:lpstr>
      <vt:lpstr>Conteúdo 3</vt:lpstr>
      <vt:lpstr>Capa Final</vt:lpstr>
      <vt:lpstr>Etapa 4: Gestão do Cuidado Oficina Tutorial 4.1 AAE</vt:lpstr>
      <vt:lpstr>Apresentação do PowerPoint</vt:lpstr>
      <vt:lpstr>Apresentação do PowerPoint</vt:lpstr>
      <vt:lpstr>Material de apoio – Parte I</vt:lpstr>
      <vt:lpstr>O ponto de apoio</vt:lpstr>
      <vt:lpstr>O ponto de apoio</vt:lpstr>
      <vt:lpstr>Espaço do ponto de apoio</vt:lpstr>
      <vt:lpstr>Espaço do ponto de apoio</vt:lpstr>
      <vt:lpstr>Requisitos obrigatórios para o profissional do ponto de apoio</vt:lpstr>
      <vt:lpstr>Perfil desejável para o profissional do ponto de apoio</vt:lpstr>
      <vt:lpstr>Atribuições do profissional do ponto de apoio</vt:lpstr>
      <vt:lpstr>Atribuições do profissional do ponto de apoio</vt:lpstr>
      <vt:lpstr>Atribuições do profissional do ponto de apoio</vt:lpstr>
      <vt:lpstr>Atribuições do profissional do ponto de apoio</vt:lpstr>
      <vt:lpstr>Atribuições do profissional do ponto de apoio</vt:lpstr>
      <vt:lpstr>Atribuições do profissional do ponto de apoio</vt:lpstr>
      <vt:lpstr>Atribuições do profissional do ponto de apoio</vt:lpstr>
      <vt:lpstr>Atribuições do profissional do ponto de apoio</vt:lpstr>
      <vt:lpstr>Não são atribuições do profissional do ponto de apoio</vt:lpstr>
      <vt:lpstr>Não são atribuições do profissional do ponto de apoio</vt:lpstr>
      <vt:lpstr>Você já sabe, mas não custa lembrar!</vt:lpstr>
      <vt:lpstr>Instrumentos para monitoramento utilizados pelo profissional do  ponto de apoio</vt:lpstr>
      <vt:lpstr>Instrumentos para monitoramento utilizados pelo profissional do ponto de apoio</vt:lpstr>
      <vt:lpstr>PONTO DE APOIO</vt:lpstr>
      <vt:lpstr>Ponto de Apoio</vt:lpstr>
      <vt:lpstr>Apresentação do PowerPoint</vt:lpstr>
      <vt:lpstr>Apresentação do PowerPoint</vt:lpstr>
      <vt:lpstr>Apresentação do PowerPoint</vt:lpstr>
      <vt:lpstr>Material de apoio – Parte II</vt:lpstr>
      <vt:lpstr>Introdução aos macroprocessos educacional e supervisional/apoio institucional  </vt:lpstr>
      <vt:lpstr>Modelo de Atenção às Condições Crônicas</vt:lpstr>
      <vt:lpstr>Os pilares dos macroprocessos Educacional e Supervisional/Apoio Institucional </vt:lpstr>
      <vt:lpstr>Macroprocesso Educacional</vt:lpstr>
      <vt:lpstr>Macroprocesso Educacional</vt:lpstr>
      <vt:lpstr>Macroprocesso Educacional</vt:lpstr>
      <vt:lpstr>Apresentação do PowerPoint</vt:lpstr>
      <vt:lpstr>Apresentação do PowerPoint</vt:lpstr>
      <vt:lpstr>Apresentação do PowerPoint</vt:lpstr>
      <vt:lpstr>Apresentação do PowerPoint</vt:lpstr>
      <vt:lpstr>Apresentação do PowerPoint</vt:lpstr>
      <vt:lpstr>Apresentação do PowerPoint</vt:lpstr>
      <vt:lpstr>Macroprocesso Supervisão/Apoio Institucional</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Ana Gadelha</cp:lastModifiedBy>
  <cp:revision>167</cp:revision>
  <dcterms:created xsi:type="dcterms:W3CDTF">2021-05-10T00:56:02Z</dcterms:created>
  <dcterms:modified xsi:type="dcterms:W3CDTF">2022-08-25T20:34:03Z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0x010100D0FBC11715448F46915E24F259611DA9</vt:lpwstr>
  </property>
</Properties>
</file>