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handoutMasterIdLst>
    <p:handoutMasterId r:id="rId92"/>
  </p:handoutMasterIdLst>
  <p:sldIdLst>
    <p:sldId id="398" r:id="rId2"/>
    <p:sldId id="295" r:id="rId3"/>
    <p:sldId id="296" r:id="rId4"/>
    <p:sldId id="297" r:id="rId5"/>
    <p:sldId id="298" r:id="rId6"/>
    <p:sldId id="299" r:id="rId7"/>
    <p:sldId id="300" r:id="rId8"/>
    <p:sldId id="301" r:id="rId9"/>
    <p:sldId id="302" r:id="rId10"/>
    <p:sldId id="303" r:id="rId11"/>
    <p:sldId id="304" r:id="rId12"/>
    <p:sldId id="305" r:id="rId13"/>
    <p:sldId id="306" r:id="rId14"/>
    <p:sldId id="307" r:id="rId15"/>
    <p:sldId id="308" r:id="rId16"/>
    <p:sldId id="309" r:id="rId17"/>
    <p:sldId id="310"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4" r:id="rId31"/>
    <p:sldId id="325" r:id="rId32"/>
    <p:sldId id="407" r:id="rId33"/>
    <p:sldId id="337" r:id="rId34"/>
    <p:sldId id="326" r:id="rId35"/>
    <p:sldId id="327" r:id="rId36"/>
    <p:sldId id="328" r:id="rId37"/>
    <p:sldId id="329" r:id="rId38"/>
    <p:sldId id="331" r:id="rId39"/>
    <p:sldId id="332" r:id="rId40"/>
    <p:sldId id="333" r:id="rId41"/>
    <p:sldId id="334" r:id="rId42"/>
    <p:sldId id="335" r:id="rId43"/>
    <p:sldId id="336" r:id="rId44"/>
    <p:sldId id="338" r:id="rId45"/>
    <p:sldId id="339" r:id="rId46"/>
    <p:sldId id="340" r:id="rId47"/>
    <p:sldId id="341" r:id="rId48"/>
    <p:sldId id="342" r:id="rId49"/>
    <p:sldId id="348" r:id="rId50"/>
    <p:sldId id="349" r:id="rId51"/>
    <p:sldId id="350" r:id="rId52"/>
    <p:sldId id="351" r:id="rId53"/>
    <p:sldId id="353" r:id="rId54"/>
    <p:sldId id="354" r:id="rId55"/>
    <p:sldId id="355" r:id="rId56"/>
    <p:sldId id="356" r:id="rId57"/>
    <p:sldId id="357" r:id="rId58"/>
    <p:sldId id="358" r:id="rId59"/>
    <p:sldId id="405" r:id="rId60"/>
    <p:sldId id="359" r:id="rId61"/>
    <p:sldId id="360" r:id="rId62"/>
    <p:sldId id="361" r:id="rId63"/>
    <p:sldId id="362" r:id="rId64"/>
    <p:sldId id="363" r:id="rId65"/>
    <p:sldId id="364" r:id="rId66"/>
    <p:sldId id="365" r:id="rId67"/>
    <p:sldId id="366" r:id="rId68"/>
    <p:sldId id="367" r:id="rId69"/>
    <p:sldId id="368" r:id="rId70"/>
    <p:sldId id="369" r:id="rId71"/>
    <p:sldId id="372" r:id="rId72"/>
    <p:sldId id="380" r:id="rId73"/>
    <p:sldId id="381" r:id="rId74"/>
    <p:sldId id="382" r:id="rId75"/>
    <p:sldId id="383" r:id="rId76"/>
    <p:sldId id="384" r:id="rId77"/>
    <p:sldId id="385" r:id="rId78"/>
    <p:sldId id="386" r:id="rId79"/>
    <p:sldId id="408" r:id="rId80"/>
    <p:sldId id="373" r:id="rId81"/>
    <p:sldId id="388" r:id="rId82"/>
    <p:sldId id="389" r:id="rId83"/>
    <p:sldId id="390" r:id="rId84"/>
    <p:sldId id="391" r:id="rId85"/>
    <p:sldId id="392" r:id="rId86"/>
    <p:sldId id="387" r:id="rId87"/>
    <p:sldId id="394" r:id="rId88"/>
    <p:sldId id="397" r:id="rId89"/>
    <p:sldId id="406" r:id="rId90"/>
  </p:sldIdLst>
  <p:sldSz cx="9906000" cy="6858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5260"/>
    <a:srgbClr val="24357E"/>
    <a:srgbClr val="147F76"/>
    <a:srgbClr val="26395B"/>
    <a:srgbClr val="2637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5A506F-D45D-445F-A184-42DBF497FE77}" v="1" dt="2022-07-02T23:51:43.6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37" autoAdjust="0"/>
    <p:restoredTop sz="94249" autoAdjust="0"/>
  </p:normalViewPr>
  <p:slideViewPr>
    <p:cSldViewPr snapToGrid="0" snapToObjects="1">
      <p:cViewPr varScale="1">
        <p:scale>
          <a:sx n="72" d="100"/>
          <a:sy n="72" d="100"/>
        </p:scale>
        <p:origin x="876" y="66"/>
      </p:cViewPr>
      <p:guideLst>
        <p:guide orient="horz" pos="2160"/>
        <p:guide pos="3120"/>
      </p:guideLst>
    </p:cSldViewPr>
  </p:slideViewPr>
  <p:outlineViewPr>
    <p:cViewPr>
      <p:scale>
        <a:sx n="33" d="100"/>
        <a:sy n="33" d="100"/>
      </p:scale>
      <p:origin x="0" y="8160"/>
    </p:cViewPr>
  </p:outlineViewPr>
  <p:notesTextViewPr>
    <p:cViewPr>
      <p:scale>
        <a:sx n="100" d="100"/>
        <a:sy n="100" d="100"/>
      </p:scale>
      <p:origin x="0" y="0"/>
    </p:cViewPr>
  </p:notesTextViewPr>
  <p:sorterViewPr>
    <p:cViewPr varScale="1">
      <p:scale>
        <a:sx n="100" d="100"/>
        <a:sy n="100" d="100"/>
      </p:scale>
      <p:origin x="0" y="-769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DDA9CE-9714-8A42-BC1B-382A6E845A62}" type="doc">
      <dgm:prSet loTypeId="urn:microsoft.com/office/officeart/2005/8/layout/venn1" loCatId="" qsTypeId="urn:microsoft.com/office/officeart/2005/8/quickstyle/simple4" qsCatId="simple" csTypeId="urn:microsoft.com/office/officeart/2005/8/colors/accent1_2" csCatId="accent1" phldr="1"/>
      <dgm:spPr/>
    </dgm:pt>
    <dgm:pt modelId="{E673C9E4-4DC0-D342-B7FD-C065D5797CF4}">
      <dgm:prSet phldrT="[Text]"/>
      <dgm:spPr/>
      <dgm:t>
        <a:bodyPr/>
        <a:lstStyle/>
        <a:p>
          <a:r>
            <a:rPr lang="pt-BR" dirty="0"/>
            <a:t>Biológicos</a:t>
          </a:r>
          <a:endParaRPr lang="en-US" dirty="0"/>
        </a:p>
      </dgm:t>
    </dgm:pt>
    <dgm:pt modelId="{3392F6BB-C581-F040-AC3E-BB115B66D000}" type="parTrans" cxnId="{DEF884F8-496E-0A4A-8391-FA92FB94E32A}">
      <dgm:prSet/>
      <dgm:spPr/>
      <dgm:t>
        <a:bodyPr/>
        <a:lstStyle/>
        <a:p>
          <a:endParaRPr lang="en-US"/>
        </a:p>
      </dgm:t>
    </dgm:pt>
    <dgm:pt modelId="{5BD497EC-F0C0-3146-B43B-24923D9404E9}" type="sibTrans" cxnId="{DEF884F8-496E-0A4A-8391-FA92FB94E32A}">
      <dgm:prSet/>
      <dgm:spPr/>
      <dgm:t>
        <a:bodyPr/>
        <a:lstStyle/>
        <a:p>
          <a:endParaRPr lang="en-US"/>
        </a:p>
      </dgm:t>
    </dgm:pt>
    <dgm:pt modelId="{75D869A1-2D0E-1A4B-95EE-ADF304D85F6F}">
      <dgm:prSet phldrT="[Text]"/>
      <dgm:spPr/>
      <dgm:t>
        <a:bodyPr/>
        <a:lstStyle/>
        <a:p>
          <a:r>
            <a:rPr lang="pt-BR" dirty="0"/>
            <a:t>Psicológicos</a:t>
          </a:r>
          <a:endParaRPr lang="en-US" dirty="0"/>
        </a:p>
      </dgm:t>
    </dgm:pt>
    <dgm:pt modelId="{0FD6BC9C-A2F2-7641-A723-895751B3FE8D}" type="parTrans" cxnId="{5B6B10AB-D1E5-D042-96CA-30864EA92272}">
      <dgm:prSet/>
      <dgm:spPr/>
      <dgm:t>
        <a:bodyPr/>
        <a:lstStyle/>
        <a:p>
          <a:endParaRPr lang="en-US"/>
        </a:p>
      </dgm:t>
    </dgm:pt>
    <dgm:pt modelId="{27A1A4E5-4075-E541-862E-C610B17F0EF1}" type="sibTrans" cxnId="{5B6B10AB-D1E5-D042-96CA-30864EA92272}">
      <dgm:prSet/>
      <dgm:spPr/>
      <dgm:t>
        <a:bodyPr/>
        <a:lstStyle/>
        <a:p>
          <a:endParaRPr lang="en-US"/>
        </a:p>
      </dgm:t>
    </dgm:pt>
    <dgm:pt modelId="{C99E3D01-E4EE-0D47-9624-6C9EC0B83372}">
      <dgm:prSet phldrT="[Text]"/>
      <dgm:spPr/>
      <dgm:t>
        <a:bodyPr/>
        <a:lstStyle/>
        <a:p>
          <a:r>
            <a:rPr lang="pt-BR" dirty="0"/>
            <a:t>Sociais</a:t>
          </a:r>
          <a:endParaRPr lang="en-US" dirty="0"/>
        </a:p>
      </dgm:t>
    </dgm:pt>
    <dgm:pt modelId="{4EBE6953-E929-2644-9A53-C14ADC6501CD}" type="parTrans" cxnId="{4F0C4677-5DAD-D049-9AE0-33D0B6B5171F}">
      <dgm:prSet/>
      <dgm:spPr/>
      <dgm:t>
        <a:bodyPr/>
        <a:lstStyle/>
        <a:p>
          <a:endParaRPr lang="en-US"/>
        </a:p>
      </dgm:t>
    </dgm:pt>
    <dgm:pt modelId="{4A8C79A1-C34B-F749-8499-E542BC5F20B4}" type="sibTrans" cxnId="{4F0C4677-5DAD-D049-9AE0-33D0B6B5171F}">
      <dgm:prSet/>
      <dgm:spPr/>
      <dgm:t>
        <a:bodyPr/>
        <a:lstStyle/>
        <a:p>
          <a:endParaRPr lang="en-US"/>
        </a:p>
      </dgm:t>
    </dgm:pt>
    <dgm:pt modelId="{E818A33E-8DB1-D74C-9C41-A7703B86E08E}" type="pres">
      <dgm:prSet presAssocID="{CCDDA9CE-9714-8A42-BC1B-382A6E845A62}" presName="compositeShape" presStyleCnt="0">
        <dgm:presLayoutVars>
          <dgm:chMax val="7"/>
          <dgm:dir/>
          <dgm:resizeHandles val="exact"/>
        </dgm:presLayoutVars>
      </dgm:prSet>
      <dgm:spPr/>
    </dgm:pt>
    <dgm:pt modelId="{98386B7C-DE8D-5849-B859-1325A855B77A}" type="pres">
      <dgm:prSet presAssocID="{E673C9E4-4DC0-D342-B7FD-C065D5797CF4}" presName="circ1" presStyleLbl="vennNode1" presStyleIdx="0" presStyleCnt="3" custLinFactNeighborY="-8155"/>
      <dgm:spPr/>
    </dgm:pt>
    <dgm:pt modelId="{B5B925D5-34E3-C744-8DD2-E5FE855C68E9}" type="pres">
      <dgm:prSet presAssocID="{E673C9E4-4DC0-D342-B7FD-C065D5797CF4}" presName="circ1Tx" presStyleLbl="revTx" presStyleIdx="0" presStyleCnt="0">
        <dgm:presLayoutVars>
          <dgm:chMax val="0"/>
          <dgm:chPref val="0"/>
          <dgm:bulletEnabled val="1"/>
        </dgm:presLayoutVars>
      </dgm:prSet>
      <dgm:spPr/>
    </dgm:pt>
    <dgm:pt modelId="{3DCDE1DF-E16B-1942-B01D-A5B1D4187788}" type="pres">
      <dgm:prSet presAssocID="{75D869A1-2D0E-1A4B-95EE-ADF304D85F6F}" presName="circ2" presStyleLbl="vennNode1" presStyleIdx="1" presStyleCnt="3" custLinFactNeighborY="-16560"/>
      <dgm:spPr/>
    </dgm:pt>
    <dgm:pt modelId="{6186F704-7C33-344E-836C-197FE72AE5ED}" type="pres">
      <dgm:prSet presAssocID="{75D869A1-2D0E-1A4B-95EE-ADF304D85F6F}" presName="circ2Tx" presStyleLbl="revTx" presStyleIdx="0" presStyleCnt="0">
        <dgm:presLayoutVars>
          <dgm:chMax val="0"/>
          <dgm:chPref val="0"/>
          <dgm:bulletEnabled val="1"/>
        </dgm:presLayoutVars>
      </dgm:prSet>
      <dgm:spPr/>
    </dgm:pt>
    <dgm:pt modelId="{5739AEE9-7D16-4C4F-8164-E9156E484FF8}" type="pres">
      <dgm:prSet presAssocID="{C99E3D01-E4EE-0D47-9624-6C9EC0B83372}" presName="circ3" presStyleLbl="vennNode1" presStyleIdx="2" presStyleCnt="3" custLinFactNeighborY="-16560"/>
      <dgm:spPr/>
    </dgm:pt>
    <dgm:pt modelId="{2D68B870-DBEB-AD45-B2E3-697B54783585}" type="pres">
      <dgm:prSet presAssocID="{C99E3D01-E4EE-0D47-9624-6C9EC0B83372}" presName="circ3Tx" presStyleLbl="revTx" presStyleIdx="0" presStyleCnt="0">
        <dgm:presLayoutVars>
          <dgm:chMax val="0"/>
          <dgm:chPref val="0"/>
          <dgm:bulletEnabled val="1"/>
        </dgm:presLayoutVars>
      </dgm:prSet>
      <dgm:spPr/>
    </dgm:pt>
  </dgm:ptLst>
  <dgm:cxnLst>
    <dgm:cxn modelId="{B822510E-DC50-46E5-9CC2-06742A9ED821}" type="presOf" srcId="{C99E3D01-E4EE-0D47-9624-6C9EC0B83372}" destId="{2D68B870-DBEB-AD45-B2E3-697B54783585}" srcOrd="1" destOrd="0" presId="urn:microsoft.com/office/officeart/2005/8/layout/venn1"/>
    <dgm:cxn modelId="{B9A3141C-E919-4EC2-813C-26C9BB3717E8}" type="presOf" srcId="{E673C9E4-4DC0-D342-B7FD-C065D5797CF4}" destId="{B5B925D5-34E3-C744-8DD2-E5FE855C68E9}" srcOrd="1" destOrd="0" presId="urn:microsoft.com/office/officeart/2005/8/layout/venn1"/>
    <dgm:cxn modelId="{14324F6B-DA91-4B60-ABAC-1931DF9C2D43}" type="presOf" srcId="{75D869A1-2D0E-1A4B-95EE-ADF304D85F6F}" destId="{3DCDE1DF-E16B-1942-B01D-A5B1D4187788}" srcOrd="0" destOrd="0" presId="urn:microsoft.com/office/officeart/2005/8/layout/venn1"/>
    <dgm:cxn modelId="{EC5C6B6E-70D7-4C77-B0ED-DFCC27F27DAA}" type="presOf" srcId="{E673C9E4-4DC0-D342-B7FD-C065D5797CF4}" destId="{98386B7C-DE8D-5849-B859-1325A855B77A}" srcOrd="0" destOrd="0" presId="urn:microsoft.com/office/officeart/2005/8/layout/venn1"/>
    <dgm:cxn modelId="{4F0C4677-5DAD-D049-9AE0-33D0B6B5171F}" srcId="{CCDDA9CE-9714-8A42-BC1B-382A6E845A62}" destId="{C99E3D01-E4EE-0D47-9624-6C9EC0B83372}" srcOrd="2" destOrd="0" parTransId="{4EBE6953-E929-2644-9A53-C14ADC6501CD}" sibTransId="{4A8C79A1-C34B-F749-8499-E542BC5F20B4}"/>
    <dgm:cxn modelId="{BACF7D91-BD16-47A1-8891-37ECE710C398}" type="presOf" srcId="{CCDDA9CE-9714-8A42-BC1B-382A6E845A62}" destId="{E818A33E-8DB1-D74C-9C41-A7703B86E08E}" srcOrd="0" destOrd="0" presId="urn:microsoft.com/office/officeart/2005/8/layout/venn1"/>
    <dgm:cxn modelId="{72671B92-DACC-423B-BCBD-BE7C07C18A86}" type="presOf" srcId="{75D869A1-2D0E-1A4B-95EE-ADF304D85F6F}" destId="{6186F704-7C33-344E-836C-197FE72AE5ED}" srcOrd="1" destOrd="0" presId="urn:microsoft.com/office/officeart/2005/8/layout/venn1"/>
    <dgm:cxn modelId="{5B6B10AB-D1E5-D042-96CA-30864EA92272}" srcId="{CCDDA9CE-9714-8A42-BC1B-382A6E845A62}" destId="{75D869A1-2D0E-1A4B-95EE-ADF304D85F6F}" srcOrd="1" destOrd="0" parTransId="{0FD6BC9C-A2F2-7641-A723-895751B3FE8D}" sibTransId="{27A1A4E5-4075-E541-862E-C610B17F0EF1}"/>
    <dgm:cxn modelId="{E5D768BC-B583-4CB5-A0D5-275584947AF1}" type="presOf" srcId="{C99E3D01-E4EE-0D47-9624-6C9EC0B83372}" destId="{5739AEE9-7D16-4C4F-8164-E9156E484FF8}" srcOrd="0" destOrd="0" presId="urn:microsoft.com/office/officeart/2005/8/layout/venn1"/>
    <dgm:cxn modelId="{DEF884F8-496E-0A4A-8391-FA92FB94E32A}" srcId="{CCDDA9CE-9714-8A42-BC1B-382A6E845A62}" destId="{E673C9E4-4DC0-D342-B7FD-C065D5797CF4}" srcOrd="0" destOrd="0" parTransId="{3392F6BB-C581-F040-AC3E-BB115B66D000}" sibTransId="{5BD497EC-F0C0-3146-B43B-24923D9404E9}"/>
    <dgm:cxn modelId="{44923389-4949-40BA-929B-E32C932D36C2}" type="presParOf" srcId="{E818A33E-8DB1-D74C-9C41-A7703B86E08E}" destId="{98386B7C-DE8D-5849-B859-1325A855B77A}" srcOrd="0" destOrd="0" presId="urn:microsoft.com/office/officeart/2005/8/layout/venn1"/>
    <dgm:cxn modelId="{1B9CEC73-805C-416C-88D7-85643F9DB102}" type="presParOf" srcId="{E818A33E-8DB1-D74C-9C41-A7703B86E08E}" destId="{B5B925D5-34E3-C744-8DD2-E5FE855C68E9}" srcOrd="1" destOrd="0" presId="urn:microsoft.com/office/officeart/2005/8/layout/venn1"/>
    <dgm:cxn modelId="{4EB285C2-7413-401C-919C-251CA0D1F79F}" type="presParOf" srcId="{E818A33E-8DB1-D74C-9C41-A7703B86E08E}" destId="{3DCDE1DF-E16B-1942-B01D-A5B1D4187788}" srcOrd="2" destOrd="0" presId="urn:microsoft.com/office/officeart/2005/8/layout/venn1"/>
    <dgm:cxn modelId="{F89CE23A-E178-49ED-86B0-86EE95BBC19B}" type="presParOf" srcId="{E818A33E-8DB1-D74C-9C41-A7703B86E08E}" destId="{6186F704-7C33-344E-836C-197FE72AE5ED}" srcOrd="3" destOrd="0" presId="urn:microsoft.com/office/officeart/2005/8/layout/venn1"/>
    <dgm:cxn modelId="{478D7B6E-2937-46AB-9796-9CB7CFD1D0E4}" type="presParOf" srcId="{E818A33E-8DB1-D74C-9C41-A7703B86E08E}" destId="{5739AEE9-7D16-4C4F-8164-E9156E484FF8}" srcOrd="4" destOrd="0" presId="urn:microsoft.com/office/officeart/2005/8/layout/venn1"/>
    <dgm:cxn modelId="{727F5BA6-66E2-493F-BE48-1029C7012FA4}" type="presParOf" srcId="{E818A33E-8DB1-D74C-9C41-A7703B86E08E}" destId="{2D68B870-DBEB-AD45-B2E3-697B5478358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034E71-372B-A647-8E63-674F21A1F97C}" type="doc">
      <dgm:prSet loTypeId="urn:microsoft.com/office/officeart/2005/8/layout/radial1" loCatId="" qsTypeId="urn:microsoft.com/office/officeart/2005/8/quickstyle/simple1" qsCatId="simple" csTypeId="urn:microsoft.com/office/officeart/2005/8/colors/ColorSchemeForSuggestions" csCatId="other" phldr="1"/>
      <dgm:spPr/>
      <dgm:t>
        <a:bodyPr/>
        <a:lstStyle/>
        <a:p>
          <a:endParaRPr lang="en-US"/>
        </a:p>
      </dgm:t>
    </dgm:pt>
    <dgm:pt modelId="{CE86DF28-5C5C-6442-A9FA-014672EFF26C}">
      <dgm:prSet phldrT="[Text]"/>
      <dgm:spPr>
        <a:solidFill>
          <a:srgbClr val="C9452A"/>
        </a:solidFill>
      </dgm:spPr>
      <dgm:t>
        <a:bodyPr/>
        <a:lstStyle/>
        <a:p>
          <a:r>
            <a:rPr lang="pt-BR" b="1" dirty="0"/>
            <a:t>Fatores de risco</a:t>
          </a:r>
          <a:endParaRPr lang="en-US" b="1" dirty="0"/>
        </a:p>
      </dgm:t>
    </dgm:pt>
    <dgm:pt modelId="{9966C9AA-B7EA-6A4E-9F34-A2F6D0F8BC44}" type="parTrans" cxnId="{CDA2DF1B-A8BD-C84D-8336-D27CCDCC8B0C}">
      <dgm:prSet/>
      <dgm:spPr/>
      <dgm:t>
        <a:bodyPr/>
        <a:lstStyle/>
        <a:p>
          <a:endParaRPr lang="en-US"/>
        </a:p>
      </dgm:t>
    </dgm:pt>
    <dgm:pt modelId="{3B9B65A9-C7CC-5F48-A1FC-272C80404D3C}" type="sibTrans" cxnId="{CDA2DF1B-A8BD-C84D-8336-D27CCDCC8B0C}">
      <dgm:prSet/>
      <dgm:spPr/>
      <dgm:t>
        <a:bodyPr/>
        <a:lstStyle/>
        <a:p>
          <a:endParaRPr lang="en-US"/>
        </a:p>
      </dgm:t>
    </dgm:pt>
    <dgm:pt modelId="{13EE7C78-39BF-DD43-94E9-41DBE2230E06}">
      <dgm:prSet phldrT="[Text]"/>
      <dgm:spPr>
        <a:solidFill>
          <a:srgbClr val="C9452A"/>
        </a:solidFill>
      </dgm:spPr>
      <dgm:t>
        <a:bodyPr/>
        <a:lstStyle/>
        <a:p>
          <a:r>
            <a:rPr lang="pt-BR" b="1" dirty="0"/>
            <a:t>Individuais</a:t>
          </a:r>
          <a:r>
            <a:rPr lang="en-US" b="1" dirty="0"/>
            <a:t> </a:t>
          </a:r>
        </a:p>
      </dgm:t>
    </dgm:pt>
    <dgm:pt modelId="{16DC7E4A-B780-8E4A-B75C-16BAD32C3313}" type="parTrans" cxnId="{384D2DA9-D645-504F-93DA-C43F4A5EFF17}">
      <dgm:prSet/>
      <dgm:spPr/>
      <dgm:t>
        <a:bodyPr/>
        <a:lstStyle/>
        <a:p>
          <a:endParaRPr lang="en-US"/>
        </a:p>
      </dgm:t>
    </dgm:pt>
    <dgm:pt modelId="{C0BFB74F-1145-C540-9858-7FC791949932}" type="sibTrans" cxnId="{384D2DA9-D645-504F-93DA-C43F4A5EFF17}">
      <dgm:prSet/>
      <dgm:spPr/>
      <dgm:t>
        <a:bodyPr/>
        <a:lstStyle/>
        <a:p>
          <a:endParaRPr lang="en-US"/>
        </a:p>
      </dgm:t>
    </dgm:pt>
    <dgm:pt modelId="{8C1539CE-FFC7-EC45-BA5C-2A8C9CCD2C61}">
      <dgm:prSet phldrT="[Text]"/>
      <dgm:spPr>
        <a:solidFill>
          <a:srgbClr val="C9452A"/>
        </a:solidFill>
      </dgm:spPr>
      <dgm:t>
        <a:bodyPr/>
        <a:lstStyle/>
        <a:p>
          <a:r>
            <a:rPr lang="pt-BR" b="1" dirty="0" err="1"/>
            <a:t>Relaciona-mentos</a:t>
          </a:r>
          <a:endParaRPr lang="en-US" b="1" dirty="0"/>
        </a:p>
      </dgm:t>
    </dgm:pt>
    <dgm:pt modelId="{D4D25654-47E5-3D4B-8C86-BECC3A4F3835}" type="parTrans" cxnId="{11E5CDCD-D221-F144-8CDC-F637761819AC}">
      <dgm:prSet/>
      <dgm:spPr/>
      <dgm:t>
        <a:bodyPr/>
        <a:lstStyle/>
        <a:p>
          <a:endParaRPr lang="en-US"/>
        </a:p>
      </dgm:t>
    </dgm:pt>
    <dgm:pt modelId="{D7DCEB2F-FC6D-9F47-A162-3CEC460C1895}" type="sibTrans" cxnId="{11E5CDCD-D221-F144-8CDC-F637761819AC}">
      <dgm:prSet/>
      <dgm:spPr/>
      <dgm:t>
        <a:bodyPr/>
        <a:lstStyle/>
        <a:p>
          <a:endParaRPr lang="en-US"/>
        </a:p>
      </dgm:t>
    </dgm:pt>
    <dgm:pt modelId="{93A0610A-4806-8848-92B4-89E2FAA5738A}">
      <dgm:prSet phldrT="[Text]"/>
      <dgm:spPr>
        <a:solidFill>
          <a:srgbClr val="C9452A"/>
        </a:solidFill>
      </dgm:spPr>
      <dgm:t>
        <a:bodyPr/>
        <a:lstStyle/>
        <a:p>
          <a:r>
            <a:rPr lang="pt-BR" b="1" dirty="0"/>
            <a:t>Comunidade</a:t>
          </a:r>
          <a:r>
            <a:rPr lang="en-US" b="1" dirty="0"/>
            <a:t> </a:t>
          </a:r>
        </a:p>
      </dgm:t>
    </dgm:pt>
    <dgm:pt modelId="{69525FF5-8BC5-624E-996F-7F0A35C69BF1}" type="parTrans" cxnId="{CD65E15D-9DEE-CC44-B7C6-A46DDD2F46C9}">
      <dgm:prSet/>
      <dgm:spPr/>
      <dgm:t>
        <a:bodyPr/>
        <a:lstStyle/>
        <a:p>
          <a:endParaRPr lang="en-US"/>
        </a:p>
      </dgm:t>
    </dgm:pt>
    <dgm:pt modelId="{C949DBFB-63A5-C747-BA77-28CF30DD5F24}" type="sibTrans" cxnId="{CD65E15D-9DEE-CC44-B7C6-A46DDD2F46C9}">
      <dgm:prSet/>
      <dgm:spPr/>
      <dgm:t>
        <a:bodyPr/>
        <a:lstStyle/>
        <a:p>
          <a:endParaRPr lang="en-US"/>
        </a:p>
      </dgm:t>
    </dgm:pt>
    <dgm:pt modelId="{1247980E-FFF7-5B46-9C84-7F8C698BD8B1}">
      <dgm:prSet phldrT="[Text]"/>
      <dgm:spPr>
        <a:solidFill>
          <a:srgbClr val="C9452A"/>
        </a:solidFill>
      </dgm:spPr>
      <dgm:t>
        <a:bodyPr/>
        <a:lstStyle/>
        <a:p>
          <a:r>
            <a:rPr lang="pt-BR" b="1" dirty="0"/>
            <a:t>Sistemas de saúde (sociedade em geral)</a:t>
          </a:r>
          <a:endParaRPr lang="en-US" dirty="0"/>
        </a:p>
      </dgm:t>
    </dgm:pt>
    <dgm:pt modelId="{B55A068C-1BC4-D94D-9DF7-B84D67646D98}" type="parTrans" cxnId="{ED061683-5FB8-7840-8DC5-E1BFF7EACCCB}">
      <dgm:prSet/>
      <dgm:spPr/>
      <dgm:t>
        <a:bodyPr/>
        <a:lstStyle/>
        <a:p>
          <a:endParaRPr lang="en-US"/>
        </a:p>
      </dgm:t>
    </dgm:pt>
    <dgm:pt modelId="{A5DE1348-5C85-C845-9F0B-7B01C123B209}" type="sibTrans" cxnId="{ED061683-5FB8-7840-8DC5-E1BFF7EACCCB}">
      <dgm:prSet/>
      <dgm:spPr/>
      <dgm:t>
        <a:bodyPr/>
        <a:lstStyle/>
        <a:p>
          <a:endParaRPr lang="en-US"/>
        </a:p>
      </dgm:t>
    </dgm:pt>
    <dgm:pt modelId="{A5B75774-C07D-EB47-9329-CCFDC3367BCB}" type="pres">
      <dgm:prSet presAssocID="{E0034E71-372B-A647-8E63-674F21A1F97C}" presName="cycle" presStyleCnt="0">
        <dgm:presLayoutVars>
          <dgm:chMax val="1"/>
          <dgm:dir/>
          <dgm:animLvl val="ctr"/>
          <dgm:resizeHandles val="exact"/>
        </dgm:presLayoutVars>
      </dgm:prSet>
      <dgm:spPr/>
    </dgm:pt>
    <dgm:pt modelId="{3AD2CD8C-2020-1D4D-995A-9F1ABB3514CF}" type="pres">
      <dgm:prSet presAssocID="{CE86DF28-5C5C-6442-A9FA-014672EFF26C}" presName="centerShape" presStyleLbl="node0" presStyleIdx="0" presStyleCnt="1"/>
      <dgm:spPr/>
    </dgm:pt>
    <dgm:pt modelId="{87821248-C3E6-2A43-B1F9-6B284D8EFFF9}" type="pres">
      <dgm:prSet presAssocID="{16DC7E4A-B780-8E4A-B75C-16BAD32C3313}" presName="Name9" presStyleLbl="parChTrans1D2" presStyleIdx="0" presStyleCnt="4"/>
      <dgm:spPr/>
    </dgm:pt>
    <dgm:pt modelId="{51121046-339C-1447-9FB7-DECB3EF6DC82}" type="pres">
      <dgm:prSet presAssocID="{16DC7E4A-B780-8E4A-B75C-16BAD32C3313}" presName="connTx" presStyleLbl="parChTrans1D2" presStyleIdx="0" presStyleCnt="4"/>
      <dgm:spPr/>
    </dgm:pt>
    <dgm:pt modelId="{82B693EB-6482-8A4B-8131-70939364C6A8}" type="pres">
      <dgm:prSet presAssocID="{13EE7C78-39BF-DD43-94E9-41DBE2230E06}" presName="node" presStyleLbl="node1" presStyleIdx="0" presStyleCnt="4">
        <dgm:presLayoutVars>
          <dgm:bulletEnabled val="1"/>
        </dgm:presLayoutVars>
      </dgm:prSet>
      <dgm:spPr/>
    </dgm:pt>
    <dgm:pt modelId="{6FCA8488-EB6F-1B40-8B31-21B0954EDA16}" type="pres">
      <dgm:prSet presAssocID="{D4D25654-47E5-3D4B-8C86-BECC3A4F3835}" presName="Name9" presStyleLbl="parChTrans1D2" presStyleIdx="1" presStyleCnt="4"/>
      <dgm:spPr/>
    </dgm:pt>
    <dgm:pt modelId="{4D3EDB95-AA15-EE42-B87E-264935392665}" type="pres">
      <dgm:prSet presAssocID="{D4D25654-47E5-3D4B-8C86-BECC3A4F3835}" presName="connTx" presStyleLbl="parChTrans1D2" presStyleIdx="1" presStyleCnt="4"/>
      <dgm:spPr/>
    </dgm:pt>
    <dgm:pt modelId="{EAAED82F-B9FA-C541-9BEB-408E90F77684}" type="pres">
      <dgm:prSet presAssocID="{8C1539CE-FFC7-EC45-BA5C-2A8C9CCD2C61}" presName="node" presStyleLbl="node1" presStyleIdx="1" presStyleCnt="4">
        <dgm:presLayoutVars>
          <dgm:bulletEnabled val="1"/>
        </dgm:presLayoutVars>
      </dgm:prSet>
      <dgm:spPr/>
    </dgm:pt>
    <dgm:pt modelId="{EE85861E-64EE-A543-AD70-31BCEE4B6A04}" type="pres">
      <dgm:prSet presAssocID="{69525FF5-8BC5-624E-996F-7F0A35C69BF1}" presName="Name9" presStyleLbl="parChTrans1D2" presStyleIdx="2" presStyleCnt="4"/>
      <dgm:spPr/>
    </dgm:pt>
    <dgm:pt modelId="{19F10D64-454A-F540-8119-1F277BE6EF15}" type="pres">
      <dgm:prSet presAssocID="{69525FF5-8BC5-624E-996F-7F0A35C69BF1}" presName="connTx" presStyleLbl="parChTrans1D2" presStyleIdx="2" presStyleCnt="4"/>
      <dgm:spPr/>
    </dgm:pt>
    <dgm:pt modelId="{1F772546-8AC5-A748-973E-EB33DC4CA5C3}" type="pres">
      <dgm:prSet presAssocID="{93A0610A-4806-8848-92B4-89E2FAA5738A}" presName="node" presStyleLbl="node1" presStyleIdx="2" presStyleCnt="4">
        <dgm:presLayoutVars>
          <dgm:bulletEnabled val="1"/>
        </dgm:presLayoutVars>
      </dgm:prSet>
      <dgm:spPr/>
    </dgm:pt>
    <dgm:pt modelId="{73D6EDAC-2CFA-6045-B514-A421AFF528F4}" type="pres">
      <dgm:prSet presAssocID="{B55A068C-1BC4-D94D-9DF7-B84D67646D98}" presName="Name9" presStyleLbl="parChTrans1D2" presStyleIdx="3" presStyleCnt="4"/>
      <dgm:spPr/>
    </dgm:pt>
    <dgm:pt modelId="{FACD2270-B7EB-1042-8128-582DAA4B08AD}" type="pres">
      <dgm:prSet presAssocID="{B55A068C-1BC4-D94D-9DF7-B84D67646D98}" presName="connTx" presStyleLbl="parChTrans1D2" presStyleIdx="3" presStyleCnt="4"/>
      <dgm:spPr/>
    </dgm:pt>
    <dgm:pt modelId="{983624F2-6684-0940-B4E3-C0F7D4C5F1FE}" type="pres">
      <dgm:prSet presAssocID="{1247980E-FFF7-5B46-9C84-7F8C698BD8B1}" presName="node" presStyleLbl="node1" presStyleIdx="3" presStyleCnt="4">
        <dgm:presLayoutVars>
          <dgm:bulletEnabled val="1"/>
        </dgm:presLayoutVars>
      </dgm:prSet>
      <dgm:spPr/>
    </dgm:pt>
  </dgm:ptLst>
  <dgm:cxnLst>
    <dgm:cxn modelId="{5953F711-9128-43B7-AD13-154610E5B983}" type="presOf" srcId="{B55A068C-1BC4-D94D-9DF7-B84D67646D98}" destId="{FACD2270-B7EB-1042-8128-582DAA4B08AD}" srcOrd="1" destOrd="0" presId="urn:microsoft.com/office/officeart/2005/8/layout/radial1"/>
    <dgm:cxn modelId="{CDA2DF1B-A8BD-C84D-8336-D27CCDCC8B0C}" srcId="{E0034E71-372B-A647-8E63-674F21A1F97C}" destId="{CE86DF28-5C5C-6442-A9FA-014672EFF26C}" srcOrd="0" destOrd="0" parTransId="{9966C9AA-B7EA-6A4E-9F34-A2F6D0F8BC44}" sibTransId="{3B9B65A9-C7CC-5F48-A1FC-272C80404D3C}"/>
    <dgm:cxn modelId="{10B99B23-FA0A-4D39-90B2-8D3AF4507C00}" type="presOf" srcId="{D4D25654-47E5-3D4B-8C86-BECC3A4F3835}" destId="{4D3EDB95-AA15-EE42-B87E-264935392665}" srcOrd="1" destOrd="0" presId="urn:microsoft.com/office/officeart/2005/8/layout/radial1"/>
    <dgm:cxn modelId="{7297D038-017C-48F4-96E0-6C7801CA3BC8}" type="presOf" srcId="{8C1539CE-FFC7-EC45-BA5C-2A8C9CCD2C61}" destId="{EAAED82F-B9FA-C541-9BEB-408E90F77684}" srcOrd="0" destOrd="0" presId="urn:microsoft.com/office/officeart/2005/8/layout/radial1"/>
    <dgm:cxn modelId="{CD65E15D-9DEE-CC44-B7C6-A46DDD2F46C9}" srcId="{CE86DF28-5C5C-6442-A9FA-014672EFF26C}" destId="{93A0610A-4806-8848-92B4-89E2FAA5738A}" srcOrd="2" destOrd="0" parTransId="{69525FF5-8BC5-624E-996F-7F0A35C69BF1}" sibTransId="{C949DBFB-63A5-C747-BA77-28CF30DD5F24}"/>
    <dgm:cxn modelId="{4BF07442-4A2A-4D0C-9B88-5FC19983CA94}" type="presOf" srcId="{93A0610A-4806-8848-92B4-89E2FAA5738A}" destId="{1F772546-8AC5-A748-973E-EB33DC4CA5C3}" srcOrd="0" destOrd="0" presId="urn:microsoft.com/office/officeart/2005/8/layout/radial1"/>
    <dgm:cxn modelId="{5FA69E6D-293E-42EA-B398-0614FF2C51D3}" type="presOf" srcId="{16DC7E4A-B780-8E4A-B75C-16BAD32C3313}" destId="{51121046-339C-1447-9FB7-DECB3EF6DC82}" srcOrd="1" destOrd="0" presId="urn:microsoft.com/office/officeart/2005/8/layout/radial1"/>
    <dgm:cxn modelId="{ED061683-5FB8-7840-8DC5-E1BFF7EACCCB}" srcId="{CE86DF28-5C5C-6442-A9FA-014672EFF26C}" destId="{1247980E-FFF7-5B46-9C84-7F8C698BD8B1}" srcOrd="3" destOrd="0" parTransId="{B55A068C-1BC4-D94D-9DF7-B84D67646D98}" sibTransId="{A5DE1348-5C85-C845-9F0B-7B01C123B209}"/>
    <dgm:cxn modelId="{B5D86689-3E7C-4063-85F6-B40D0955B219}" type="presOf" srcId="{D4D25654-47E5-3D4B-8C86-BECC3A4F3835}" destId="{6FCA8488-EB6F-1B40-8B31-21B0954EDA16}" srcOrd="0" destOrd="0" presId="urn:microsoft.com/office/officeart/2005/8/layout/radial1"/>
    <dgm:cxn modelId="{E436568A-4295-42B1-A9BD-78D46CDB44A8}" type="presOf" srcId="{69525FF5-8BC5-624E-996F-7F0A35C69BF1}" destId="{19F10D64-454A-F540-8119-1F277BE6EF15}" srcOrd="1" destOrd="0" presId="urn:microsoft.com/office/officeart/2005/8/layout/radial1"/>
    <dgm:cxn modelId="{EBE635A1-47D4-489C-A89A-C15288C35730}" type="presOf" srcId="{13EE7C78-39BF-DD43-94E9-41DBE2230E06}" destId="{82B693EB-6482-8A4B-8131-70939364C6A8}" srcOrd="0" destOrd="0" presId="urn:microsoft.com/office/officeart/2005/8/layout/radial1"/>
    <dgm:cxn modelId="{384D2DA9-D645-504F-93DA-C43F4A5EFF17}" srcId="{CE86DF28-5C5C-6442-A9FA-014672EFF26C}" destId="{13EE7C78-39BF-DD43-94E9-41DBE2230E06}" srcOrd="0" destOrd="0" parTransId="{16DC7E4A-B780-8E4A-B75C-16BAD32C3313}" sibTransId="{C0BFB74F-1145-C540-9858-7FC791949932}"/>
    <dgm:cxn modelId="{4A7404B2-6EB3-4D29-AA3D-794D4B7DBFB3}" type="presOf" srcId="{B55A068C-1BC4-D94D-9DF7-B84D67646D98}" destId="{73D6EDAC-2CFA-6045-B514-A421AFF528F4}" srcOrd="0" destOrd="0" presId="urn:microsoft.com/office/officeart/2005/8/layout/radial1"/>
    <dgm:cxn modelId="{C64620B7-6B9D-4B3F-B58D-22CD12B91C29}" type="presOf" srcId="{CE86DF28-5C5C-6442-A9FA-014672EFF26C}" destId="{3AD2CD8C-2020-1D4D-995A-9F1ABB3514CF}" srcOrd="0" destOrd="0" presId="urn:microsoft.com/office/officeart/2005/8/layout/radial1"/>
    <dgm:cxn modelId="{6B2C67B9-B285-4CEF-B907-186DA4CE8218}" type="presOf" srcId="{E0034E71-372B-A647-8E63-674F21A1F97C}" destId="{A5B75774-C07D-EB47-9329-CCFDC3367BCB}" srcOrd="0" destOrd="0" presId="urn:microsoft.com/office/officeart/2005/8/layout/radial1"/>
    <dgm:cxn modelId="{11E5CDCD-D221-F144-8CDC-F637761819AC}" srcId="{CE86DF28-5C5C-6442-A9FA-014672EFF26C}" destId="{8C1539CE-FFC7-EC45-BA5C-2A8C9CCD2C61}" srcOrd="1" destOrd="0" parTransId="{D4D25654-47E5-3D4B-8C86-BECC3A4F3835}" sibTransId="{D7DCEB2F-FC6D-9F47-A162-3CEC460C1895}"/>
    <dgm:cxn modelId="{AB135ADD-C405-40FD-B980-31D3D00FE6F4}" type="presOf" srcId="{69525FF5-8BC5-624E-996F-7F0A35C69BF1}" destId="{EE85861E-64EE-A543-AD70-31BCEE4B6A04}" srcOrd="0" destOrd="0" presId="urn:microsoft.com/office/officeart/2005/8/layout/radial1"/>
    <dgm:cxn modelId="{980DC8E8-BC6C-4498-B4C6-C6F22C795F13}" type="presOf" srcId="{16DC7E4A-B780-8E4A-B75C-16BAD32C3313}" destId="{87821248-C3E6-2A43-B1F9-6B284D8EFFF9}" srcOrd="0" destOrd="0" presId="urn:microsoft.com/office/officeart/2005/8/layout/radial1"/>
    <dgm:cxn modelId="{9748ACE9-6FF6-4619-8B79-154A467D922D}" type="presOf" srcId="{1247980E-FFF7-5B46-9C84-7F8C698BD8B1}" destId="{983624F2-6684-0940-B4E3-C0F7D4C5F1FE}" srcOrd="0" destOrd="0" presId="urn:microsoft.com/office/officeart/2005/8/layout/radial1"/>
    <dgm:cxn modelId="{55BBB6AC-1D8F-4495-B345-CCE3DD4E40D4}" type="presParOf" srcId="{A5B75774-C07D-EB47-9329-CCFDC3367BCB}" destId="{3AD2CD8C-2020-1D4D-995A-9F1ABB3514CF}" srcOrd="0" destOrd="0" presId="urn:microsoft.com/office/officeart/2005/8/layout/radial1"/>
    <dgm:cxn modelId="{57ABEB7A-B4CA-4299-92EA-E96FFDE6095B}" type="presParOf" srcId="{A5B75774-C07D-EB47-9329-CCFDC3367BCB}" destId="{87821248-C3E6-2A43-B1F9-6B284D8EFFF9}" srcOrd="1" destOrd="0" presId="urn:microsoft.com/office/officeart/2005/8/layout/radial1"/>
    <dgm:cxn modelId="{1A34AF1C-E52F-4408-B483-E6B3AB376CE0}" type="presParOf" srcId="{87821248-C3E6-2A43-B1F9-6B284D8EFFF9}" destId="{51121046-339C-1447-9FB7-DECB3EF6DC82}" srcOrd="0" destOrd="0" presId="urn:microsoft.com/office/officeart/2005/8/layout/radial1"/>
    <dgm:cxn modelId="{73D08643-81C2-4063-BC29-2EF500EE86DA}" type="presParOf" srcId="{A5B75774-C07D-EB47-9329-CCFDC3367BCB}" destId="{82B693EB-6482-8A4B-8131-70939364C6A8}" srcOrd="2" destOrd="0" presId="urn:microsoft.com/office/officeart/2005/8/layout/radial1"/>
    <dgm:cxn modelId="{A011C695-D470-4458-94CE-565865DF4C28}" type="presParOf" srcId="{A5B75774-C07D-EB47-9329-CCFDC3367BCB}" destId="{6FCA8488-EB6F-1B40-8B31-21B0954EDA16}" srcOrd="3" destOrd="0" presId="urn:microsoft.com/office/officeart/2005/8/layout/radial1"/>
    <dgm:cxn modelId="{3FF81785-C460-4E34-889B-41627D615551}" type="presParOf" srcId="{6FCA8488-EB6F-1B40-8B31-21B0954EDA16}" destId="{4D3EDB95-AA15-EE42-B87E-264935392665}" srcOrd="0" destOrd="0" presId="urn:microsoft.com/office/officeart/2005/8/layout/radial1"/>
    <dgm:cxn modelId="{2D9B5370-5DC1-4132-8ED3-3A8936A5657B}" type="presParOf" srcId="{A5B75774-C07D-EB47-9329-CCFDC3367BCB}" destId="{EAAED82F-B9FA-C541-9BEB-408E90F77684}" srcOrd="4" destOrd="0" presId="urn:microsoft.com/office/officeart/2005/8/layout/radial1"/>
    <dgm:cxn modelId="{C9E3F38E-BB20-4000-AB53-9E29D910EC99}" type="presParOf" srcId="{A5B75774-C07D-EB47-9329-CCFDC3367BCB}" destId="{EE85861E-64EE-A543-AD70-31BCEE4B6A04}" srcOrd="5" destOrd="0" presId="urn:microsoft.com/office/officeart/2005/8/layout/radial1"/>
    <dgm:cxn modelId="{1D5F05B8-776E-4918-8016-45FFD1BD96BA}" type="presParOf" srcId="{EE85861E-64EE-A543-AD70-31BCEE4B6A04}" destId="{19F10D64-454A-F540-8119-1F277BE6EF15}" srcOrd="0" destOrd="0" presId="urn:microsoft.com/office/officeart/2005/8/layout/radial1"/>
    <dgm:cxn modelId="{C5AF64CF-5F1A-45C8-A8A2-240405131782}" type="presParOf" srcId="{A5B75774-C07D-EB47-9329-CCFDC3367BCB}" destId="{1F772546-8AC5-A748-973E-EB33DC4CA5C3}" srcOrd="6" destOrd="0" presId="urn:microsoft.com/office/officeart/2005/8/layout/radial1"/>
    <dgm:cxn modelId="{E9992D4E-44D7-493E-9CDF-E4F05AC3B126}" type="presParOf" srcId="{A5B75774-C07D-EB47-9329-CCFDC3367BCB}" destId="{73D6EDAC-2CFA-6045-B514-A421AFF528F4}" srcOrd="7" destOrd="0" presId="urn:microsoft.com/office/officeart/2005/8/layout/radial1"/>
    <dgm:cxn modelId="{4543C4FE-3685-4A73-A85A-D55696F3D41C}" type="presParOf" srcId="{73D6EDAC-2CFA-6045-B514-A421AFF528F4}" destId="{FACD2270-B7EB-1042-8128-582DAA4B08AD}" srcOrd="0" destOrd="0" presId="urn:microsoft.com/office/officeart/2005/8/layout/radial1"/>
    <dgm:cxn modelId="{EF630BBC-A55A-4BDA-8144-B24DE919CA28}" type="presParOf" srcId="{A5B75774-C07D-EB47-9329-CCFDC3367BCB}" destId="{983624F2-6684-0940-B4E3-C0F7D4C5F1FE}"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AABCCD-C951-FD46-8A34-9E92A6B496B3}" type="doc">
      <dgm:prSet loTypeId="urn:microsoft.com/office/officeart/2005/8/layout/balance1" loCatId="" qsTypeId="urn:microsoft.com/office/officeart/2005/8/quickstyle/simple4" qsCatId="simple" csTypeId="urn:microsoft.com/office/officeart/2005/8/colors/accent6_2" csCatId="accent6" phldr="1"/>
      <dgm:spPr/>
      <dgm:t>
        <a:bodyPr/>
        <a:lstStyle/>
        <a:p>
          <a:endParaRPr lang="en-US"/>
        </a:p>
      </dgm:t>
    </dgm:pt>
    <dgm:pt modelId="{13F25F65-A71E-644E-8E2F-96EB83F5C55E}">
      <dgm:prSet phldrT="[Text]"/>
      <dgm:spPr>
        <a:solidFill>
          <a:srgbClr val="C9452A">
            <a:alpha val="90000"/>
          </a:srgbClr>
        </a:solidFill>
      </dgm:spPr>
      <dgm:t>
        <a:bodyPr/>
        <a:lstStyle/>
        <a:p>
          <a:r>
            <a:rPr lang="pt-BR" dirty="0">
              <a:solidFill>
                <a:schemeClr val="bg1"/>
              </a:solidFill>
            </a:rPr>
            <a:t>Fatores de risco</a:t>
          </a:r>
          <a:endParaRPr lang="en-US" dirty="0">
            <a:solidFill>
              <a:schemeClr val="bg1"/>
            </a:solidFill>
          </a:endParaRPr>
        </a:p>
      </dgm:t>
    </dgm:pt>
    <dgm:pt modelId="{D23D6A69-7FA5-BA4C-ADAD-6C8EE11A934A}" type="parTrans" cxnId="{3861159C-66B4-3B43-9840-1780D8A027E1}">
      <dgm:prSet/>
      <dgm:spPr/>
      <dgm:t>
        <a:bodyPr/>
        <a:lstStyle/>
        <a:p>
          <a:endParaRPr lang="en-US"/>
        </a:p>
      </dgm:t>
    </dgm:pt>
    <dgm:pt modelId="{EBEFD983-9EEF-C541-A9CB-17DFE44DBF2E}" type="sibTrans" cxnId="{3861159C-66B4-3B43-9840-1780D8A027E1}">
      <dgm:prSet/>
      <dgm:spPr/>
      <dgm:t>
        <a:bodyPr/>
        <a:lstStyle/>
        <a:p>
          <a:endParaRPr lang="en-US"/>
        </a:p>
      </dgm:t>
    </dgm:pt>
    <dgm:pt modelId="{98EFA7FD-421E-F34A-A579-584673CA6A9C}">
      <dgm:prSet phldrT="[Text]"/>
      <dgm:spPr>
        <a:solidFill>
          <a:srgbClr val="C9452A">
            <a:alpha val="86275"/>
          </a:srgbClr>
        </a:solidFill>
      </dgm:spPr>
      <dgm:t>
        <a:bodyPr/>
        <a:lstStyle/>
        <a:p>
          <a:r>
            <a:rPr lang="pt-BR" dirty="0"/>
            <a:t>Individuais</a:t>
          </a:r>
          <a:r>
            <a:rPr lang="en-US" dirty="0"/>
            <a:t>  </a:t>
          </a:r>
        </a:p>
      </dgm:t>
    </dgm:pt>
    <dgm:pt modelId="{F87F290E-262D-494B-AA00-CEEC1874647F}" type="parTrans" cxnId="{7BCBBFD1-9FC3-1D48-A892-78706397E4B8}">
      <dgm:prSet/>
      <dgm:spPr/>
      <dgm:t>
        <a:bodyPr/>
        <a:lstStyle/>
        <a:p>
          <a:endParaRPr lang="en-US"/>
        </a:p>
      </dgm:t>
    </dgm:pt>
    <dgm:pt modelId="{6B05911C-D70C-B242-8233-D6BB54E302F2}" type="sibTrans" cxnId="{7BCBBFD1-9FC3-1D48-A892-78706397E4B8}">
      <dgm:prSet/>
      <dgm:spPr/>
      <dgm:t>
        <a:bodyPr/>
        <a:lstStyle/>
        <a:p>
          <a:endParaRPr lang="en-US"/>
        </a:p>
      </dgm:t>
    </dgm:pt>
    <dgm:pt modelId="{41BD531A-E342-BE4B-90A5-EC343FDBABED}">
      <dgm:prSet phldrT="[Text]"/>
      <dgm:spPr>
        <a:solidFill>
          <a:srgbClr val="C9452A">
            <a:alpha val="90000"/>
          </a:srgbClr>
        </a:solidFill>
      </dgm:spPr>
      <dgm:t>
        <a:bodyPr/>
        <a:lstStyle/>
        <a:p>
          <a:r>
            <a:rPr lang="pt-BR" dirty="0">
              <a:solidFill>
                <a:schemeClr val="bg1"/>
              </a:solidFill>
            </a:rPr>
            <a:t>Fatores de proteção</a:t>
          </a:r>
          <a:endParaRPr lang="en-US" dirty="0">
            <a:solidFill>
              <a:schemeClr val="bg1"/>
            </a:solidFill>
          </a:endParaRPr>
        </a:p>
      </dgm:t>
    </dgm:pt>
    <dgm:pt modelId="{11CA486A-4184-0C4D-AFAB-C1EDA5AC99AD}" type="parTrans" cxnId="{ED174B76-3A7B-A94E-9855-6B6656AB2B0A}">
      <dgm:prSet/>
      <dgm:spPr/>
      <dgm:t>
        <a:bodyPr/>
        <a:lstStyle/>
        <a:p>
          <a:endParaRPr lang="en-US"/>
        </a:p>
      </dgm:t>
    </dgm:pt>
    <dgm:pt modelId="{D46B6677-62D5-0044-8921-B60183D6D68B}" type="sibTrans" cxnId="{ED174B76-3A7B-A94E-9855-6B6656AB2B0A}">
      <dgm:prSet/>
      <dgm:spPr/>
      <dgm:t>
        <a:bodyPr/>
        <a:lstStyle/>
        <a:p>
          <a:endParaRPr lang="en-US"/>
        </a:p>
      </dgm:t>
    </dgm:pt>
    <dgm:pt modelId="{5C7012FA-92EF-624E-9966-0BFF17551FB6}">
      <dgm:prSet/>
      <dgm:spPr>
        <a:solidFill>
          <a:srgbClr val="C9452A">
            <a:alpha val="86275"/>
          </a:srgbClr>
        </a:solidFill>
      </dgm:spPr>
      <dgm:t>
        <a:bodyPr/>
        <a:lstStyle/>
        <a:p>
          <a:r>
            <a:rPr lang="pt-BR" dirty="0"/>
            <a:t>Relacionamentos</a:t>
          </a:r>
          <a:endParaRPr lang="en-US" dirty="0"/>
        </a:p>
      </dgm:t>
    </dgm:pt>
    <dgm:pt modelId="{F460C8A2-271B-6542-8F8E-343BC69D5218}" type="sibTrans" cxnId="{3051C0F2-BCF4-0049-8C8B-AD14C6977E23}">
      <dgm:prSet/>
      <dgm:spPr/>
      <dgm:t>
        <a:bodyPr/>
        <a:lstStyle/>
        <a:p>
          <a:endParaRPr lang="en-US"/>
        </a:p>
      </dgm:t>
    </dgm:pt>
    <dgm:pt modelId="{D464C9C0-8566-8642-85B4-86F918D04B63}" type="parTrans" cxnId="{3051C0F2-BCF4-0049-8C8B-AD14C6977E23}">
      <dgm:prSet/>
      <dgm:spPr/>
      <dgm:t>
        <a:bodyPr/>
        <a:lstStyle/>
        <a:p>
          <a:endParaRPr lang="en-US"/>
        </a:p>
      </dgm:t>
    </dgm:pt>
    <dgm:pt modelId="{1FB1DAB7-CDE8-1345-B7FA-0F7357C15013}">
      <dgm:prSet/>
      <dgm:spPr>
        <a:solidFill>
          <a:srgbClr val="C9452A">
            <a:alpha val="86275"/>
          </a:srgbClr>
        </a:solidFill>
      </dgm:spPr>
      <dgm:t>
        <a:bodyPr/>
        <a:lstStyle/>
        <a:p>
          <a:r>
            <a:rPr lang="pt-BR" dirty="0"/>
            <a:t>Saúde</a:t>
          </a:r>
          <a:endParaRPr lang="en-US" dirty="0"/>
        </a:p>
      </dgm:t>
    </dgm:pt>
    <dgm:pt modelId="{07FFD6DE-6C44-C948-ADBF-6A148A02C21D}" type="sibTrans" cxnId="{BCF55A95-A4D1-174C-8339-BE126DB11662}">
      <dgm:prSet/>
      <dgm:spPr/>
      <dgm:t>
        <a:bodyPr/>
        <a:lstStyle/>
        <a:p>
          <a:endParaRPr lang="en-US"/>
        </a:p>
      </dgm:t>
    </dgm:pt>
    <dgm:pt modelId="{01FEB3C1-829D-BA42-BA2A-FC36B49384DB}" type="parTrans" cxnId="{BCF55A95-A4D1-174C-8339-BE126DB11662}">
      <dgm:prSet/>
      <dgm:spPr/>
      <dgm:t>
        <a:bodyPr/>
        <a:lstStyle/>
        <a:p>
          <a:endParaRPr lang="en-US"/>
        </a:p>
      </dgm:t>
    </dgm:pt>
    <dgm:pt modelId="{9D63364F-D72C-9044-9BEA-E81A49300F49}">
      <dgm:prSet phldrT="[Text]"/>
      <dgm:spPr>
        <a:solidFill>
          <a:srgbClr val="C9452A">
            <a:alpha val="86275"/>
          </a:srgbClr>
        </a:solidFill>
      </dgm:spPr>
      <dgm:t>
        <a:bodyPr/>
        <a:lstStyle/>
        <a:p>
          <a:r>
            <a:rPr lang="pt-BR" dirty="0"/>
            <a:t>Comunidade</a:t>
          </a:r>
          <a:r>
            <a:rPr lang="en-US" dirty="0"/>
            <a:t> </a:t>
          </a:r>
        </a:p>
      </dgm:t>
    </dgm:pt>
    <dgm:pt modelId="{3D813783-4A99-AB4D-9DBC-CA4FC9B10AA7}" type="sibTrans" cxnId="{2E8B13FD-A825-B54F-B858-E0957A5115AC}">
      <dgm:prSet/>
      <dgm:spPr/>
      <dgm:t>
        <a:bodyPr/>
        <a:lstStyle/>
        <a:p>
          <a:endParaRPr lang="en-US"/>
        </a:p>
      </dgm:t>
    </dgm:pt>
    <dgm:pt modelId="{8B845D57-9163-264E-9144-BEDEC93043EB}" type="parTrans" cxnId="{2E8B13FD-A825-B54F-B858-E0957A5115AC}">
      <dgm:prSet/>
      <dgm:spPr/>
      <dgm:t>
        <a:bodyPr/>
        <a:lstStyle/>
        <a:p>
          <a:endParaRPr lang="en-US"/>
        </a:p>
      </dgm:t>
    </dgm:pt>
    <dgm:pt modelId="{936B2876-8D99-9E4A-9F7D-27B1A96D903A}" type="pres">
      <dgm:prSet presAssocID="{D3AABCCD-C951-FD46-8A34-9E92A6B496B3}" presName="outerComposite" presStyleCnt="0">
        <dgm:presLayoutVars>
          <dgm:chMax val="2"/>
          <dgm:animLvl val="lvl"/>
          <dgm:resizeHandles val="exact"/>
        </dgm:presLayoutVars>
      </dgm:prSet>
      <dgm:spPr/>
    </dgm:pt>
    <dgm:pt modelId="{E6899BD2-4A3B-8645-A1AF-64A4E58D56B3}" type="pres">
      <dgm:prSet presAssocID="{D3AABCCD-C951-FD46-8A34-9E92A6B496B3}" presName="dummyMaxCanvas" presStyleCnt="0"/>
      <dgm:spPr/>
    </dgm:pt>
    <dgm:pt modelId="{F450155A-2FEE-3542-9544-59986F6A852F}" type="pres">
      <dgm:prSet presAssocID="{D3AABCCD-C951-FD46-8A34-9E92A6B496B3}" presName="parentComposite" presStyleCnt="0"/>
      <dgm:spPr/>
    </dgm:pt>
    <dgm:pt modelId="{E8E2E7CF-D740-E24E-9621-7E72C82BEB38}" type="pres">
      <dgm:prSet presAssocID="{D3AABCCD-C951-FD46-8A34-9E92A6B496B3}" presName="parent1" presStyleLbl="alignAccFollowNode1" presStyleIdx="0" presStyleCnt="4">
        <dgm:presLayoutVars>
          <dgm:chMax val="4"/>
        </dgm:presLayoutVars>
      </dgm:prSet>
      <dgm:spPr/>
    </dgm:pt>
    <dgm:pt modelId="{E7DB602B-0F6D-F447-8E07-C9D4B49A8C96}" type="pres">
      <dgm:prSet presAssocID="{D3AABCCD-C951-FD46-8A34-9E92A6B496B3}" presName="parent2" presStyleLbl="alignAccFollowNode1" presStyleIdx="1" presStyleCnt="4">
        <dgm:presLayoutVars>
          <dgm:chMax val="4"/>
        </dgm:presLayoutVars>
      </dgm:prSet>
      <dgm:spPr/>
    </dgm:pt>
    <dgm:pt modelId="{480696BB-CE0E-794A-B33E-42A120084178}" type="pres">
      <dgm:prSet presAssocID="{D3AABCCD-C951-FD46-8A34-9E92A6B496B3}" presName="childrenComposite" presStyleCnt="0"/>
      <dgm:spPr/>
    </dgm:pt>
    <dgm:pt modelId="{167D5C95-FEF7-3440-ABE1-690ED27A3D19}" type="pres">
      <dgm:prSet presAssocID="{D3AABCCD-C951-FD46-8A34-9E92A6B496B3}" presName="dummyMaxCanvas_ChildArea" presStyleCnt="0"/>
      <dgm:spPr/>
    </dgm:pt>
    <dgm:pt modelId="{69BBE803-C600-494C-BEF8-CC853E8D22B1}" type="pres">
      <dgm:prSet presAssocID="{D3AABCCD-C951-FD46-8A34-9E92A6B496B3}" presName="fulcrum" presStyleLbl="alignAccFollowNode1" presStyleIdx="2" presStyleCnt="4"/>
      <dgm:spPr>
        <a:solidFill>
          <a:srgbClr val="C9452A">
            <a:alpha val="43529"/>
          </a:srgbClr>
        </a:solidFill>
      </dgm:spPr>
    </dgm:pt>
    <dgm:pt modelId="{BE9B4851-6F8E-084B-A3DE-FEEC1769306A}" type="pres">
      <dgm:prSet presAssocID="{D3AABCCD-C951-FD46-8A34-9E92A6B496B3}" presName="balance_40" presStyleLbl="alignAccFollowNode1" presStyleIdx="3" presStyleCnt="4">
        <dgm:presLayoutVars>
          <dgm:bulletEnabled val="1"/>
        </dgm:presLayoutVars>
      </dgm:prSet>
      <dgm:spPr>
        <a:solidFill>
          <a:srgbClr val="C9452A">
            <a:alpha val="43529"/>
          </a:srgbClr>
        </a:solidFill>
      </dgm:spPr>
    </dgm:pt>
    <dgm:pt modelId="{3B2ED148-5BE2-8646-9710-FF707AB56437}" type="pres">
      <dgm:prSet presAssocID="{D3AABCCD-C951-FD46-8A34-9E92A6B496B3}" presName="left_40_1" presStyleLbl="node1" presStyleIdx="0" presStyleCnt="4">
        <dgm:presLayoutVars>
          <dgm:bulletEnabled val="1"/>
        </dgm:presLayoutVars>
      </dgm:prSet>
      <dgm:spPr/>
    </dgm:pt>
    <dgm:pt modelId="{FEE4006C-8114-2244-AF33-2FD7CFA5888E}" type="pres">
      <dgm:prSet presAssocID="{D3AABCCD-C951-FD46-8A34-9E92A6B496B3}" presName="left_40_2" presStyleLbl="node1" presStyleIdx="1" presStyleCnt="4">
        <dgm:presLayoutVars>
          <dgm:bulletEnabled val="1"/>
        </dgm:presLayoutVars>
      </dgm:prSet>
      <dgm:spPr/>
    </dgm:pt>
    <dgm:pt modelId="{8EDB9190-B276-914B-B0E6-DA3F5DEBF0A0}" type="pres">
      <dgm:prSet presAssocID="{D3AABCCD-C951-FD46-8A34-9E92A6B496B3}" presName="left_40_3" presStyleLbl="node1" presStyleIdx="2" presStyleCnt="4">
        <dgm:presLayoutVars>
          <dgm:bulletEnabled val="1"/>
        </dgm:presLayoutVars>
      </dgm:prSet>
      <dgm:spPr/>
    </dgm:pt>
    <dgm:pt modelId="{FF7E48AC-E69C-884D-9544-85B4F031064A}" type="pres">
      <dgm:prSet presAssocID="{D3AABCCD-C951-FD46-8A34-9E92A6B496B3}" presName="left_40_4" presStyleLbl="node1" presStyleIdx="3" presStyleCnt="4">
        <dgm:presLayoutVars>
          <dgm:bulletEnabled val="1"/>
        </dgm:presLayoutVars>
      </dgm:prSet>
      <dgm:spPr/>
    </dgm:pt>
  </dgm:ptLst>
  <dgm:cxnLst>
    <dgm:cxn modelId="{F2323227-E637-4909-9B8D-654A9174DC19}" type="presOf" srcId="{D3AABCCD-C951-FD46-8A34-9E92A6B496B3}" destId="{936B2876-8D99-9E4A-9F7D-27B1A96D903A}" srcOrd="0" destOrd="0" presId="urn:microsoft.com/office/officeart/2005/8/layout/balance1"/>
    <dgm:cxn modelId="{3F058475-DC48-4DEB-88F6-B9757DFD6D32}" type="presOf" srcId="{13F25F65-A71E-644E-8E2F-96EB83F5C55E}" destId="{E8E2E7CF-D740-E24E-9621-7E72C82BEB38}" srcOrd="0" destOrd="0" presId="urn:microsoft.com/office/officeart/2005/8/layout/balance1"/>
    <dgm:cxn modelId="{ED174B76-3A7B-A94E-9855-6B6656AB2B0A}" srcId="{D3AABCCD-C951-FD46-8A34-9E92A6B496B3}" destId="{41BD531A-E342-BE4B-90A5-EC343FDBABED}" srcOrd="1" destOrd="0" parTransId="{11CA486A-4184-0C4D-AFAB-C1EDA5AC99AD}" sibTransId="{D46B6677-62D5-0044-8921-B60183D6D68B}"/>
    <dgm:cxn modelId="{A4F59C8B-41F5-425F-8E9F-5436F133BC5C}" type="presOf" srcId="{1FB1DAB7-CDE8-1345-B7FA-0F7357C15013}" destId="{FEE4006C-8114-2244-AF33-2FD7CFA5888E}" srcOrd="0" destOrd="0" presId="urn:microsoft.com/office/officeart/2005/8/layout/balance1"/>
    <dgm:cxn modelId="{BCF55A95-A4D1-174C-8339-BE126DB11662}" srcId="{13F25F65-A71E-644E-8E2F-96EB83F5C55E}" destId="{1FB1DAB7-CDE8-1345-B7FA-0F7357C15013}" srcOrd="1" destOrd="0" parTransId="{01FEB3C1-829D-BA42-BA2A-FC36B49384DB}" sibTransId="{07FFD6DE-6C44-C948-ADBF-6A148A02C21D}"/>
    <dgm:cxn modelId="{3861159C-66B4-3B43-9840-1780D8A027E1}" srcId="{D3AABCCD-C951-FD46-8A34-9E92A6B496B3}" destId="{13F25F65-A71E-644E-8E2F-96EB83F5C55E}" srcOrd="0" destOrd="0" parTransId="{D23D6A69-7FA5-BA4C-ADAD-6C8EE11A934A}" sibTransId="{EBEFD983-9EEF-C541-A9CB-17DFE44DBF2E}"/>
    <dgm:cxn modelId="{3F28DF9D-577E-451F-964B-3712F819180A}" type="presOf" srcId="{5C7012FA-92EF-624E-9966-0BFF17551FB6}" destId="{8EDB9190-B276-914B-B0E6-DA3F5DEBF0A0}" srcOrd="0" destOrd="0" presId="urn:microsoft.com/office/officeart/2005/8/layout/balance1"/>
    <dgm:cxn modelId="{406CAAA1-FA14-4DF0-89F9-84E65D7D291E}" type="presOf" srcId="{41BD531A-E342-BE4B-90A5-EC343FDBABED}" destId="{E7DB602B-0F6D-F447-8E07-C9D4B49A8C96}" srcOrd="0" destOrd="0" presId="urn:microsoft.com/office/officeart/2005/8/layout/balance1"/>
    <dgm:cxn modelId="{D14F84B9-9F1B-495F-B321-DEFA5F327764}" type="presOf" srcId="{9D63364F-D72C-9044-9BEA-E81A49300F49}" destId="{3B2ED148-5BE2-8646-9710-FF707AB56437}" srcOrd="0" destOrd="0" presId="urn:microsoft.com/office/officeart/2005/8/layout/balance1"/>
    <dgm:cxn modelId="{7B638ECC-7B7B-414A-9088-4B5947589A6F}" type="presOf" srcId="{98EFA7FD-421E-F34A-A579-584673CA6A9C}" destId="{FF7E48AC-E69C-884D-9544-85B4F031064A}" srcOrd="0" destOrd="0" presId="urn:microsoft.com/office/officeart/2005/8/layout/balance1"/>
    <dgm:cxn modelId="{7BCBBFD1-9FC3-1D48-A892-78706397E4B8}" srcId="{13F25F65-A71E-644E-8E2F-96EB83F5C55E}" destId="{98EFA7FD-421E-F34A-A579-584673CA6A9C}" srcOrd="3" destOrd="0" parTransId="{F87F290E-262D-494B-AA00-CEEC1874647F}" sibTransId="{6B05911C-D70C-B242-8233-D6BB54E302F2}"/>
    <dgm:cxn modelId="{3051C0F2-BCF4-0049-8C8B-AD14C6977E23}" srcId="{13F25F65-A71E-644E-8E2F-96EB83F5C55E}" destId="{5C7012FA-92EF-624E-9966-0BFF17551FB6}" srcOrd="2" destOrd="0" parTransId="{D464C9C0-8566-8642-85B4-86F918D04B63}" sibTransId="{F460C8A2-271B-6542-8F8E-343BC69D5218}"/>
    <dgm:cxn modelId="{2E8B13FD-A825-B54F-B858-E0957A5115AC}" srcId="{13F25F65-A71E-644E-8E2F-96EB83F5C55E}" destId="{9D63364F-D72C-9044-9BEA-E81A49300F49}" srcOrd="0" destOrd="0" parTransId="{8B845D57-9163-264E-9144-BEDEC93043EB}" sibTransId="{3D813783-4A99-AB4D-9DBC-CA4FC9B10AA7}"/>
    <dgm:cxn modelId="{341EFE96-3406-44F0-94FC-E1F30F1559F0}" type="presParOf" srcId="{936B2876-8D99-9E4A-9F7D-27B1A96D903A}" destId="{E6899BD2-4A3B-8645-A1AF-64A4E58D56B3}" srcOrd="0" destOrd="0" presId="urn:microsoft.com/office/officeart/2005/8/layout/balance1"/>
    <dgm:cxn modelId="{CB6706E3-3209-4B5D-A7B9-F871CBC4D30D}" type="presParOf" srcId="{936B2876-8D99-9E4A-9F7D-27B1A96D903A}" destId="{F450155A-2FEE-3542-9544-59986F6A852F}" srcOrd="1" destOrd="0" presId="urn:microsoft.com/office/officeart/2005/8/layout/balance1"/>
    <dgm:cxn modelId="{9A8388EA-96AE-4D06-96F7-BA4E96925892}" type="presParOf" srcId="{F450155A-2FEE-3542-9544-59986F6A852F}" destId="{E8E2E7CF-D740-E24E-9621-7E72C82BEB38}" srcOrd="0" destOrd="0" presId="urn:microsoft.com/office/officeart/2005/8/layout/balance1"/>
    <dgm:cxn modelId="{9B65850D-8F83-44C4-A30E-3130FDE02247}" type="presParOf" srcId="{F450155A-2FEE-3542-9544-59986F6A852F}" destId="{E7DB602B-0F6D-F447-8E07-C9D4B49A8C96}" srcOrd="1" destOrd="0" presId="urn:microsoft.com/office/officeart/2005/8/layout/balance1"/>
    <dgm:cxn modelId="{82A46501-92DC-409F-B4A0-FC873297F2A8}" type="presParOf" srcId="{936B2876-8D99-9E4A-9F7D-27B1A96D903A}" destId="{480696BB-CE0E-794A-B33E-42A120084178}" srcOrd="2" destOrd="0" presId="urn:microsoft.com/office/officeart/2005/8/layout/balance1"/>
    <dgm:cxn modelId="{6EB8A386-709A-4C5E-B56F-39CFE94605A8}" type="presParOf" srcId="{480696BB-CE0E-794A-B33E-42A120084178}" destId="{167D5C95-FEF7-3440-ABE1-690ED27A3D19}" srcOrd="0" destOrd="0" presId="urn:microsoft.com/office/officeart/2005/8/layout/balance1"/>
    <dgm:cxn modelId="{C1688CE7-6882-4D02-B3D3-2394C9D1BAF2}" type="presParOf" srcId="{480696BB-CE0E-794A-B33E-42A120084178}" destId="{69BBE803-C600-494C-BEF8-CC853E8D22B1}" srcOrd="1" destOrd="0" presId="urn:microsoft.com/office/officeart/2005/8/layout/balance1"/>
    <dgm:cxn modelId="{4A5864C4-FBC5-4401-87EA-133DE6A5CF1C}" type="presParOf" srcId="{480696BB-CE0E-794A-B33E-42A120084178}" destId="{BE9B4851-6F8E-084B-A3DE-FEEC1769306A}" srcOrd="2" destOrd="0" presId="urn:microsoft.com/office/officeart/2005/8/layout/balance1"/>
    <dgm:cxn modelId="{DA42CEDF-7FA4-4255-8464-C491912AB17F}" type="presParOf" srcId="{480696BB-CE0E-794A-B33E-42A120084178}" destId="{3B2ED148-5BE2-8646-9710-FF707AB56437}" srcOrd="3" destOrd="0" presId="urn:microsoft.com/office/officeart/2005/8/layout/balance1"/>
    <dgm:cxn modelId="{D52CB79F-A9D6-42C1-A87F-42AB65635657}" type="presParOf" srcId="{480696BB-CE0E-794A-B33E-42A120084178}" destId="{FEE4006C-8114-2244-AF33-2FD7CFA5888E}" srcOrd="4" destOrd="0" presId="urn:microsoft.com/office/officeart/2005/8/layout/balance1"/>
    <dgm:cxn modelId="{FBE74195-C920-4E81-835B-403CACA892F7}" type="presParOf" srcId="{480696BB-CE0E-794A-B33E-42A120084178}" destId="{8EDB9190-B276-914B-B0E6-DA3F5DEBF0A0}" srcOrd="5" destOrd="0" presId="urn:microsoft.com/office/officeart/2005/8/layout/balance1"/>
    <dgm:cxn modelId="{1145B786-6929-4D71-8CBC-14ED3A57481C}" type="presParOf" srcId="{480696BB-CE0E-794A-B33E-42A120084178}" destId="{FF7E48AC-E69C-884D-9544-85B4F031064A}" srcOrd="6" destOrd="0" presId="urn:microsoft.com/office/officeart/2005/8/layout/balance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AB8E49-77D6-3F4D-9F6B-5AB3DE9D142D}" type="doc">
      <dgm:prSet loTypeId="urn:microsoft.com/office/officeart/2005/8/layout/balance1" loCatId="" qsTypeId="urn:microsoft.com/office/officeart/2005/8/quickstyle/simple4" qsCatId="simple" csTypeId="urn:microsoft.com/office/officeart/2005/8/colors/accent6_2" csCatId="accent6" phldr="1"/>
      <dgm:spPr/>
      <dgm:t>
        <a:bodyPr/>
        <a:lstStyle/>
        <a:p>
          <a:endParaRPr lang="en-US"/>
        </a:p>
      </dgm:t>
    </dgm:pt>
    <dgm:pt modelId="{40B762C4-71D8-2148-8E68-E55545A8D49A}">
      <dgm:prSet phldrT="[Text]"/>
      <dgm:spPr>
        <a:solidFill>
          <a:srgbClr val="C9452A">
            <a:alpha val="90000"/>
          </a:srgbClr>
        </a:solidFill>
      </dgm:spPr>
      <dgm:t>
        <a:bodyPr/>
        <a:lstStyle/>
        <a:p>
          <a:r>
            <a:rPr lang="pt-BR" dirty="0">
              <a:solidFill>
                <a:schemeClr val="bg1"/>
              </a:solidFill>
            </a:rPr>
            <a:t>Fatores de risco</a:t>
          </a:r>
          <a:endParaRPr lang="en-US" dirty="0">
            <a:solidFill>
              <a:schemeClr val="bg1"/>
            </a:solidFill>
          </a:endParaRPr>
        </a:p>
      </dgm:t>
    </dgm:pt>
    <dgm:pt modelId="{1BC911EC-A439-DA4B-97DD-83CF6E03933E}" type="parTrans" cxnId="{B9B43776-462B-EF4A-B957-C5ECD4D779C7}">
      <dgm:prSet/>
      <dgm:spPr/>
      <dgm:t>
        <a:bodyPr/>
        <a:lstStyle/>
        <a:p>
          <a:endParaRPr lang="en-US"/>
        </a:p>
      </dgm:t>
    </dgm:pt>
    <dgm:pt modelId="{E37EE559-253B-AE4E-8D7A-9E1F2814E847}" type="sibTrans" cxnId="{B9B43776-462B-EF4A-B957-C5ECD4D779C7}">
      <dgm:prSet/>
      <dgm:spPr/>
      <dgm:t>
        <a:bodyPr/>
        <a:lstStyle/>
        <a:p>
          <a:endParaRPr lang="en-US"/>
        </a:p>
      </dgm:t>
    </dgm:pt>
    <dgm:pt modelId="{58EDD059-3293-CC49-8487-BFDFE515001B}">
      <dgm:prSet phldrT="[Text]"/>
      <dgm:spPr>
        <a:solidFill>
          <a:srgbClr val="C9452A">
            <a:alpha val="70588"/>
          </a:srgbClr>
        </a:solidFill>
      </dgm:spPr>
      <dgm:t>
        <a:bodyPr/>
        <a:lstStyle/>
        <a:p>
          <a:r>
            <a:rPr lang="pt-BR" dirty="0"/>
            <a:t>Individuais</a:t>
          </a:r>
          <a:r>
            <a:rPr lang="en-US" dirty="0"/>
            <a:t> </a:t>
          </a:r>
        </a:p>
      </dgm:t>
    </dgm:pt>
    <dgm:pt modelId="{F5FFDDA2-192B-1A4B-BD7A-F4D7CA85A310}" type="parTrans" cxnId="{094FA1FA-8303-8346-9AEF-FE337024A3E8}">
      <dgm:prSet/>
      <dgm:spPr/>
      <dgm:t>
        <a:bodyPr/>
        <a:lstStyle/>
        <a:p>
          <a:endParaRPr lang="en-US"/>
        </a:p>
      </dgm:t>
    </dgm:pt>
    <dgm:pt modelId="{44AE6848-419C-1A40-BA30-4224BBC6E3D1}" type="sibTrans" cxnId="{094FA1FA-8303-8346-9AEF-FE337024A3E8}">
      <dgm:prSet/>
      <dgm:spPr/>
      <dgm:t>
        <a:bodyPr/>
        <a:lstStyle/>
        <a:p>
          <a:endParaRPr lang="en-US"/>
        </a:p>
      </dgm:t>
    </dgm:pt>
    <dgm:pt modelId="{B29A7F74-A1B6-D945-B339-4E6A8194023E}">
      <dgm:prSet phldrT="[Text]"/>
      <dgm:spPr>
        <a:solidFill>
          <a:srgbClr val="C9452A">
            <a:alpha val="70588"/>
          </a:srgbClr>
        </a:solidFill>
      </dgm:spPr>
      <dgm:t>
        <a:bodyPr/>
        <a:lstStyle/>
        <a:p>
          <a:r>
            <a:rPr lang="pt-BR" dirty="0"/>
            <a:t>Comunidade</a:t>
          </a:r>
          <a:endParaRPr lang="en-US" dirty="0"/>
        </a:p>
      </dgm:t>
    </dgm:pt>
    <dgm:pt modelId="{F6B475E8-C46A-C041-A86A-78CDE255463E}" type="parTrans" cxnId="{D4A13887-4915-7E41-8F9B-A21C36EF50CE}">
      <dgm:prSet/>
      <dgm:spPr/>
      <dgm:t>
        <a:bodyPr/>
        <a:lstStyle/>
        <a:p>
          <a:endParaRPr lang="en-US"/>
        </a:p>
      </dgm:t>
    </dgm:pt>
    <dgm:pt modelId="{A902BD03-83F4-2D4C-9557-354B4CFC7FD0}" type="sibTrans" cxnId="{D4A13887-4915-7E41-8F9B-A21C36EF50CE}">
      <dgm:prSet/>
      <dgm:spPr/>
      <dgm:t>
        <a:bodyPr/>
        <a:lstStyle/>
        <a:p>
          <a:endParaRPr lang="en-US"/>
        </a:p>
      </dgm:t>
    </dgm:pt>
    <dgm:pt modelId="{9BE163CD-BD6F-A74C-9670-ACC17A9E8CDC}">
      <dgm:prSet phldrT="[Text]"/>
      <dgm:spPr>
        <a:solidFill>
          <a:srgbClr val="C9452A">
            <a:alpha val="90000"/>
          </a:srgbClr>
        </a:solidFill>
      </dgm:spPr>
      <dgm:t>
        <a:bodyPr/>
        <a:lstStyle/>
        <a:p>
          <a:r>
            <a:rPr lang="pt-BR" dirty="0">
              <a:solidFill>
                <a:schemeClr val="bg1"/>
              </a:solidFill>
            </a:rPr>
            <a:t>Fatores de proteção</a:t>
          </a:r>
          <a:endParaRPr lang="en-US" dirty="0">
            <a:solidFill>
              <a:schemeClr val="bg1"/>
            </a:solidFill>
          </a:endParaRPr>
        </a:p>
      </dgm:t>
    </dgm:pt>
    <dgm:pt modelId="{12CA0AD0-7B39-6240-AF91-FCC6142DE4CB}" type="parTrans" cxnId="{31AC6481-B1C3-104F-8043-EDA84FE118C0}">
      <dgm:prSet/>
      <dgm:spPr/>
      <dgm:t>
        <a:bodyPr/>
        <a:lstStyle/>
        <a:p>
          <a:endParaRPr lang="en-US"/>
        </a:p>
      </dgm:t>
    </dgm:pt>
    <dgm:pt modelId="{3A7DEA0C-34AE-ED43-A5CF-FABC406E2E6D}" type="sibTrans" cxnId="{31AC6481-B1C3-104F-8043-EDA84FE118C0}">
      <dgm:prSet/>
      <dgm:spPr/>
      <dgm:t>
        <a:bodyPr/>
        <a:lstStyle/>
        <a:p>
          <a:endParaRPr lang="en-US"/>
        </a:p>
      </dgm:t>
    </dgm:pt>
    <dgm:pt modelId="{43DFA504-F685-894E-8498-67CDDB5B5C01}">
      <dgm:prSet phldrT="[Text]"/>
      <dgm:spPr>
        <a:solidFill>
          <a:srgbClr val="C9452A">
            <a:alpha val="70588"/>
          </a:srgbClr>
        </a:solidFill>
      </dgm:spPr>
      <dgm:t>
        <a:bodyPr/>
        <a:lstStyle/>
        <a:p>
          <a:r>
            <a:rPr lang="pt-BR" dirty="0"/>
            <a:t>Comportamentos anteriores</a:t>
          </a:r>
          <a:endParaRPr lang="en-US" dirty="0"/>
        </a:p>
      </dgm:t>
    </dgm:pt>
    <dgm:pt modelId="{AFB22D0F-F8DF-DF44-8BA6-0489BEEF007B}" type="parTrans" cxnId="{7AC8C45C-7EC7-874E-BFA1-6C2681A40FB1}">
      <dgm:prSet/>
      <dgm:spPr/>
      <dgm:t>
        <a:bodyPr/>
        <a:lstStyle/>
        <a:p>
          <a:endParaRPr lang="en-US"/>
        </a:p>
      </dgm:t>
    </dgm:pt>
    <dgm:pt modelId="{CA8DD5EE-1779-C44B-BC42-43D6B861EC01}" type="sibTrans" cxnId="{7AC8C45C-7EC7-874E-BFA1-6C2681A40FB1}">
      <dgm:prSet/>
      <dgm:spPr/>
      <dgm:t>
        <a:bodyPr/>
        <a:lstStyle/>
        <a:p>
          <a:endParaRPr lang="en-US"/>
        </a:p>
      </dgm:t>
    </dgm:pt>
    <dgm:pt modelId="{95D0C9B8-2915-0E4A-9EF9-979E13E2A9F8}">
      <dgm:prSet phldrT="[Text]"/>
      <dgm:spPr>
        <a:solidFill>
          <a:srgbClr val="C9452A">
            <a:alpha val="70588"/>
          </a:srgbClr>
        </a:solidFill>
      </dgm:spPr>
      <dgm:t>
        <a:bodyPr/>
        <a:lstStyle/>
        <a:p>
          <a:r>
            <a:rPr lang="pt-BR" dirty="0"/>
            <a:t>Envolvimento da comunidade</a:t>
          </a:r>
          <a:endParaRPr lang="en-US" dirty="0"/>
        </a:p>
      </dgm:t>
    </dgm:pt>
    <dgm:pt modelId="{ACE9EE0E-4517-CF43-80BE-A45BD95A0837}" type="parTrans" cxnId="{1ABD8AE8-EFD6-D74A-B09C-F1B5C6C6D8E1}">
      <dgm:prSet/>
      <dgm:spPr/>
      <dgm:t>
        <a:bodyPr/>
        <a:lstStyle/>
        <a:p>
          <a:endParaRPr lang="en-US"/>
        </a:p>
      </dgm:t>
    </dgm:pt>
    <dgm:pt modelId="{DFA81244-48A6-4244-AFC3-A405D46C1C1E}" type="sibTrans" cxnId="{1ABD8AE8-EFD6-D74A-B09C-F1B5C6C6D8E1}">
      <dgm:prSet/>
      <dgm:spPr/>
      <dgm:t>
        <a:bodyPr/>
        <a:lstStyle/>
        <a:p>
          <a:endParaRPr lang="en-US"/>
        </a:p>
      </dgm:t>
    </dgm:pt>
    <dgm:pt modelId="{5EE93F52-8593-044C-A289-F96564A3B0C4}">
      <dgm:prSet phldrT="[Text]"/>
      <dgm:spPr>
        <a:solidFill>
          <a:srgbClr val="C9452A">
            <a:alpha val="70588"/>
          </a:srgbClr>
        </a:solidFill>
      </dgm:spPr>
      <dgm:t>
        <a:bodyPr/>
        <a:lstStyle/>
        <a:p>
          <a:r>
            <a:rPr lang="pt-BR" dirty="0"/>
            <a:t>Crenças religiosas e culturais</a:t>
          </a:r>
          <a:endParaRPr lang="en-US" dirty="0"/>
        </a:p>
      </dgm:t>
    </dgm:pt>
    <dgm:pt modelId="{68BFB4E4-A15B-0143-BE74-8EF9E30B797D}" type="parTrans" cxnId="{966A9EDF-4C58-AB4F-A257-E6F97B8732B0}">
      <dgm:prSet/>
      <dgm:spPr/>
      <dgm:t>
        <a:bodyPr/>
        <a:lstStyle/>
        <a:p>
          <a:endParaRPr lang="en-US"/>
        </a:p>
      </dgm:t>
    </dgm:pt>
    <dgm:pt modelId="{BD0F9724-173B-9447-AD85-0A02BB258ADC}" type="sibTrans" cxnId="{966A9EDF-4C58-AB4F-A257-E6F97B8732B0}">
      <dgm:prSet/>
      <dgm:spPr/>
      <dgm:t>
        <a:bodyPr/>
        <a:lstStyle/>
        <a:p>
          <a:endParaRPr lang="en-US"/>
        </a:p>
      </dgm:t>
    </dgm:pt>
    <dgm:pt modelId="{7D5D2FA5-A457-C647-8662-8B6A9674C317}">
      <dgm:prSet/>
      <dgm:spPr>
        <a:solidFill>
          <a:srgbClr val="C9452A">
            <a:alpha val="70588"/>
          </a:srgbClr>
        </a:solidFill>
      </dgm:spPr>
      <dgm:t>
        <a:bodyPr/>
        <a:lstStyle/>
        <a:p>
          <a:r>
            <a:rPr lang="pt-BR" dirty="0"/>
            <a:t>Relacionamentos</a:t>
          </a:r>
          <a:endParaRPr lang="en-US" dirty="0"/>
        </a:p>
      </dgm:t>
    </dgm:pt>
    <dgm:pt modelId="{0A8E5784-CF95-8A4C-BD15-9E1199AEBD38}" type="parTrans" cxnId="{4DA08BBA-A42F-694A-8F17-FEBFC1C8D7CC}">
      <dgm:prSet/>
      <dgm:spPr/>
      <dgm:t>
        <a:bodyPr/>
        <a:lstStyle/>
        <a:p>
          <a:endParaRPr lang="en-US"/>
        </a:p>
      </dgm:t>
    </dgm:pt>
    <dgm:pt modelId="{657254F4-1E4F-1144-B3D4-B083DF6407BB}" type="sibTrans" cxnId="{4DA08BBA-A42F-694A-8F17-FEBFC1C8D7CC}">
      <dgm:prSet/>
      <dgm:spPr/>
      <dgm:t>
        <a:bodyPr/>
        <a:lstStyle/>
        <a:p>
          <a:endParaRPr lang="en-US"/>
        </a:p>
      </dgm:t>
    </dgm:pt>
    <dgm:pt modelId="{2DAE6B13-2845-E245-87D8-DD8CACBB40E9}">
      <dgm:prSet/>
      <dgm:spPr>
        <a:solidFill>
          <a:srgbClr val="C9452A">
            <a:alpha val="70588"/>
          </a:srgbClr>
        </a:solidFill>
      </dgm:spPr>
      <dgm:t>
        <a:bodyPr/>
        <a:lstStyle/>
        <a:p>
          <a:r>
            <a:rPr lang="pt-BR" dirty="0"/>
            <a:t>Saúde</a:t>
          </a:r>
          <a:endParaRPr lang="en-US" dirty="0"/>
        </a:p>
      </dgm:t>
    </dgm:pt>
    <dgm:pt modelId="{C5C5F5CE-53A0-8148-976C-22DBD19DD2C6}" type="parTrans" cxnId="{AA88B218-CDF5-2B4F-B9FE-D48BA8CCE113}">
      <dgm:prSet/>
      <dgm:spPr/>
      <dgm:t>
        <a:bodyPr/>
        <a:lstStyle/>
        <a:p>
          <a:endParaRPr lang="en-US"/>
        </a:p>
      </dgm:t>
    </dgm:pt>
    <dgm:pt modelId="{7B466BBA-5B49-364A-B8A7-414A1194CD14}" type="sibTrans" cxnId="{AA88B218-CDF5-2B4F-B9FE-D48BA8CCE113}">
      <dgm:prSet/>
      <dgm:spPr/>
      <dgm:t>
        <a:bodyPr/>
        <a:lstStyle/>
        <a:p>
          <a:endParaRPr lang="en-US"/>
        </a:p>
      </dgm:t>
    </dgm:pt>
    <dgm:pt modelId="{4ECC443C-062F-C54C-BEB6-FD33884F3F77}">
      <dgm:prSet/>
      <dgm:spPr>
        <a:solidFill>
          <a:srgbClr val="C9452A">
            <a:alpha val="70588"/>
          </a:srgbClr>
        </a:solidFill>
      </dgm:spPr>
      <dgm:t>
        <a:bodyPr/>
        <a:lstStyle/>
        <a:p>
          <a:r>
            <a:rPr lang="pt-BR" dirty="0"/>
            <a:t>Relações familiares e sociais</a:t>
          </a:r>
          <a:endParaRPr lang="en-US" dirty="0"/>
        </a:p>
      </dgm:t>
    </dgm:pt>
    <dgm:pt modelId="{8B37C6FB-A3D2-E44C-A306-0F871D791D3F}" type="parTrans" cxnId="{6A1A8C10-05EB-6543-BF8A-8833CA5CEFCE}">
      <dgm:prSet/>
      <dgm:spPr/>
      <dgm:t>
        <a:bodyPr/>
        <a:lstStyle/>
        <a:p>
          <a:endParaRPr lang="en-US"/>
        </a:p>
      </dgm:t>
    </dgm:pt>
    <dgm:pt modelId="{34E71D90-A16F-064B-ACD2-41BF2F8EC9FC}" type="sibTrans" cxnId="{6A1A8C10-05EB-6543-BF8A-8833CA5CEFCE}">
      <dgm:prSet/>
      <dgm:spPr/>
      <dgm:t>
        <a:bodyPr/>
        <a:lstStyle/>
        <a:p>
          <a:endParaRPr lang="en-US"/>
        </a:p>
      </dgm:t>
    </dgm:pt>
    <dgm:pt modelId="{27994231-D7C9-514A-857D-6A7598873335}" type="pres">
      <dgm:prSet presAssocID="{8CAB8E49-77D6-3F4D-9F6B-5AB3DE9D142D}" presName="outerComposite" presStyleCnt="0">
        <dgm:presLayoutVars>
          <dgm:chMax val="2"/>
          <dgm:animLvl val="lvl"/>
          <dgm:resizeHandles val="exact"/>
        </dgm:presLayoutVars>
      </dgm:prSet>
      <dgm:spPr/>
    </dgm:pt>
    <dgm:pt modelId="{DB2DD739-826D-B940-B86E-CA045FD15A63}" type="pres">
      <dgm:prSet presAssocID="{8CAB8E49-77D6-3F4D-9F6B-5AB3DE9D142D}" presName="dummyMaxCanvas" presStyleCnt="0"/>
      <dgm:spPr/>
    </dgm:pt>
    <dgm:pt modelId="{D731B025-F374-2B4A-8ADF-D370E08203F9}" type="pres">
      <dgm:prSet presAssocID="{8CAB8E49-77D6-3F4D-9F6B-5AB3DE9D142D}" presName="parentComposite" presStyleCnt="0"/>
      <dgm:spPr/>
    </dgm:pt>
    <dgm:pt modelId="{D3F89AC0-6759-2B40-9C5A-489A383D408A}" type="pres">
      <dgm:prSet presAssocID="{8CAB8E49-77D6-3F4D-9F6B-5AB3DE9D142D}" presName="parent1" presStyleLbl="alignAccFollowNode1" presStyleIdx="0" presStyleCnt="4">
        <dgm:presLayoutVars>
          <dgm:chMax val="4"/>
        </dgm:presLayoutVars>
      </dgm:prSet>
      <dgm:spPr/>
    </dgm:pt>
    <dgm:pt modelId="{BA9D9636-C372-F846-B2D5-3330860AA13A}" type="pres">
      <dgm:prSet presAssocID="{8CAB8E49-77D6-3F4D-9F6B-5AB3DE9D142D}" presName="parent2" presStyleLbl="alignAccFollowNode1" presStyleIdx="1" presStyleCnt="4">
        <dgm:presLayoutVars>
          <dgm:chMax val="4"/>
        </dgm:presLayoutVars>
      </dgm:prSet>
      <dgm:spPr/>
    </dgm:pt>
    <dgm:pt modelId="{77A3FA30-976C-7446-89C0-C1FE89604DB8}" type="pres">
      <dgm:prSet presAssocID="{8CAB8E49-77D6-3F4D-9F6B-5AB3DE9D142D}" presName="childrenComposite" presStyleCnt="0"/>
      <dgm:spPr/>
    </dgm:pt>
    <dgm:pt modelId="{AF563560-F0EA-D042-8CB6-C3347FB0DD3D}" type="pres">
      <dgm:prSet presAssocID="{8CAB8E49-77D6-3F4D-9F6B-5AB3DE9D142D}" presName="dummyMaxCanvas_ChildArea" presStyleCnt="0"/>
      <dgm:spPr/>
    </dgm:pt>
    <dgm:pt modelId="{FE1E89C4-7B13-D74A-B157-9008721FD9BD}" type="pres">
      <dgm:prSet presAssocID="{8CAB8E49-77D6-3F4D-9F6B-5AB3DE9D142D}" presName="fulcrum" presStyleLbl="alignAccFollowNode1" presStyleIdx="2" presStyleCnt="4"/>
      <dgm:spPr>
        <a:solidFill>
          <a:srgbClr val="C9452A">
            <a:alpha val="43922"/>
          </a:srgbClr>
        </a:solidFill>
      </dgm:spPr>
    </dgm:pt>
    <dgm:pt modelId="{DD19804C-6D4D-3D40-B816-82B2F2187FBF}" type="pres">
      <dgm:prSet presAssocID="{8CAB8E49-77D6-3F4D-9F6B-5AB3DE9D142D}" presName="balance_44" presStyleLbl="alignAccFollowNode1" presStyleIdx="3" presStyleCnt="4">
        <dgm:presLayoutVars>
          <dgm:bulletEnabled val="1"/>
        </dgm:presLayoutVars>
      </dgm:prSet>
      <dgm:spPr>
        <a:solidFill>
          <a:srgbClr val="C9452A">
            <a:alpha val="43922"/>
          </a:srgbClr>
        </a:solidFill>
      </dgm:spPr>
    </dgm:pt>
    <dgm:pt modelId="{C3A1C981-FBB0-9047-8BED-AF1FC50E7553}" type="pres">
      <dgm:prSet presAssocID="{8CAB8E49-77D6-3F4D-9F6B-5AB3DE9D142D}" presName="right_44_1" presStyleLbl="node1" presStyleIdx="0" presStyleCnt="8">
        <dgm:presLayoutVars>
          <dgm:bulletEnabled val="1"/>
        </dgm:presLayoutVars>
      </dgm:prSet>
      <dgm:spPr/>
    </dgm:pt>
    <dgm:pt modelId="{F0BC50D2-8F99-FC42-97F8-66AED27634B3}" type="pres">
      <dgm:prSet presAssocID="{8CAB8E49-77D6-3F4D-9F6B-5AB3DE9D142D}" presName="right_44_2" presStyleLbl="node1" presStyleIdx="1" presStyleCnt="8">
        <dgm:presLayoutVars>
          <dgm:bulletEnabled val="1"/>
        </dgm:presLayoutVars>
      </dgm:prSet>
      <dgm:spPr/>
    </dgm:pt>
    <dgm:pt modelId="{A8DA29A0-9F70-2D4B-AFEE-EBA2DD5F5473}" type="pres">
      <dgm:prSet presAssocID="{8CAB8E49-77D6-3F4D-9F6B-5AB3DE9D142D}" presName="right_44_3" presStyleLbl="node1" presStyleIdx="2" presStyleCnt="8">
        <dgm:presLayoutVars>
          <dgm:bulletEnabled val="1"/>
        </dgm:presLayoutVars>
      </dgm:prSet>
      <dgm:spPr/>
    </dgm:pt>
    <dgm:pt modelId="{246F7A43-C5AC-CE4C-8F8D-2E66344C5566}" type="pres">
      <dgm:prSet presAssocID="{8CAB8E49-77D6-3F4D-9F6B-5AB3DE9D142D}" presName="right_44_4" presStyleLbl="node1" presStyleIdx="3" presStyleCnt="8">
        <dgm:presLayoutVars>
          <dgm:bulletEnabled val="1"/>
        </dgm:presLayoutVars>
      </dgm:prSet>
      <dgm:spPr/>
    </dgm:pt>
    <dgm:pt modelId="{DC669E1A-B59A-B644-A9D0-DA381349259E}" type="pres">
      <dgm:prSet presAssocID="{8CAB8E49-77D6-3F4D-9F6B-5AB3DE9D142D}" presName="left_44_1" presStyleLbl="node1" presStyleIdx="4" presStyleCnt="8">
        <dgm:presLayoutVars>
          <dgm:bulletEnabled val="1"/>
        </dgm:presLayoutVars>
      </dgm:prSet>
      <dgm:spPr/>
    </dgm:pt>
    <dgm:pt modelId="{AC791170-5D5E-A440-AFE5-96C2B0AEE80D}" type="pres">
      <dgm:prSet presAssocID="{8CAB8E49-77D6-3F4D-9F6B-5AB3DE9D142D}" presName="left_44_2" presStyleLbl="node1" presStyleIdx="5" presStyleCnt="8">
        <dgm:presLayoutVars>
          <dgm:bulletEnabled val="1"/>
        </dgm:presLayoutVars>
      </dgm:prSet>
      <dgm:spPr/>
    </dgm:pt>
    <dgm:pt modelId="{7C293909-CCC7-9345-8157-EC9F51D9DF3C}" type="pres">
      <dgm:prSet presAssocID="{8CAB8E49-77D6-3F4D-9F6B-5AB3DE9D142D}" presName="left_44_3" presStyleLbl="node1" presStyleIdx="6" presStyleCnt="8">
        <dgm:presLayoutVars>
          <dgm:bulletEnabled val="1"/>
        </dgm:presLayoutVars>
      </dgm:prSet>
      <dgm:spPr/>
    </dgm:pt>
    <dgm:pt modelId="{13F8896E-25B8-3846-A2C6-FFF992AE06D5}" type="pres">
      <dgm:prSet presAssocID="{8CAB8E49-77D6-3F4D-9F6B-5AB3DE9D142D}" presName="left_44_4" presStyleLbl="node1" presStyleIdx="7" presStyleCnt="8">
        <dgm:presLayoutVars>
          <dgm:bulletEnabled val="1"/>
        </dgm:presLayoutVars>
      </dgm:prSet>
      <dgm:spPr/>
    </dgm:pt>
  </dgm:ptLst>
  <dgm:cxnLst>
    <dgm:cxn modelId="{6A1A8C10-05EB-6543-BF8A-8833CA5CEFCE}" srcId="{9BE163CD-BD6F-A74C-9670-ACC17A9E8CDC}" destId="{4ECC443C-062F-C54C-BEB6-FD33884F3F77}" srcOrd="3" destOrd="0" parTransId="{8B37C6FB-A3D2-E44C-A306-0F871D791D3F}" sibTransId="{34E71D90-A16F-064B-ACD2-41BF2F8EC9FC}"/>
    <dgm:cxn modelId="{AA88B218-CDF5-2B4F-B9FE-D48BA8CCE113}" srcId="{40B762C4-71D8-2148-8E68-E55545A8D49A}" destId="{2DAE6B13-2845-E245-87D8-DD8CACBB40E9}" srcOrd="2" destOrd="0" parTransId="{C5C5F5CE-53A0-8148-976C-22DBD19DD2C6}" sibTransId="{7B466BBA-5B49-364A-B8A7-414A1194CD14}"/>
    <dgm:cxn modelId="{475A091D-16AF-484B-96DF-B3D824DE45E9}" type="presOf" srcId="{5EE93F52-8593-044C-A289-F96564A3B0C4}" destId="{A8DA29A0-9F70-2D4B-AFEE-EBA2DD5F5473}" srcOrd="0" destOrd="0" presId="urn:microsoft.com/office/officeart/2005/8/layout/balance1"/>
    <dgm:cxn modelId="{7AC8C45C-7EC7-874E-BFA1-6C2681A40FB1}" srcId="{9BE163CD-BD6F-A74C-9670-ACC17A9E8CDC}" destId="{43DFA504-F685-894E-8498-67CDDB5B5C01}" srcOrd="0" destOrd="0" parTransId="{AFB22D0F-F8DF-DF44-8BA6-0489BEEF007B}" sibTransId="{CA8DD5EE-1779-C44B-BC42-43D6B861EC01}"/>
    <dgm:cxn modelId="{8C5B9746-BE53-44F7-902A-5512FF3DC8FB}" type="presOf" srcId="{2DAE6B13-2845-E245-87D8-DD8CACBB40E9}" destId="{7C293909-CCC7-9345-8157-EC9F51D9DF3C}" srcOrd="0" destOrd="0" presId="urn:microsoft.com/office/officeart/2005/8/layout/balance1"/>
    <dgm:cxn modelId="{062D8747-BC44-4243-BFFC-848AAE2C907F}" type="presOf" srcId="{8CAB8E49-77D6-3F4D-9F6B-5AB3DE9D142D}" destId="{27994231-D7C9-514A-857D-6A7598873335}" srcOrd="0" destOrd="0" presId="urn:microsoft.com/office/officeart/2005/8/layout/balance1"/>
    <dgm:cxn modelId="{B250CA6D-848C-44E5-9A68-C08818F45F56}" type="presOf" srcId="{B29A7F74-A1B6-D945-B339-4E6A8194023E}" destId="{13F8896E-25B8-3846-A2C6-FFF992AE06D5}" srcOrd="0" destOrd="0" presId="urn:microsoft.com/office/officeart/2005/8/layout/balance1"/>
    <dgm:cxn modelId="{E900886F-E942-41E8-9680-E1BCBD2DEB16}" type="presOf" srcId="{4ECC443C-062F-C54C-BEB6-FD33884F3F77}" destId="{246F7A43-C5AC-CE4C-8F8D-2E66344C5566}" srcOrd="0" destOrd="0" presId="urn:microsoft.com/office/officeart/2005/8/layout/balance1"/>
    <dgm:cxn modelId="{9E2B0E75-8C37-456B-8F8D-DA8B7E094F74}" type="presOf" srcId="{40B762C4-71D8-2148-8E68-E55545A8D49A}" destId="{D3F89AC0-6759-2B40-9C5A-489A383D408A}" srcOrd="0" destOrd="0" presId="urn:microsoft.com/office/officeart/2005/8/layout/balance1"/>
    <dgm:cxn modelId="{B9B43776-462B-EF4A-B957-C5ECD4D779C7}" srcId="{8CAB8E49-77D6-3F4D-9F6B-5AB3DE9D142D}" destId="{40B762C4-71D8-2148-8E68-E55545A8D49A}" srcOrd="0" destOrd="0" parTransId="{1BC911EC-A439-DA4B-97DD-83CF6E03933E}" sibTransId="{E37EE559-253B-AE4E-8D7A-9E1F2814E847}"/>
    <dgm:cxn modelId="{31AC6481-B1C3-104F-8043-EDA84FE118C0}" srcId="{8CAB8E49-77D6-3F4D-9F6B-5AB3DE9D142D}" destId="{9BE163CD-BD6F-A74C-9670-ACC17A9E8CDC}" srcOrd="1" destOrd="0" parTransId="{12CA0AD0-7B39-6240-AF91-FCC6142DE4CB}" sibTransId="{3A7DEA0C-34AE-ED43-A5CF-FABC406E2E6D}"/>
    <dgm:cxn modelId="{D4A13887-4915-7E41-8F9B-A21C36EF50CE}" srcId="{40B762C4-71D8-2148-8E68-E55545A8D49A}" destId="{B29A7F74-A1B6-D945-B339-4E6A8194023E}" srcOrd="3" destOrd="0" parTransId="{F6B475E8-C46A-C041-A86A-78CDE255463E}" sibTransId="{A902BD03-83F4-2D4C-9557-354B4CFC7FD0}"/>
    <dgm:cxn modelId="{FCAFE4A7-C68E-4F1C-B651-C3C14F2F7B17}" type="presOf" srcId="{7D5D2FA5-A457-C647-8662-8B6A9674C317}" destId="{AC791170-5D5E-A440-AFE5-96C2B0AEE80D}" srcOrd="0" destOrd="0" presId="urn:microsoft.com/office/officeart/2005/8/layout/balance1"/>
    <dgm:cxn modelId="{AADBB8B0-4E1A-4F43-841F-67D864A54423}" type="presOf" srcId="{9BE163CD-BD6F-A74C-9670-ACC17A9E8CDC}" destId="{BA9D9636-C372-F846-B2D5-3330860AA13A}" srcOrd="0" destOrd="0" presId="urn:microsoft.com/office/officeart/2005/8/layout/balance1"/>
    <dgm:cxn modelId="{9C8850B1-007F-4DEB-892E-780A8B1C4B35}" type="presOf" srcId="{58EDD059-3293-CC49-8487-BFDFE515001B}" destId="{DC669E1A-B59A-B644-A9D0-DA381349259E}" srcOrd="0" destOrd="0" presId="urn:microsoft.com/office/officeart/2005/8/layout/balance1"/>
    <dgm:cxn modelId="{4DA08BBA-A42F-694A-8F17-FEBFC1C8D7CC}" srcId="{40B762C4-71D8-2148-8E68-E55545A8D49A}" destId="{7D5D2FA5-A457-C647-8662-8B6A9674C317}" srcOrd="1" destOrd="0" parTransId="{0A8E5784-CF95-8A4C-BD15-9E1199AEBD38}" sibTransId="{657254F4-1E4F-1144-B3D4-B083DF6407BB}"/>
    <dgm:cxn modelId="{966A9EDF-4C58-AB4F-A257-E6F97B8732B0}" srcId="{9BE163CD-BD6F-A74C-9670-ACC17A9E8CDC}" destId="{5EE93F52-8593-044C-A289-F96564A3B0C4}" srcOrd="2" destOrd="0" parTransId="{68BFB4E4-A15B-0143-BE74-8EF9E30B797D}" sibTransId="{BD0F9724-173B-9447-AD85-0A02BB258ADC}"/>
    <dgm:cxn modelId="{1ABD8AE8-EFD6-D74A-B09C-F1B5C6C6D8E1}" srcId="{9BE163CD-BD6F-A74C-9670-ACC17A9E8CDC}" destId="{95D0C9B8-2915-0E4A-9EF9-979E13E2A9F8}" srcOrd="1" destOrd="0" parTransId="{ACE9EE0E-4517-CF43-80BE-A45BD95A0837}" sibTransId="{DFA81244-48A6-4244-AFC3-A405D46C1C1E}"/>
    <dgm:cxn modelId="{E2189EF2-6165-42E9-9926-2B817CC357E4}" type="presOf" srcId="{43DFA504-F685-894E-8498-67CDDB5B5C01}" destId="{C3A1C981-FBB0-9047-8BED-AF1FC50E7553}" srcOrd="0" destOrd="0" presId="urn:microsoft.com/office/officeart/2005/8/layout/balance1"/>
    <dgm:cxn modelId="{66DDFFF5-4419-46E4-9A72-950BD9DF3D75}" type="presOf" srcId="{95D0C9B8-2915-0E4A-9EF9-979E13E2A9F8}" destId="{F0BC50D2-8F99-FC42-97F8-66AED27634B3}" srcOrd="0" destOrd="0" presId="urn:microsoft.com/office/officeart/2005/8/layout/balance1"/>
    <dgm:cxn modelId="{094FA1FA-8303-8346-9AEF-FE337024A3E8}" srcId="{40B762C4-71D8-2148-8E68-E55545A8D49A}" destId="{58EDD059-3293-CC49-8487-BFDFE515001B}" srcOrd="0" destOrd="0" parTransId="{F5FFDDA2-192B-1A4B-BD7A-F4D7CA85A310}" sibTransId="{44AE6848-419C-1A40-BA30-4224BBC6E3D1}"/>
    <dgm:cxn modelId="{5B45AD10-901A-486B-A2D1-679CEDA43A47}" type="presParOf" srcId="{27994231-D7C9-514A-857D-6A7598873335}" destId="{DB2DD739-826D-B940-B86E-CA045FD15A63}" srcOrd="0" destOrd="0" presId="urn:microsoft.com/office/officeart/2005/8/layout/balance1"/>
    <dgm:cxn modelId="{DC03BBCD-F16F-4370-AEFA-7665C37C3676}" type="presParOf" srcId="{27994231-D7C9-514A-857D-6A7598873335}" destId="{D731B025-F374-2B4A-8ADF-D370E08203F9}" srcOrd="1" destOrd="0" presId="urn:microsoft.com/office/officeart/2005/8/layout/balance1"/>
    <dgm:cxn modelId="{C34F1AFF-453E-4AD7-A67F-B8F512545CBC}" type="presParOf" srcId="{D731B025-F374-2B4A-8ADF-D370E08203F9}" destId="{D3F89AC0-6759-2B40-9C5A-489A383D408A}" srcOrd="0" destOrd="0" presId="urn:microsoft.com/office/officeart/2005/8/layout/balance1"/>
    <dgm:cxn modelId="{24F496F9-2D15-4969-B12D-42EDBA6E2BEF}" type="presParOf" srcId="{D731B025-F374-2B4A-8ADF-D370E08203F9}" destId="{BA9D9636-C372-F846-B2D5-3330860AA13A}" srcOrd="1" destOrd="0" presId="urn:microsoft.com/office/officeart/2005/8/layout/balance1"/>
    <dgm:cxn modelId="{FCB424AD-79F1-416B-9E7D-73F6BDBEE517}" type="presParOf" srcId="{27994231-D7C9-514A-857D-6A7598873335}" destId="{77A3FA30-976C-7446-89C0-C1FE89604DB8}" srcOrd="2" destOrd="0" presId="urn:microsoft.com/office/officeart/2005/8/layout/balance1"/>
    <dgm:cxn modelId="{4AB7201A-59BD-456D-BE82-C22B85107F97}" type="presParOf" srcId="{77A3FA30-976C-7446-89C0-C1FE89604DB8}" destId="{AF563560-F0EA-D042-8CB6-C3347FB0DD3D}" srcOrd="0" destOrd="0" presId="urn:microsoft.com/office/officeart/2005/8/layout/balance1"/>
    <dgm:cxn modelId="{B8E6DBE0-9DBF-4D18-BBF5-2A225A956E98}" type="presParOf" srcId="{77A3FA30-976C-7446-89C0-C1FE89604DB8}" destId="{FE1E89C4-7B13-D74A-B157-9008721FD9BD}" srcOrd="1" destOrd="0" presId="urn:microsoft.com/office/officeart/2005/8/layout/balance1"/>
    <dgm:cxn modelId="{9B5040CD-2FA2-439A-A5EB-775EFAF05567}" type="presParOf" srcId="{77A3FA30-976C-7446-89C0-C1FE89604DB8}" destId="{DD19804C-6D4D-3D40-B816-82B2F2187FBF}" srcOrd="2" destOrd="0" presId="urn:microsoft.com/office/officeart/2005/8/layout/balance1"/>
    <dgm:cxn modelId="{9365D263-9F91-443E-99C6-46266B727739}" type="presParOf" srcId="{77A3FA30-976C-7446-89C0-C1FE89604DB8}" destId="{C3A1C981-FBB0-9047-8BED-AF1FC50E7553}" srcOrd="3" destOrd="0" presId="urn:microsoft.com/office/officeart/2005/8/layout/balance1"/>
    <dgm:cxn modelId="{A6BE5B50-A5FE-4AF0-9C79-C580D82E5DE4}" type="presParOf" srcId="{77A3FA30-976C-7446-89C0-C1FE89604DB8}" destId="{F0BC50D2-8F99-FC42-97F8-66AED27634B3}" srcOrd="4" destOrd="0" presId="urn:microsoft.com/office/officeart/2005/8/layout/balance1"/>
    <dgm:cxn modelId="{1CC41267-CCBB-4631-A0F6-8EEE4DD68F2A}" type="presParOf" srcId="{77A3FA30-976C-7446-89C0-C1FE89604DB8}" destId="{A8DA29A0-9F70-2D4B-AFEE-EBA2DD5F5473}" srcOrd="5" destOrd="0" presId="urn:microsoft.com/office/officeart/2005/8/layout/balance1"/>
    <dgm:cxn modelId="{4BBC3AAF-53A9-4C5C-AEE3-C4D992F059AE}" type="presParOf" srcId="{77A3FA30-976C-7446-89C0-C1FE89604DB8}" destId="{246F7A43-C5AC-CE4C-8F8D-2E66344C5566}" srcOrd="6" destOrd="0" presId="urn:microsoft.com/office/officeart/2005/8/layout/balance1"/>
    <dgm:cxn modelId="{1DC2A1BD-9967-44CB-BA29-C80E9D297246}" type="presParOf" srcId="{77A3FA30-976C-7446-89C0-C1FE89604DB8}" destId="{DC669E1A-B59A-B644-A9D0-DA381349259E}" srcOrd="7" destOrd="0" presId="urn:microsoft.com/office/officeart/2005/8/layout/balance1"/>
    <dgm:cxn modelId="{48EB6EF9-81A8-4210-B9CC-2978BDA6CF00}" type="presParOf" srcId="{77A3FA30-976C-7446-89C0-C1FE89604DB8}" destId="{AC791170-5D5E-A440-AFE5-96C2B0AEE80D}" srcOrd="8" destOrd="0" presId="urn:microsoft.com/office/officeart/2005/8/layout/balance1"/>
    <dgm:cxn modelId="{73A5CDBA-809C-461B-98BB-C3653785E43B}" type="presParOf" srcId="{77A3FA30-976C-7446-89C0-C1FE89604DB8}" destId="{7C293909-CCC7-9345-8157-EC9F51D9DF3C}" srcOrd="9" destOrd="0" presId="urn:microsoft.com/office/officeart/2005/8/layout/balance1"/>
    <dgm:cxn modelId="{1A52737B-7AC5-468A-840D-E6D6C5B202BA}" type="presParOf" srcId="{77A3FA30-976C-7446-89C0-C1FE89604DB8}" destId="{13F8896E-25B8-3846-A2C6-FFF992AE06D5}" srcOrd="10"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86B7C-DE8D-5849-B859-1325A855B77A}">
      <dsp:nvSpPr>
        <dsp:cNvPr id="0" name=""/>
        <dsp:cNvSpPr/>
      </dsp:nvSpPr>
      <dsp:spPr>
        <a:xfrm>
          <a:off x="3099911" y="0"/>
          <a:ext cx="2715577" cy="2715577"/>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pt-BR" sz="2600" kern="1200" dirty="0"/>
            <a:t>Biológicos</a:t>
          </a:r>
          <a:endParaRPr lang="en-US" sz="2600" kern="1200" dirty="0"/>
        </a:p>
      </dsp:txBody>
      <dsp:txXfrm>
        <a:off x="3461988" y="475226"/>
        <a:ext cx="1991423" cy="1222010"/>
      </dsp:txXfrm>
    </dsp:sp>
    <dsp:sp modelId="{3DCDE1DF-E16B-1942-B01D-A5B1D4187788}">
      <dsp:nvSpPr>
        <dsp:cNvPr id="0" name=""/>
        <dsp:cNvSpPr/>
      </dsp:nvSpPr>
      <dsp:spPr>
        <a:xfrm>
          <a:off x="4079782" y="1304110"/>
          <a:ext cx="2715577" cy="2715577"/>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pt-BR" sz="2600" kern="1200" dirty="0"/>
            <a:t>Psicológicos</a:t>
          </a:r>
          <a:endParaRPr lang="en-US" sz="2600" kern="1200" dirty="0"/>
        </a:p>
      </dsp:txBody>
      <dsp:txXfrm>
        <a:off x="4910296" y="2005635"/>
        <a:ext cx="1629346" cy="1493567"/>
      </dsp:txXfrm>
    </dsp:sp>
    <dsp:sp modelId="{5739AEE9-7D16-4C4F-8164-E9156E484FF8}">
      <dsp:nvSpPr>
        <dsp:cNvPr id="0" name=""/>
        <dsp:cNvSpPr/>
      </dsp:nvSpPr>
      <dsp:spPr>
        <a:xfrm>
          <a:off x="2120040" y="1304110"/>
          <a:ext cx="2715577" cy="2715577"/>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pt-BR" sz="2600" kern="1200" dirty="0"/>
            <a:t>Sociais</a:t>
          </a:r>
          <a:endParaRPr lang="en-US" sz="2600" kern="1200" dirty="0"/>
        </a:p>
      </dsp:txBody>
      <dsp:txXfrm>
        <a:off x="2375757" y="2005635"/>
        <a:ext cx="1629346" cy="1493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2CD8C-2020-1D4D-995A-9F1ABB3514CF}">
      <dsp:nvSpPr>
        <dsp:cNvPr id="0" name=""/>
        <dsp:cNvSpPr/>
      </dsp:nvSpPr>
      <dsp:spPr>
        <a:xfrm>
          <a:off x="3333547" y="1695999"/>
          <a:ext cx="1301513" cy="1301513"/>
        </a:xfrm>
        <a:prstGeom prst="ellipse">
          <a:avLst/>
        </a:prstGeom>
        <a:solidFill>
          <a:srgbClr val="C9452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pt-BR" sz="2100" b="1" kern="1200" dirty="0"/>
            <a:t>Fatores de risco</a:t>
          </a:r>
          <a:endParaRPr lang="en-US" sz="2100" b="1" kern="1200" dirty="0"/>
        </a:p>
      </dsp:txBody>
      <dsp:txXfrm>
        <a:off x="3524149" y="1886601"/>
        <a:ext cx="920309" cy="920309"/>
      </dsp:txXfrm>
    </dsp:sp>
    <dsp:sp modelId="{87821248-C3E6-2A43-B1F9-6B284D8EFFF9}">
      <dsp:nvSpPr>
        <dsp:cNvPr id="0" name=""/>
        <dsp:cNvSpPr/>
      </dsp:nvSpPr>
      <dsp:spPr>
        <a:xfrm rot="16200000">
          <a:off x="3788770" y="1485766"/>
          <a:ext cx="391066" cy="29399"/>
        </a:xfrm>
        <a:custGeom>
          <a:avLst/>
          <a:gdLst/>
          <a:ahLst/>
          <a:cxnLst/>
          <a:rect l="0" t="0" r="0" b="0"/>
          <a:pathLst>
            <a:path>
              <a:moveTo>
                <a:pt x="0" y="14699"/>
              </a:moveTo>
              <a:lnTo>
                <a:pt x="391066" y="1469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74527" y="1490689"/>
        <a:ext cx="19553" cy="19553"/>
      </dsp:txXfrm>
    </dsp:sp>
    <dsp:sp modelId="{82B693EB-6482-8A4B-8131-70939364C6A8}">
      <dsp:nvSpPr>
        <dsp:cNvPr id="0" name=""/>
        <dsp:cNvSpPr/>
      </dsp:nvSpPr>
      <dsp:spPr>
        <a:xfrm>
          <a:off x="3333547" y="3419"/>
          <a:ext cx="1301513" cy="1301513"/>
        </a:xfrm>
        <a:prstGeom prst="ellipse">
          <a:avLst/>
        </a:prstGeom>
        <a:solidFill>
          <a:srgbClr val="C9452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b="1" kern="1200" dirty="0"/>
            <a:t>Individuais</a:t>
          </a:r>
          <a:r>
            <a:rPr lang="en-US" sz="1300" b="1" kern="1200" dirty="0"/>
            <a:t> </a:t>
          </a:r>
        </a:p>
      </dsp:txBody>
      <dsp:txXfrm>
        <a:off x="3524149" y="194021"/>
        <a:ext cx="920309" cy="920309"/>
      </dsp:txXfrm>
    </dsp:sp>
    <dsp:sp modelId="{6FCA8488-EB6F-1B40-8B31-21B0954EDA16}">
      <dsp:nvSpPr>
        <dsp:cNvPr id="0" name=""/>
        <dsp:cNvSpPr/>
      </dsp:nvSpPr>
      <dsp:spPr>
        <a:xfrm>
          <a:off x="4635060" y="2332056"/>
          <a:ext cx="391066" cy="29399"/>
        </a:xfrm>
        <a:custGeom>
          <a:avLst/>
          <a:gdLst/>
          <a:ahLst/>
          <a:cxnLst/>
          <a:rect l="0" t="0" r="0" b="0"/>
          <a:pathLst>
            <a:path>
              <a:moveTo>
                <a:pt x="0" y="14699"/>
              </a:moveTo>
              <a:lnTo>
                <a:pt x="391066" y="1469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20817" y="2336979"/>
        <a:ext cx="19553" cy="19553"/>
      </dsp:txXfrm>
    </dsp:sp>
    <dsp:sp modelId="{EAAED82F-B9FA-C541-9BEB-408E90F77684}">
      <dsp:nvSpPr>
        <dsp:cNvPr id="0" name=""/>
        <dsp:cNvSpPr/>
      </dsp:nvSpPr>
      <dsp:spPr>
        <a:xfrm>
          <a:off x="5026126" y="1695999"/>
          <a:ext cx="1301513" cy="1301513"/>
        </a:xfrm>
        <a:prstGeom prst="ellipse">
          <a:avLst/>
        </a:prstGeom>
        <a:solidFill>
          <a:srgbClr val="C9452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b="1" kern="1200" dirty="0" err="1"/>
            <a:t>Relaciona-mentos</a:t>
          </a:r>
          <a:endParaRPr lang="en-US" sz="1300" b="1" kern="1200" dirty="0"/>
        </a:p>
      </dsp:txBody>
      <dsp:txXfrm>
        <a:off x="5216728" y="1886601"/>
        <a:ext cx="920309" cy="920309"/>
      </dsp:txXfrm>
    </dsp:sp>
    <dsp:sp modelId="{EE85861E-64EE-A543-AD70-31BCEE4B6A04}">
      <dsp:nvSpPr>
        <dsp:cNvPr id="0" name=""/>
        <dsp:cNvSpPr/>
      </dsp:nvSpPr>
      <dsp:spPr>
        <a:xfrm rot="5400000">
          <a:off x="3788770" y="3178345"/>
          <a:ext cx="391066" cy="29399"/>
        </a:xfrm>
        <a:custGeom>
          <a:avLst/>
          <a:gdLst/>
          <a:ahLst/>
          <a:cxnLst/>
          <a:rect l="0" t="0" r="0" b="0"/>
          <a:pathLst>
            <a:path>
              <a:moveTo>
                <a:pt x="0" y="14699"/>
              </a:moveTo>
              <a:lnTo>
                <a:pt x="391066" y="1469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74527" y="3183269"/>
        <a:ext cx="19553" cy="19553"/>
      </dsp:txXfrm>
    </dsp:sp>
    <dsp:sp modelId="{1F772546-8AC5-A748-973E-EB33DC4CA5C3}">
      <dsp:nvSpPr>
        <dsp:cNvPr id="0" name=""/>
        <dsp:cNvSpPr/>
      </dsp:nvSpPr>
      <dsp:spPr>
        <a:xfrm>
          <a:off x="3333547" y="3388578"/>
          <a:ext cx="1301513" cy="1301513"/>
        </a:xfrm>
        <a:prstGeom prst="ellipse">
          <a:avLst/>
        </a:prstGeom>
        <a:solidFill>
          <a:srgbClr val="C9452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b="1" kern="1200" dirty="0"/>
            <a:t>Comunidade</a:t>
          </a:r>
          <a:r>
            <a:rPr lang="en-US" sz="1300" b="1" kern="1200" dirty="0"/>
            <a:t> </a:t>
          </a:r>
        </a:p>
      </dsp:txBody>
      <dsp:txXfrm>
        <a:off x="3524149" y="3579180"/>
        <a:ext cx="920309" cy="920309"/>
      </dsp:txXfrm>
    </dsp:sp>
    <dsp:sp modelId="{73D6EDAC-2CFA-6045-B514-A421AFF528F4}">
      <dsp:nvSpPr>
        <dsp:cNvPr id="0" name=""/>
        <dsp:cNvSpPr/>
      </dsp:nvSpPr>
      <dsp:spPr>
        <a:xfrm rot="10800000">
          <a:off x="2942481" y="2332056"/>
          <a:ext cx="391066" cy="29399"/>
        </a:xfrm>
        <a:custGeom>
          <a:avLst/>
          <a:gdLst/>
          <a:ahLst/>
          <a:cxnLst/>
          <a:rect l="0" t="0" r="0" b="0"/>
          <a:pathLst>
            <a:path>
              <a:moveTo>
                <a:pt x="0" y="14699"/>
              </a:moveTo>
              <a:lnTo>
                <a:pt x="391066" y="1469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128237" y="2336979"/>
        <a:ext cx="19553" cy="19553"/>
      </dsp:txXfrm>
    </dsp:sp>
    <dsp:sp modelId="{983624F2-6684-0940-B4E3-C0F7D4C5F1FE}">
      <dsp:nvSpPr>
        <dsp:cNvPr id="0" name=""/>
        <dsp:cNvSpPr/>
      </dsp:nvSpPr>
      <dsp:spPr>
        <a:xfrm>
          <a:off x="1640967" y="1695999"/>
          <a:ext cx="1301513" cy="1301513"/>
        </a:xfrm>
        <a:prstGeom prst="ellipse">
          <a:avLst/>
        </a:prstGeom>
        <a:solidFill>
          <a:srgbClr val="C9452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pt-BR" sz="1300" b="1" kern="1200" dirty="0"/>
            <a:t>Sistemas de saúde (sociedade em geral)</a:t>
          </a:r>
          <a:endParaRPr lang="en-US" sz="1300" kern="1200" dirty="0"/>
        </a:p>
      </dsp:txBody>
      <dsp:txXfrm>
        <a:off x="1831569" y="1886601"/>
        <a:ext cx="920309" cy="9203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2E7CF-D740-E24E-9621-7E72C82BEB38}">
      <dsp:nvSpPr>
        <dsp:cNvPr id="0" name=""/>
        <dsp:cNvSpPr/>
      </dsp:nvSpPr>
      <dsp:spPr>
        <a:xfrm>
          <a:off x="2339349" y="0"/>
          <a:ext cx="2113361" cy="1174089"/>
        </a:xfrm>
        <a:prstGeom prst="roundRect">
          <a:avLst>
            <a:gd name="adj" fmla="val 10000"/>
          </a:avLst>
        </a:prstGeom>
        <a:solidFill>
          <a:srgbClr val="C9452A">
            <a:alpha val="90000"/>
          </a:srgb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t-BR" sz="3100" kern="1200" dirty="0">
              <a:solidFill>
                <a:schemeClr val="bg1"/>
              </a:solidFill>
            </a:rPr>
            <a:t>Fatores de risco</a:t>
          </a:r>
          <a:endParaRPr lang="en-US" sz="3100" kern="1200" dirty="0">
            <a:solidFill>
              <a:schemeClr val="bg1"/>
            </a:solidFill>
          </a:endParaRPr>
        </a:p>
      </dsp:txBody>
      <dsp:txXfrm>
        <a:off x="2373737" y="34388"/>
        <a:ext cx="2044585" cy="1105313"/>
      </dsp:txXfrm>
    </dsp:sp>
    <dsp:sp modelId="{E7DB602B-0F6D-F447-8E07-C9D4B49A8C96}">
      <dsp:nvSpPr>
        <dsp:cNvPr id="0" name=""/>
        <dsp:cNvSpPr/>
      </dsp:nvSpPr>
      <dsp:spPr>
        <a:xfrm>
          <a:off x="5391982" y="0"/>
          <a:ext cx="2113361" cy="1174089"/>
        </a:xfrm>
        <a:prstGeom prst="roundRect">
          <a:avLst>
            <a:gd name="adj" fmla="val 10000"/>
          </a:avLst>
        </a:prstGeom>
        <a:solidFill>
          <a:srgbClr val="C9452A">
            <a:alpha val="90000"/>
          </a:srgb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t-BR" sz="3100" kern="1200" dirty="0">
              <a:solidFill>
                <a:schemeClr val="bg1"/>
              </a:solidFill>
            </a:rPr>
            <a:t>Fatores de proteção</a:t>
          </a:r>
          <a:endParaRPr lang="en-US" sz="3100" kern="1200" dirty="0">
            <a:solidFill>
              <a:schemeClr val="bg1"/>
            </a:solidFill>
          </a:endParaRPr>
        </a:p>
      </dsp:txBody>
      <dsp:txXfrm>
        <a:off x="5426370" y="34388"/>
        <a:ext cx="2044585" cy="1105313"/>
      </dsp:txXfrm>
    </dsp:sp>
    <dsp:sp modelId="{69BBE803-C600-494C-BEF8-CC853E8D22B1}">
      <dsp:nvSpPr>
        <dsp:cNvPr id="0" name=""/>
        <dsp:cNvSpPr/>
      </dsp:nvSpPr>
      <dsp:spPr>
        <a:xfrm>
          <a:off x="4482063" y="4989880"/>
          <a:ext cx="880567" cy="880567"/>
        </a:xfrm>
        <a:prstGeom prst="triangle">
          <a:avLst/>
        </a:prstGeom>
        <a:solidFill>
          <a:srgbClr val="C9452A">
            <a:alpha val="43529"/>
          </a:srgb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E9B4851-6F8E-084B-A3DE-FEEC1769306A}">
      <dsp:nvSpPr>
        <dsp:cNvPr id="0" name=""/>
        <dsp:cNvSpPr/>
      </dsp:nvSpPr>
      <dsp:spPr>
        <a:xfrm rot="21360000">
          <a:off x="2279838" y="4612547"/>
          <a:ext cx="5285016" cy="369564"/>
        </a:xfrm>
        <a:prstGeom prst="rect">
          <a:avLst/>
        </a:prstGeom>
        <a:solidFill>
          <a:srgbClr val="C9452A">
            <a:alpha val="43529"/>
          </a:srgb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B2ED148-5BE2-8646-9710-FF707AB56437}">
      <dsp:nvSpPr>
        <dsp:cNvPr id="0" name=""/>
        <dsp:cNvSpPr/>
      </dsp:nvSpPr>
      <dsp:spPr>
        <a:xfrm rot="21360000">
          <a:off x="2288676" y="3946763"/>
          <a:ext cx="2097298" cy="724290"/>
        </a:xfrm>
        <a:prstGeom prst="roundRect">
          <a:avLst/>
        </a:prstGeom>
        <a:solidFill>
          <a:srgbClr val="C9452A">
            <a:alpha val="86275"/>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t-BR" sz="2100" kern="1200" dirty="0"/>
            <a:t>Comunidade</a:t>
          </a:r>
          <a:r>
            <a:rPr lang="en-US" sz="2100" kern="1200" dirty="0"/>
            <a:t> </a:t>
          </a:r>
        </a:p>
      </dsp:txBody>
      <dsp:txXfrm>
        <a:off x="2324033" y="3982120"/>
        <a:ext cx="2026584" cy="653576"/>
      </dsp:txXfrm>
    </dsp:sp>
    <dsp:sp modelId="{FEE4006C-8114-2244-AF33-2FD7CFA5888E}">
      <dsp:nvSpPr>
        <dsp:cNvPr id="0" name=""/>
        <dsp:cNvSpPr/>
      </dsp:nvSpPr>
      <dsp:spPr>
        <a:xfrm rot="21360000">
          <a:off x="2229972" y="3171864"/>
          <a:ext cx="2097298" cy="724290"/>
        </a:xfrm>
        <a:prstGeom prst="roundRect">
          <a:avLst/>
        </a:prstGeom>
        <a:solidFill>
          <a:srgbClr val="C9452A">
            <a:alpha val="86275"/>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t-BR" sz="2100" kern="1200" dirty="0"/>
            <a:t>Saúde</a:t>
          </a:r>
          <a:endParaRPr lang="en-US" sz="2100" kern="1200" dirty="0"/>
        </a:p>
      </dsp:txBody>
      <dsp:txXfrm>
        <a:off x="2265329" y="3207221"/>
        <a:ext cx="2026584" cy="653576"/>
      </dsp:txXfrm>
    </dsp:sp>
    <dsp:sp modelId="{8EDB9190-B276-914B-B0E6-DA3F5DEBF0A0}">
      <dsp:nvSpPr>
        <dsp:cNvPr id="0" name=""/>
        <dsp:cNvSpPr/>
      </dsp:nvSpPr>
      <dsp:spPr>
        <a:xfrm rot="21360000">
          <a:off x="2171267" y="2396965"/>
          <a:ext cx="2097298" cy="724290"/>
        </a:xfrm>
        <a:prstGeom prst="roundRect">
          <a:avLst/>
        </a:prstGeom>
        <a:solidFill>
          <a:srgbClr val="C9452A">
            <a:alpha val="86275"/>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t-BR" sz="2100" kern="1200" dirty="0"/>
            <a:t>Relacionamentos</a:t>
          </a:r>
          <a:endParaRPr lang="en-US" sz="2100" kern="1200" dirty="0"/>
        </a:p>
      </dsp:txBody>
      <dsp:txXfrm>
        <a:off x="2206624" y="2432322"/>
        <a:ext cx="2026584" cy="653576"/>
      </dsp:txXfrm>
    </dsp:sp>
    <dsp:sp modelId="{FF7E48AC-E69C-884D-9544-85B4F031064A}">
      <dsp:nvSpPr>
        <dsp:cNvPr id="0" name=""/>
        <dsp:cNvSpPr/>
      </dsp:nvSpPr>
      <dsp:spPr>
        <a:xfrm rot="21360000">
          <a:off x="2112563" y="1622066"/>
          <a:ext cx="2097298" cy="724290"/>
        </a:xfrm>
        <a:prstGeom prst="roundRect">
          <a:avLst/>
        </a:prstGeom>
        <a:solidFill>
          <a:srgbClr val="C9452A">
            <a:alpha val="86275"/>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t-BR" sz="2100" kern="1200" dirty="0"/>
            <a:t>Individuais</a:t>
          </a:r>
          <a:r>
            <a:rPr lang="en-US" sz="2100" kern="1200" dirty="0"/>
            <a:t>  </a:t>
          </a:r>
        </a:p>
      </dsp:txBody>
      <dsp:txXfrm>
        <a:off x="2147920" y="1657423"/>
        <a:ext cx="2026584" cy="6535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F89AC0-6759-2B40-9C5A-489A383D408A}">
      <dsp:nvSpPr>
        <dsp:cNvPr id="0" name=""/>
        <dsp:cNvSpPr/>
      </dsp:nvSpPr>
      <dsp:spPr>
        <a:xfrm>
          <a:off x="2167641" y="0"/>
          <a:ext cx="2298435" cy="1276908"/>
        </a:xfrm>
        <a:prstGeom prst="roundRect">
          <a:avLst>
            <a:gd name="adj" fmla="val 10000"/>
          </a:avLst>
        </a:prstGeom>
        <a:solidFill>
          <a:srgbClr val="C9452A">
            <a:alpha val="90000"/>
          </a:srgb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pt-BR" sz="3300" kern="1200" dirty="0">
              <a:solidFill>
                <a:schemeClr val="bg1"/>
              </a:solidFill>
            </a:rPr>
            <a:t>Fatores de risco</a:t>
          </a:r>
          <a:endParaRPr lang="en-US" sz="3300" kern="1200" dirty="0">
            <a:solidFill>
              <a:schemeClr val="bg1"/>
            </a:solidFill>
          </a:endParaRPr>
        </a:p>
      </dsp:txBody>
      <dsp:txXfrm>
        <a:off x="2205040" y="37399"/>
        <a:ext cx="2223637" cy="1202110"/>
      </dsp:txXfrm>
    </dsp:sp>
    <dsp:sp modelId="{BA9D9636-C372-F846-B2D5-3330860AA13A}">
      <dsp:nvSpPr>
        <dsp:cNvPr id="0" name=""/>
        <dsp:cNvSpPr/>
      </dsp:nvSpPr>
      <dsp:spPr>
        <a:xfrm>
          <a:off x="5487604" y="0"/>
          <a:ext cx="2298435" cy="1276908"/>
        </a:xfrm>
        <a:prstGeom prst="roundRect">
          <a:avLst>
            <a:gd name="adj" fmla="val 10000"/>
          </a:avLst>
        </a:prstGeom>
        <a:solidFill>
          <a:srgbClr val="C9452A">
            <a:alpha val="90000"/>
          </a:srgb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pt-BR" sz="3300" kern="1200" dirty="0">
              <a:solidFill>
                <a:schemeClr val="bg1"/>
              </a:solidFill>
            </a:rPr>
            <a:t>Fatores de proteção</a:t>
          </a:r>
          <a:endParaRPr lang="en-US" sz="3300" kern="1200" dirty="0">
            <a:solidFill>
              <a:schemeClr val="bg1"/>
            </a:solidFill>
          </a:endParaRPr>
        </a:p>
      </dsp:txBody>
      <dsp:txXfrm>
        <a:off x="5525003" y="37399"/>
        <a:ext cx="2223637" cy="1202110"/>
      </dsp:txXfrm>
    </dsp:sp>
    <dsp:sp modelId="{FE1E89C4-7B13-D74A-B157-9008721FD9BD}">
      <dsp:nvSpPr>
        <dsp:cNvPr id="0" name=""/>
        <dsp:cNvSpPr/>
      </dsp:nvSpPr>
      <dsp:spPr>
        <a:xfrm>
          <a:off x="4498000" y="5426862"/>
          <a:ext cx="957681" cy="957681"/>
        </a:xfrm>
        <a:prstGeom prst="triangle">
          <a:avLst/>
        </a:prstGeom>
        <a:solidFill>
          <a:srgbClr val="C9452A">
            <a:alpha val="43922"/>
          </a:srgb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D19804C-6D4D-3D40-B816-82B2F2187FBF}">
      <dsp:nvSpPr>
        <dsp:cNvPr id="0" name=""/>
        <dsp:cNvSpPr/>
      </dsp:nvSpPr>
      <dsp:spPr>
        <a:xfrm>
          <a:off x="2103796" y="5025913"/>
          <a:ext cx="5746089" cy="388180"/>
        </a:xfrm>
        <a:prstGeom prst="rect">
          <a:avLst/>
        </a:prstGeom>
        <a:solidFill>
          <a:srgbClr val="C9452A">
            <a:alpha val="43922"/>
          </a:srgbClr>
        </a:solidFill>
        <a:ln w="9525" cap="flat" cmpd="sng" algn="ctr">
          <a:solidFill>
            <a:schemeClr val="accent6">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3A1C981-FBB0-9047-8BED-AF1FC50E7553}">
      <dsp:nvSpPr>
        <dsp:cNvPr id="0" name=""/>
        <dsp:cNvSpPr/>
      </dsp:nvSpPr>
      <dsp:spPr>
        <a:xfrm>
          <a:off x="5487604" y="4193368"/>
          <a:ext cx="2298435" cy="786575"/>
        </a:xfrm>
        <a:prstGeom prst="roundRect">
          <a:avLst/>
        </a:prstGeom>
        <a:solidFill>
          <a:srgbClr val="C9452A">
            <a:alpha val="7058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t-BR" sz="1900" kern="1200" dirty="0"/>
            <a:t>Comportamentos anteriores</a:t>
          </a:r>
          <a:endParaRPr lang="en-US" sz="1900" kern="1200" dirty="0"/>
        </a:p>
      </dsp:txBody>
      <dsp:txXfrm>
        <a:off x="5526001" y="4231765"/>
        <a:ext cx="2221641" cy="709781"/>
      </dsp:txXfrm>
    </dsp:sp>
    <dsp:sp modelId="{F0BC50D2-8F99-FC42-97F8-66AED27634B3}">
      <dsp:nvSpPr>
        <dsp:cNvPr id="0" name=""/>
        <dsp:cNvSpPr/>
      </dsp:nvSpPr>
      <dsp:spPr>
        <a:xfrm>
          <a:off x="5487604" y="3345501"/>
          <a:ext cx="2298435" cy="786575"/>
        </a:xfrm>
        <a:prstGeom prst="roundRect">
          <a:avLst/>
        </a:prstGeom>
        <a:solidFill>
          <a:srgbClr val="C9452A">
            <a:alpha val="7058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t-BR" sz="1900" kern="1200" dirty="0"/>
            <a:t>Envolvimento da comunidade</a:t>
          </a:r>
          <a:endParaRPr lang="en-US" sz="1900" kern="1200" dirty="0"/>
        </a:p>
      </dsp:txBody>
      <dsp:txXfrm>
        <a:off x="5526001" y="3383898"/>
        <a:ext cx="2221641" cy="709781"/>
      </dsp:txXfrm>
    </dsp:sp>
    <dsp:sp modelId="{A8DA29A0-9F70-2D4B-AFEE-EBA2DD5F5473}">
      <dsp:nvSpPr>
        <dsp:cNvPr id="0" name=""/>
        <dsp:cNvSpPr/>
      </dsp:nvSpPr>
      <dsp:spPr>
        <a:xfrm>
          <a:off x="5487604" y="2497633"/>
          <a:ext cx="2298435" cy="786575"/>
        </a:xfrm>
        <a:prstGeom prst="roundRect">
          <a:avLst/>
        </a:prstGeom>
        <a:solidFill>
          <a:srgbClr val="C9452A">
            <a:alpha val="7058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t-BR" sz="1900" kern="1200" dirty="0"/>
            <a:t>Crenças religiosas e culturais</a:t>
          </a:r>
          <a:endParaRPr lang="en-US" sz="1900" kern="1200" dirty="0"/>
        </a:p>
      </dsp:txBody>
      <dsp:txXfrm>
        <a:off x="5526001" y="2536030"/>
        <a:ext cx="2221641" cy="709781"/>
      </dsp:txXfrm>
    </dsp:sp>
    <dsp:sp modelId="{246F7A43-C5AC-CE4C-8F8D-2E66344C5566}">
      <dsp:nvSpPr>
        <dsp:cNvPr id="0" name=""/>
        <dsp:cNvSpPr/>
      </dsp:nvSpPr>
      <dsp:spPr>
        <a:xfrm>
          <a:off x="5487604" y="1634443"/>
          <a:ext cx="2298435" cy="786575"/>
        </a:xfrm>
        <a:prstGeom prst="roundRect">
          <a:avLst/>
        </a:prstGeom>
        <a:solidFill>
          <a:srgbClr val="C9452A">
            <a:alpha val="7058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t-BR" sz="1900" kern="1200" dirty="0"/>
            <a:t>Relações familiares e sociais</a:t>
          </a:r>
          <a:endParaRPr lang="en-US" sz="1900" kern="1200" dirty="0"/>
        </a:p>
      </dsp:txBody>
      <dsp:txXfrm>
        <a:off x="5526001" y="1672840"/>
        <a:ext cx="2221641" cy="709781"/>
      </dsp:txXfrm>
    </dsp:sp>
    <dsp:sp modelId="{DC669E1A-B59A-B644-A9D0-DA381349259E}">
      <dsp:nvSpPr>
        <dsp:cNvPr id="0" name=""/>
        <dsp:cNvSpPr/>
      </dsp:nvSpPr>
      <dsp:spPr>
        <a:xfrm>
          <a:off x="2167641" y="4193368"/>
          <a:ext cx="2298435" cy="786575"/>
        </a:xfrm>
        <a:prstGeom prst="roundRect">
          <a:avLst/>
        </a:prstGeom>
        <a:solidFill>
          <a:srgbClr val="C9452A">
            <a:alpha val="7058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t-BR" sz="1900" kern="1200" dirty="0"/>
            <a:t>Individuais</a:t>
          </a:r>
          <a:r>
            <a:rPr lang="en-US" sz="1900" kern="1200" dirty="0"/>
            <a:t> </a:t>
          </a:r>
        </a:p>
      </dsp:txBody>
      <dsp:txXfrm>
        <a:off x="2206038" y="4231765"/>
        <a:ext cx="2221641" cy="709781"/>
      </dsp:txXfrm>
    </dsp:sp>
    <dsp:sp modelId="{AC791170-5D5E-A440-AFE5-96C2B0AEE80D}">
      <dsp:nvSpPr>
        <dsp:cNvPr id="0" name=""/>
        <dsp:cNvSpPr/>
      </dsp:nvSpPr>
      <dsp:spPr>
        <a:xfrm>
          <a:off x="2167641" y="3345501"/>
          <a:ext cx="2298435" cy="786575"/>
        </a:xfrm>
        <a:prstGeom prst="roundRect">
          <a:avLst/>
        </a:prstGeom>
        <a:solidFill>
          <a:srgbClr val="C9452A">
            <a:alpha val="7058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t-BR" sz="1900" kern="1200" dirty="0"/>
            <a:t>Relacionamentos</a:t>
          </a:r>
          <a:endParaRPr lang="en-US" sz="1900" kern="1200" dirty="0"/>
        </a:p>
      </dsp:txBody>
      <dsp:txXfrm>
        <a:off x="2206038" y="3383898"/>
        <a:ext cx="2221641" cy="709781"/>
      </dsp:txXfrm>
    </dsp:sp>
    <dsp:sp modelId="{7C293909-CCC7-9345-8157-EC9F51D9DF3C}">
      <dsp:nvSpPr>
        <dsp:cNvPr id="0" name=""/>
        <dsp:cNvSpPr/>
      </dsp:nvSpPr>
      <dsp:spPr>
        <a:xfrm>
          <a:off x="2167641" y="2497633"/>
          <a:ext cx="2298435" cy="786575"/>
        </a:xfrm>
        <a:prstGeom prst="roundRect">
          <a:avLst/>
        </a:prstGeom>
        <a:solidFill>
          <a:srgbClr val="C9452A">
            <a:alpha val="7058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t-BR" sz="1900" kern="1200" dirty="0"/>
            <a:t>Saúde</a:t>
          </a:r>
          <a:endParaRPr lang="en-US" sz="1900" kern="1200" dirty="0"/>
        </a:p>
      </dsp:txBody>
      <dsp:txXfrm>
        <a:off x="2206038" y="2536030"/>
        <a:ext cx="2221641" cy="709781"/>
      </dsp:txXfrm>
    </dsp:sp>
    <dsp:sp modelId="{13F8896E-25B8-3846-A2C6-FFF992AE06D5}">
      <dsp:nvSpPr>
        <dsp:cNvPr id="0" name=""/>
        <dsp:cNvSpPr/>
      </dsp:nvSpPr>
      <dsp:spPr>
        <a:xfrm>
          <a:off x="2167641" y="1634443"/>
          <a:ext cx="2298435" cy="786575"/>
        </a:xfrm>
        <a:prstGeom prst="roundRect">
          <a:avLst/>
        </a:prstGeom>
        <a:solidFill>
          <a:srgbClr val="C9452A">
            <a:alpha val="70588"/>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t-BR" sz="1900" kern="1200" dirty="0"/>
            <a:t>Comunidade</a:t>
          </a:r>
          <a:endParaRPr lang="en-US" sz="1900" kern="1200" dirty="0"/>
        </a:p>
      </dsp:txBody>
      <dsp:txXfrm>
        <a:off x="2206038" y="1672840"/>
        <a:ext cx="2221641" cy="70978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9F326D4B-F0FF-4949-AB04-083F1EE628A5}" type="datetimeFigureOut">
              <a:rPr lang="en-US" smtClean="0"/>
              <a:t>11/1/2022</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E3305AE9-F859-5F42-BDF7-63B259BBD735}" type="slidenum">
              <a:rPr lang="en-US" smtClean="0"/>
              <a:t>‹nº›</a:t>
            </a:fld>
            <a:endParaRPr lang="en-US"/>
          </a:p>
        </p:txBody>
      </p:sp>
    </p:spTree>
    <p:extLst>
      <p:ext uri="{BB962C8B-B14F-4D97-AF65-F5344CB8AC3E}">
        <p14:creationId xmlns:p14="http://schemas.microsoft.com/office/powerpoint/2010/main" val="18240132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5C15EDDC-9ECB-3846-B274-C2D64624A868}" type="datetimeFigureOut">
              <a:rPr lang="en-US" smtClean="0"/>
              <a:t>11/1/2022</a:t>
            </a:fld>
            <a:endParaRPr lang="en-US"/>
          </a:p>
        </p:txBody>
      </p:sp>
      <p:sp>
        <p:nvSpPr>
          <p:cNvPr id="4" name="Slide Image Placeholder 3"/>
          <p:cNvSpPr>
            <a:spLocks noGrp="1" noRot="1" noChangeAspect="1"/>
          </p:cNvSpPr>
          <p:nvPr>
            <p:ph type="sldImg" idx="2"/>
          </p:nvPr>
        </p:nvSpPr>
        <p:spPr>
          <a:xfrm>
            <a:off x="2714625" y="514350"/>
            <a:ext cx="371475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FBDF55AE-201F-3042-A0C5-2E3BF7EA0CD4}" type="slidenum">
              <a:rPr lang="en-US" smtClean="0"/>
              <a:t>‹nº›</a:t>
            </a:fld>
            <a:endParaRPr lang="en-US"/>
          </a:p>
        </p:txBody>
      </p:sp>
    </p:spTree>
    <p:extLst>
      <p:ext uri="{BB962C8B-B14F-4D97-AF65-F5344CB8AC3E}">
        <p14:creationId xmlns:p14="http://schemas.microsoft.com/office/powerpoint/2010/main" val="108872494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828ED-3485-F942-8B59-1DFC5787A53F}" type="slidenum">
              <a:rPr lang="en-US" smtClean="0"/>
              <a:pPr/>
              <a:t>1</a:t>
            </a:fld>
            <a:endParaRPr lang="en-US"/>
          </a:p>
        </p:txBody>
      </p:sp>
    </p:spTree>
    <p:extLst>
      <p:ext uri="{BB962C8B-B14F-4D97-AF65-F5344CB8AC3E}">
        <p14:creationId xmlns:p14="http://schemas.microsoft.com/office/powerpoint/2010/main" val="1150993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Identifying</a:t>
            </a:r>
            <a:r>
              <a:rPr lang="en-GB" sz="1200" b="1" kern="1200" baseline="0" dirty="0">
                <a:solidFill>
                  <a:schemeClr val="tx1"/>
                </a:solidFill>
                <a:effectLst/>
                <a:latin typeface="+mn-lt"/>
                <a:ea typeface="+mn-ea"/>
                <a:cs typeface="+mn-cs"/>
              </a:rPr>
              <a:t> depression </a:t>
            </a:r>
          </a:p>
          <a:p>
            <a:pPr>
              <a:spcAft>
                <a:spcPts val="0"/>
              </a:spcAft>
            </a:pPr>
            <a:r>
              <a:rPr lang="en-GB" sz="1200" dirty="0">
                <a:effectLst/>
                <a:latin typeface="+mn-lt"/>
                <a:ea typeface="ＭＳ ゴシック"/>
                <a:cs typeface="Times New Roman"/>
              </a:rPr>
              <a:t>Explain that depression has a </a:t>
            </a:r>
            <a:r>
              <a:rPr lang="en-GB" sz="1200" u="none" dirty="0">
                <a:effectLst/>
                <a:latin typeface="+mn-lt"/>
                <a:ea typeface="ＭＳ ゴシック"/>
                <a:cs typeface="Times New Roman"/>
              </a:rPr>
              <a:t>significant</a:t>
            </a:r>
            <a:r>
              <a:rPr lang="en-GB" sz="1200" u="none" baseline="0" dirty="0">
                <a:solidFill>
                  <a:srgbClr val="008080"/>
                </a:solidFill>
                <a:effectLst/>
                <a:latin typeface="+mn-lt"/>
                <a:ea typeface="ＭＳ ゴシック"/>
                <a:cs typeface="Times New Roman"/>
              </a:rPr>
              <a:t> </a:t>
            </a:r>
            <a:r>
              <a:rPr lang="en-GB" sz="1200" u="none" dirty="0">
                <a:effectLst/>
                <a:latin typeface="+mn-lt"/>
                <a:ea typeface="ＭＳ ゴシック"/>
                <a:cs typeface="Times New Roman"/>
              </a:rPr>
              <a:t>impact </a:t>
            </a:r>
            <a:r>
              <a:rPr lang="en-GB" sz="1200" dirty="0">
                <a:effectLst/>
                <a:latin typeface="+mn-lt"/>
                <a:ea typeface="ＭＳ ゴシック"/>
                <a:cs typeface="Times New Roman"/>
              </a:rPr>
              <a:t>on the person’s ability to function in daily life. In many cases depression can reduce a person’s ability to carry out daily tasks such as cooking, cleaning, washing etc.</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Those with depression may struggle with getting out of bed and/or engaging in any activities of daily living. </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If a person is experiencing persistent low mood but continues to function in their </a:t>
            </a:r>
            <a:r>
              <a:rPr lang="en-GB" sz="1200" b="0" dirty="0">
                <a:effectLst/>
                <a:latin typeface="+mn-lt"/>
                <a:ea typeface="ＭＳ ゴシック"/>
                <a:cs typeface="Times New Roman"/>
              </a:rPr>
              <a:t>everyday</a:t>
            </a:r>
            <a:r>
              <a:rPr lang="en-GB" sz="1200" b="1" dirty="0">
                <a:effectLst/>
                <a:latin typeface="+mn-lt"/>
                <a:ea typeface="ＭＳ ゴシック"/>
                <a:cs typeface="Times New Roman"/>
              </a:rPr>
              <a:t> </a:t>
            </a:r>
            <a:r>
              <a:rPr lang="en-GB" sz="1200" dirty="0">
                <a:effectLst/>
                <a:latin typeface="+mn-lt"/>
                <a:ea typeface="ＭＳ ゴシック"/>
                <a:cs typeface="Times New Roman"/>
              </a:rPr>
              <a:t>life then they have symptoms not amounting to depression, which is covered within the Module:</a:t>
            </a:r>
            <a:r>
              <a:rPr lang="en-GB" sz="1200" baseline="0" dirty="0">
                <a:effectLst/>
                <a:latin typeface="+mn-lt"/>
                <a:ea typeface="ＭＳ ゴシック"/>
                <a:cs typeface="Times New Roman"/>
              </a:rPr>
              <a:t> </a:t>
            </a:r>
            <a:r>
              <a:rPr lang="en-GB" sz="1200" dirty="0">
                <a:effectLst/>
                <a:latin typeface="+mn-lt"/>
                <a:ea typeface="ＭＳ ゴシック"/>
                <a:cs typeface="Times New Roman"/>
              </a:rPr>
              <a:t>Other significant mental health complaints.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149055-E7A0-744F-9043-6C1FC17058F6}" type="slidenum">
              <a:rPr lang="en-US" smtClean="0"/>
              <a:t>10</a:t>
            </a:fld>
            <a:endParaRPr lang="en-US"/>
          </a:p>
        </p:txBody>
      </p:sp>
    </p:spTree>
    <p:extLst>
      <p:ext uri="{BB962C8B-B14F-4D97-AF65-F5344CB8AC3E}">
        <p14:creationId xmlns:p14="http://schemas.microsoft.com/office/powerpoint/2010/main" val="2443978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5FD7920-729B-1942-8561-89A27FDE3319}" type="slidenum">
              <a:rPr lang="en-US">
                <a:latin typeface="Arial" charset="0"/>
                <a:ea typeface="MS PGothic" pitchFamily="34" charset="-128"/>
                <a:cs typeface="MS PGothic" pitchFamily="34" charset="-128"/>
              </a:rPr>
              <a:pPr/>
              <a:t>11</a:t>
            </a:fld>
            <a:endParaRPr lang="en-US">
              <a:latin typeface="Arial" charset="0"/>
              <a:ea typeface="MS PGothic" pitchFamily="34" charset="-128"/>
              <a:cs typeface="MS PGothic" pitchFamily="34" charset="-128"/>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Aft>
                <a:spcPts val="0"/>
              </a:spcAft>
            </a:pPr>
            <a:r>
              <a:rPr lang="en-GB" sz="1200" dirty="0">
                <a:effectLst/>
                <a:latin typeface="+mn-lt"/>
                <a:ea typeface="ＭＳ 明朝"/>
                <a:cs typeface="Arial"/>
              </a:rPr>
              <a:t>Explain to participants that depression is a public health priority. Explain the prevalence rates stated in the slide: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1) It is estimated that more than 322 million people worldwide suffer from depression, resulting in a prevalence rate of 4.4% in the general community and accounting for 10</a:t>
            </a:r>
            <a:r>
              <a:rPr lang="mr-IN" sz="1200" baseline="0" dirty="0">
                <a:effectLst/>
                <a:latin typeface="+mn-lt"/>
                <a:ea typeface="ＭＳ 明朝"/>
                <a:cs typeface="Arial"/>
              </a:rPr>
              <a:t>–</a:t>
            </a:r>
            <a:r>
              <a:rPr lang="en-GB" sz="1200" dirty="0">
                <a:effectLst/>
                <a:latin typeface="+mn-lt"/>
                <a:ea typeface="ＭＳ 明朝"/>
                <a:cs typeface="Arial"/>
              </a:rPr>
              <a:t>20% of people who attend primary health-care clinics.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There is at least a 10% prevalence rate of depression amongst women who have given birth. This is called post-partum depression.</a:t>
            </a:r>
            <a:endParaRPr lang="en-GB" sz="1200" dirty="0">
              <a:effectLst/>
              <a:latin typeface="Cambria"/>
              <a:ea typeface="ＭＳ 明朝"/>
              <a:cs typeface="Arial"/>
            </a:endParaRPr>
          </a:p>
          <a:p>
            <a:pPr lvl="0"/>
            <a:r>
              <a:rPr lang="en-GB" sz="1200" dirty="0">
                <a:effectLst/>
                <a:latin typeface="+mn-lt"/>
                <a:ea typeface="ＭＳ 明朝"/>
                <a:cs typeface="Arial"/>
              </a:rPr>
              <a:t>2) </a:t>
            </a:r>
            <a:r>
              <a:rPr lang="en-GB" sz="1200" kern="1200" dirty="0">
                <a:solidFill>
                  <a:schemeClr val="tx1"/>
                </a:solidFill>
                <a:effectLst/>
                <a:latin typeface="+mn-lt"/>
                <a:ea typeface="+mn-ea"/>
                <a:cs typeface="+mn-cs"/>
              </a:rPr>
              <a:t>Emphasize that by 2030, depression is expected to be among the diseases with the highest burden everywhere in the world.</a:t>
            </a:r>
            <a:r>
              <a:rPr lang="en-US"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term “</a:t>
            </a:r>
            <a:r>
              <a:rPr lang="en-GB" sz="1200" i="0" kern="1200" dirty="0">
                <a:solidFill>
                  <a:schemeClr val="tx1"/>
                </a:solidFill>
                <a:effectLst/>
                <a:latin typeface="+mn-lt"/>
                <a:ea typeface="+mn-ea"/>
                <a:cs typeface="+mn-cs"/>
              </a:rPr>
              <a:t>burden”</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reflects both mortality and disability.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Mental disorders are extremely disabling, causing many people not to function well in their daily lives.</a:t>
            </a:r>
            <a:endParaRPr lang="en-US" sz="1200" kern="1200" dirty="0">
              <a:solidFill>
                <a:schemeClr val="tx1"/>
              </a:solidFill>
              <a:effectLst/>
              <a:latin typeface="+mn-lt"/>
              <a:ea typeface="+mn-ea"/>
              <a:cs typeface="+mn-cs"/>
            </a:endParaRPr>
          </a:p>
          <a:p>
            <a:pPr>
              <a:spcAft>
                <a:spcPts val="0"/>
              </a:spcAft>
            </a:pPr>
            <a:r>
              <a:rPr lang="en-GB" sz="1200" dirty="0">
                <a:effectLst/>
                <a:latin typeface="+mn-lt"/>
                <a:ea typeface="ＭＳ 明朝"/>
                <a:cs typeface="Arial"/>
              </a:rPr>
              <a:t>3) Explain that depression impacts on family life, including child development (infant growth), family relationships and the way parents raise their children.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4) Explain the socioeconomic impacts. People with depression are often unable to work, leading to high levels of unemployment; families may lose the main breadwinner, therefore the family’s living conditions may deteriorate. </a:t>
            </a:r>
          </a:p>
          <a:p>
            <a:pPr>
              <a:spcAft>
                <a:spcPts val="0"/>
              </a:spcAft>
            </a:pPr>
            <a:r>
              <a:rPr lang="en-GB" sz="1200" dirty="0">
                <a:effectLst/>
                <a:latin typeface="+mn-lt"/>
                <a:ea typeface="ＭＳ 明朝"/>
                <a:cs typeface="Arial"/>
              </a:rPr>
              <a:t>Also, as will be discussed in the next slide, depression is correlated with other physical health conditions.</a:t>
            </a:r>
          </a:p>
          <a:p>
            <a:pPr>
              <a:spcAft>
                <a:spcPts val="0"/>
              </a:spcAft>
            </a:pPr>
            <a:r>
              <a:rPr lang="en-GB" sz="1200" dirty="0">
                <a:effectLst/>
                <a:latin typeface="+mn-lt"/>
                <a:ea typeface="ＭＳ 明朝"/>
                <a:cs typeface="Arial"/>
              </a:rPr>
              <a:t>All this makes</a:t>
            </a:r>
            <a:r>
              <a:rPr lang="en-GB" sz="1200" baseline="0" dirty="0">
                <a:effectLst/>
                <a:latin typeface="+mn-lt"/>
                <a:ea typeface="ＭＳ 明朝"/>
                <a:cs typeface="Arial"/>
              </a:rPr>
              <a:t> depression an important public health concern in all countries.</a:t>
            </a:r>
            <a:endParaRPr lang="en-GB" sz="1200" dirty="0">
              <a:effectLst/>
              <a:latin typeface="Cambria"/>
              <a:ea typeface="ＭＳ 明朝"/>
              <a:cs typeface="Arial"/>
            </a:endParaRPr>
          </a:p>
          <a:p>
            <a:pPr>
              <a:spcAft>
                <a:spcPts val="0"/>
              </a:spcAft>
            </a:pPr>
            <a:r>
              <a:rPr lang="en-GB" sz="1200" b="1" dirty="0">
                <a:solidFill>
                  <a:srgbClr val="943634"/>
                </a:solidFill>
                <a:effectLst/>
                <a:latin typeface="+mn-lt"/>
                <a:ea typeface="ＭＳ 明朝"/>
                <a:cs typeface="Arial"/>
              </a:rPr>
              <a:t> </a:t>
            </a:r>
            <a:endParaRPr lang="en-GB" sz="1200" dirty="0">
              <a:effectLst/>
              <a:latin typeface="Cambria"/>
              <a:ea typeface="ＭＳ 明朝"/>
              <a:cs typeface="Arial"/>
            </a:endParaRPr>
          </a:p>
          <a:p>
            <a:pPr eaLnBrk="1" hangingPunct="1"/>
            <a:endParaRPr lang="en-US" dirty="0">
              <a:latin typeface="Arial" charset="0"/>
              <a:ea typeface="MS PGothic" pitchFamily="34" charset="-128"/>
              <a:cs typeface="MS PGothic" pitchFamily="34" charset="-128"/>
            </a:endParaRPr>
          </a:p>
        </p:txBody>
      </p:sp>
    </p:spTree>
    <p:extLst>
      <p:ext uri="{BB962C8B-B14F-4D97-AF65-F5344CB8AC3E}">
        <p14:creationId xmlns:p14="http://schemas.microsoft.com/office/powerpoint/2010/main" val="1189127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Explain that the relationship between depression and physical health is particularly important to focus on in non</a:t>
            </a:r>
            <a:r>
              <a:rPr lang="en-GB" sz="1200" baseline="0" dirty="0">
                <a:effectLst/>
                <a:latin typeface="+mn-lt"/>
                <a:ea typeface="ＭＳ 明朝"/>
                <a:cs typeface="Arial"/>
              </a:rPr>
              <a:t>-specialized</a:t>
            </a:r>
            <a:r>
              <a:rPr lang="en-GB" sz="1200" dirty="0">
                <a:effectLst/>
                <a:latin typeface="+mn-lt"/>
                <a:ea typeface="ＭＳ 明朝"/>
                <a:cs typeface="Arial"/>
              </a:rPr>
              <a:t> health settings.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P</a:t>
            </a:r>
            <a:r>
              <a:rPr lang="en-US" sz="1200" dirty="0" err="1">
                <a:effectLst/>
                <a:latin typeface="+mn-lt"/>
                <a:ea typeface="ＭＳ 明朝"/>
                <a:cs typeface="Arial"/>
              </a:rPr>
              <a:t>hysical</a:t>
            </a:r>
            <a:r>
              <a:rPr lang="en-US" sz="1200" dirty="0">
                <a:effectLst/>
                <a:latin typeface="+mn-lt"/>
                <a:ea typeface="ＭＳ 明朝"/>
                <a:cs typeface="Arial"/>
              </a:rPr>
              <a:t> conditions can often manifest themselves first, and, if health-care providers only focus on the physical symptoms, the real cause of the problem may go undetected.</a:t>
            </a:r>
            <a:endParaRPr lang="en-GB" sz="1200" dirty="0">
              <a:effectLst/>
              <a:latin typeface="Cambria"/>
              <a:ea typeface="ＭＳ 明朝"/>
              <a:cs typeface="Arial"/>
            </a:endParaRPr>
          </a:p>
          <a:p>
            <a:pPr>
              <a:spcAft>
                <a:spcPts val="0"/>
              </a:spcAft>
            </a:pPr>
            <a:r>
              <a:rPr lang="en-GB" sz="1200" dirty="0">
                <a:solidFill>
                  <a:srgbClr val="FF0000"/>
                </a:solidFill>
                <a:effectLst/>
                <a:latin typeface="+mn-lt"/>
                <a:ea typeface="ＭＳ 明朝"/>
                <a:cs typeface="Arial"/>
              </a:rPr>
              <a:t> </a:t>
            </a:r>
            <a:endParaRPr lang="en-GB" sz="1200" dirty="0">
              <a:solidFill>
                <a:srgbClr val="FF0000"/>
              </a:solidFill>
              <a:effectLst/>
              <a:latin typeface="Cambria"/>
              <a:ea typeface="ＭＳ 明朝"/>
              <a:cs typeface="Arial"/>
            </a:endParaRPr>
          </a:p>
          <a:p>
            <a:pPr>
              <a:spcAft>
                <a:spcPts val="0"/>
              </a:spcAft>
            </a:pPr>
            <a:r>
              <a:rPr lang="en-GB" sz="1200" dirty="0">
                <a:effectLst/>
                <a:latin typeface="+mn-lt"/>
                <a:ea typeface="ＭＳ 明朝"/>
                <a:cs typeface="Arial"/>
              </a:rPr>
              <a:t>Describe the findings on the slide. Highlighting the prevalence of:  </a:t>
            </a:r>
            <a:endParaRPr lang="en-GB" sz="1200" dirty="0">
              <a:effectLst/>
              <a:latin typeface="Cambria"/>
              <a:ea typeface="ＭＳ 明朝"/>
              <a:cs typeface="Arial"/>
            </a:endParaRPr>
          </a:p>
          <a:p>
            <a:pPr marL="171450" lvl="0" indent="-171450">
              <a:spcAft>
                <a:spcPts val="0"/>
              </a:spcAft>
              <a:buFont typeface="Arial" charset="0"/>
              <a:buChar char="•"/>
            </a:pPr>
            <a:r>
              <a:rPr lang="en-US" sz="1200" dirty="0">
                <a:effectLst/>
                <a:latin typeface="+mn-lt"/>
                <a:ea typeface="ＭＳ 明朝"/>
                <a:cs typeface="Arial"/>
              </a:rPr>
              <a:t>Co-occurring </a:t>
            </a:r>
            <a:r>
              <a:rPr lang="en-GB" sz="1200" dirty="0">
                <a:effectLst/>
                <a:latin typeface="+mn-lt"/>
                <a:ea typeface="ＭＳ 明朝"/>
                <a:cs typeface="Arial"/>
              </a:rPr>
              <a:t>conditions such as</a:t>
            </a:r>
            <a:r>
              <a:rPr lang="en-GB" sz="1200" baseline="0" dirty="0">
                <a:effectLst/>
                <a:latin typeface="+mn-lt"/>
                <a:ea typeface="ＭＳ 明朝"/>
                <a:cs typeface="Arial"/>
              </a:rPr>
              <a:t> d</a:t>
            </a:r>
            <a:r>
              <a:rPr lang="en-GB" sz="1200" dirty="0">
                <a:effectLst/>
                <a:latin typeface="+mn-lt"/>
                <a:ea typeface="ＭＳ 明朝"/>
                <a:cs typeface="Arial"/>
              </a:rPr>
              <a:t>iabetes, TB, HIV/AIDS, cancer, hypertension, myocardial infarction.</a:t>
            </a:r>
          </a:p>
          <a:p>
            <a:pPr marL="0" lvl="0" indent="0">
              <a:spcAft>
                <a:spcPts val="0"/>
              </a:spcAft>
              <a:buFontTx/>
              <a:buNone/>
            </a:pPr>
            <a:endParaRPr lang="en-GB" sz="1200" dirty="0">
              <a:effectLst/>
              <a:latin typeface="Cambria"/>
              <a:ea typeface="ＭＳ 明朝"/>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effectLst/>
                <a:latin typeface="+mn-lt"/>
                <a:ea typeface="ＭＳ 明朝"/>
                <a:cs typeface="Arial"/>
              </a:rPr>
              <a:t>Explain that research has also shown that depression can:</a:t>
            </a:r>
            <a:endParaRPr lang="en-GB" sz="1200" dirty="0">
              <a:effectLst/>
              <a:latin typeface="Cambria"/>
              <a:ea typeface="ＭＳ 明朝"/>
              <a:cs typeface="Arial"/>
            </a:endParaRPr>
          </a:p>
          <a:p>
            <a:pPr marL="171450" lvl="0" indent="-171450">
              <a:spcAft>
                <a:spcPts val="0"/>
              </a:spcAft>
              <a:buFont typeface="Arial" charset="0"/>
              <a:buChar char="•"/>
            </a:pPr>
            <a:r>
              <a:rPr lang="en-GB" sz="1200" dirty="0">
                <a:effectLst/>
                <a:latin typeface="+mn-lt"/>
                <a:ea typeface="ＭＳ 明朝"/>
                <a:cs typeface="Arial"/>
              </a:rPr>
              <a:t>Predispose people to other conditions, e.g. myocardial infarctions.</a:t>
            </a:r>
            <a:endParaRPr lang="en-GB" sz="1200" dirty="0">
              <a:effectLst/>
              <a:latin typeface="Cambria"/>
              <a:ea typeface="ＭＳ 明朝"/>
              <a:cs typeface="Arial"/>
            </a:endParaRPr>
          </a:p>
          <a:p>
            <a:pPr marL="171450" lvl="0" indent="-171450">
              <a:spcAft>
                <a:spcPts val="0"/>
              </a:spcAft>
              <a:buFont typeface="Arial" charset="0"/>
              <a:buChar char="•"/>
            </a:pPr>
            <a:r>
              <a:rPr lang="en-GB" sz="1200" dirty="0">
                <a:effectLst/>
                <a:latin typeface="+mn-lt"/>
                <a:ea typeface="ＭＳ 明朝"/>
                <a:cs typeface="Arial"/>
              </a:rPr>
              <a:t>Depression can also reduce adherence to treatment for chronic diseases including HIV and TB.</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b="1" dirty="0">
              <a:effectLst/>
              <a:latin typeface="Cambria"/>
              <a:ea typeface="ＭＳ 明朝"/>
              <a:cs typeface="Arial"/>
            </a:endParaRPr>
          </a:p>
          <a:p>
            <a:pPr>
              <a:spcAft>
                <a:spcPts val="0"/>
              </a:spcAft>
            </a:pPr>
            <a:r>
              <a:rPr lang="en-GB" sz="1200" dirty="0">
                <a:effectLst/>
                <a:latin typeface="+mn-lt"/>
                <a:ea typeface="ＭＳ 明朝"/>
                <a:cs typeface="Arial"/>
              </a:rPr>
              <a:t>Ask the group to share experiences in their clinics of times when they observed someone with depression and a co-morbid physical condition.</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pPr>
              <a:defRPr/>
            </a:pPr>
            <a:fld id="{0937E141-7D52-422E-B3EF-F3A17E8BC500}" type="slidenum">
              <a:rPr lang="en-US" smtClean="0"/>
              <a:pPr>
                <a:defRPr/>
              </a:pPr>
              <a:t>12</a:t>
            </a:fld>
            <a:endParaRPr lang="en-US"/>
          </a:p>
        </p:txBody>
      </p:sp>
    </p:spTree>
    <p:extLst>
      <p:ext uri="{BB962C8B-B14F-4D97-AF65-F5344CB8AC3E}">
        <p14:creationId xmlns:p14="http://schemas.microsoft.com/office/powerpoint/2010/main" val="932911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Direct participants to the master chart in the </a:t>
            </a:r>
            <a:r>
              <a:rPr lang="en-GB" sz="1200" kern="1200" dirty="0" err="1">
                <a:solidFill>
                  <a:schemeClr val="tx1"/>
                </a:solidFill>
                <a:effectLst/>
                <a:latin typeface="+mn-lt"/>
                <a:ea typeface="+mn-ea"/>
                <a:cs typeface="+mn-cs"/>
              </a:rPr>
              <a:t>mhGAP</a:t>
            </a:r>
            <a:r>
              <a:rPr lang="en-GB" sz="1200" kern="1200" dirty="0">
                <a:solidFill>
                  <a:schemeClr val="tx1"/>
                </a:solidFill>
                <a:effectLst/>
                <a:latin typeface="+mn-lt"/>
                <a:ea typeface="+mn-ea"/>
                <a:cs typeface="+mn-cs"/>
              </a:rPr>
              <a:t>-IG Version 2.0 (page 16).</a:t>
            </a:r>
          </a:p>
          <a:p>
            <a:pPr lvl="0"/>
            <a:r>
              <a:rPr lang="en-GB" sz="1200" kern="1200" dirty="0">
                <a:solidFill>
                  <a:schemeClr val="tx1"/>
                </a:solidFill>
                <a:effectLst/>
                <a:latin typeface="+mn-lt"/>
                <a:ea typeface="+mn-ea"/>
                <a:cs typeface="+mn-cs"/>
              </a:rPr>
              <a:t>Review the common presentations. </a:t>
            </a:r>
          </a:p>
          <a:p>
            <a:pPr lvl="0"/>
            <a:r>
              <a:rPr lang="en-GB" sz="1200" kern="1200" dirty="0">
                <a:solidFill>
                  <a:schemeClr val="tx1"/>
                </a:solidFill>
                <a:effectLst/>
                <a:latin typeface="+mn-lt"/>
                <a:ea typeface="+mn-ea"/>
                <a:cs typeface="+mn-cs"/>
              </a:rPr>
              <a:t>Ask participants to think about how easy or hard it would be to identify depression in their practice?</a:t>
            </a:r>
          </a:p>
          <a:p>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13</a:t>
            </a:fld>
            <a:endParaRPr lang="en-US"/>
          </a:p>
        </p:txBody>
      </p:sp>
    </p:spTree>
    <p:extLst>
      <p:ext uri="{BB962C8B-B14F-4D97-AF65-F5344CB8AC3E}">
        <p14:creationId xmlns:p14="http://schemas.microsoft.com/office/powerpoint/2010/main" val="486857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Instruct participants to turn to the assessment page in the </a:t>
            </a:r>
            <a:r>
              <a:rPr lang="en-GB" sz="1200" dirty="0" err="1">
                <a:effectLst/>
                <a:latin typeface="+mn-lt"/>
                <a:ea typeface="ＭＳ 明朝"/>
                <a:cs typeface="Arial"/>
              </a:rPr>
              <a:t>mhGAP</a:t>
            </a:r>
            <a:r>
              <a:rPr lang="en-GB" sz="1200" dirty="0">
                <a:effectLst/>
                <a:latin typeface="+mn-lt"/>
                <a:ea typeface="ＭＳ 明朝"/>
                <a:cs typeface="Arial"/>
              </a:rPr>
              <a:t>-IG Version 2.0 (page 20). </a:t>
            </a:r>
          </a:p>
          <a:p>
            <a:pPr>
              <a:spcAft>
                <a:spcPts val="0"/>
              </a:spcAft>
            </a:pPr>
            <a:r>
              <a:rPr lang="en-GB" sz="1200" dirty="0">
                <a:effectLst/>
                <a:latin typeface="+mn-lt"/>
                <a:ea typeface="ＭＳ 明朝"/>
                <a:cs typeface="Arial"/>
              </a:rPr>
              <a:t>Describe the principles of assessment for depression</a:t>
            </a:r>
            <a:r>
              <a:rPr lang="en-GB" sz="1200" baseline="0" dirty="0">
                <a:effectLst/>
                <a:latin typeface="+mn-lt"/>
                <a:ea typeface="ＭＳ 明朝"/>
                <a:cs typeface="Arial"/>
              </a:rPr>
              <a:t> as on the slide.</a:t>
            </a:r>
            <a:endParaRPr lang="en-GB" sz="1200" dirty="0">
              <a:effectLst/>
              <a:latin typeface="Cambria"/>
              <a:ea typeface="ＭＳ 明朝"/>
              <a:cs typeface="Arial"/>
            </a:endParaRPr>
          </a:p>
        </p:txBody>
      </p:sp>
      <p:sp>
        <p:nvSpPr>
          <p:cNvPr id="4" name="Slide Number Placeholder 3"/>
          <p:cNvSpPr>
            <a:spLocks noGrp="1"/>
          </p:cNvSpPr>
          <p:nvPr>
            <p:ph type="sldNum" sz="quarter" idx="10"/>
          </p:nvPr>
        </p:nvSpPr>
        <p:spPr/>
        <p:txBody>
          <a:bodyPr/>
          <a:lstStyle/>
          <a:p>
            <a:fld id="{4A149055-E7A0-744F-9043-6C1FC17058F6}" type="slidenum">
              <a:rPr lang="en-US" smtClean="0"/>
              <a:t>14</a:t>
            </a:fld>
            <a:endParaRPr lang="en-US"/>
          </a:p>
        </p:txBody>
      </p:sp>
    </p:spTree>
    <p:extLst>
      <p:ext uri="{BB962C8B-B14F-4D97-AF65-F5344CB8AC3E}">
        <p14:creationId xmlns:p14="http://schemas.microsoft.com/office/powerpoint/2010/main" val="1245263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en-GB" sz="1200" dirty="0">
                <a:effectLst/>
                <a:latin typeface="+mn-lt"/>
                <a:ea typeface="ＭＳ 明朝"/>
                <a:cs typeface="Arial"/>
              </a:rPr>
              <a:t>Explain to participants that you are going to show them a video of “Sarah” being assessed for depression. During the video, ask the participants to scan the depression assessment algorithm in the </a:t>
            </a:r>
            <a:r>
              <a:rPr lang="en-GB" sz="1200" dirty="0" err="1">
                <a:effectLst/>
                <a:latin typeface="+mn-lt"/>
                <a:ea typeface="ＭＳ 明朝"/>
                <a:cs typeface="Arial"/>
              </a:rPr>
              <a:t>mhGAP</a:t>
            </a:r>
            <a:r>
              <a:rPr lang="en-GB" sz="1200" dirty="0">
                <a:effectLst/>
                <a:latin typeface="+mn-lt"/>
                <a:ea typeface="ＭＳ 明朝"/>
                <a:cs typeface="Arial"/>
              </a:rPr>
              <a:t>-IG Version 2.0 (page</a:t>
            </a:r>
            <a:r>
              <a:rPr lang="en-GB" sz="1200" baseline="0" dirty="0">
                <a:effectLst/>
                <a:latin typeface="+mn-lt"/>
                <a:ea typeface="ＭＳ 明朝"/>
                <a:cs typeface="Arial"/>
              </a:rPr>
              <a:t> </a:t>
            </a:r>
            <a:r>
              <a:rPr lang="en-GB" sz="1200" dirty="0">
                <a:effectLst/>
                <a:latin typeface="+mn-lt"/>
                <a:ea typeface="ＭＳ 明朝"/>
                <a:cs typeface="Arial"/>
              </a:rPr>
              <a:t>21) to follow the assessment and then discuss it. </a:t>
            </a:r>
            <a:endParaRPr lang="en-GB" sz="1200" dirty="0">
              <a:effectLst/>
              <a:latin typeface="Cambria"/>
              <a:ea typeface="ＭＳ 明朝"/>
              <a:cs typeface="Arial"/>
            </a:endParaRPr>
          </a:p>
          <a:p>
            <a:pPr algn="l">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15</a:t>
            </a:fld>
            <a:endParaRPr lang="en-US"/>
          </a:p>
        </p:txBody>
      </p:sp>
    </p:spTree>
    <p:extLst>
      <p:ext uri="{BB962C8B-B14F-4D97-AF65-F5344CB8AC3E}">
        <p14:creationId xmlns:p14="http://schemas.microsoft.com/office/powerpoint/2010/main" val="845761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en-GB" sz="1200" dirty="0">
                <a:effectLst/>
                <a:latin typeface="+mn-lt"/>
                <a:ea typeface="ＭＳ 明朝"/>
                <a:cs typeface="Arial"/>
              </a:rPr>
              <a:t>After the video – explain that:</a:t>
            </a:r>
            <a:endParaRPr lang="en-GB" sz="1200" dirty="0">
              <a:effectLst/>
              <a:latin typeface="Cambria"/>
              <a:ea typeface="ＭＳ 明朝"/>
              <a:cs typeface="Arial"/>
            </a:endParaRPr>
          </a:p>
          <a:p>
            <a:pPr marL="342900" lvl="0" indent="-342900" algn="l">
              <a:spcAft>
                <a:spcPts val="0"/>
              </a:spcAft>
              <a:buFont typeface="Symbol"/>
              <a:buChar char=""/>
            </a:pPr>
            <a:r>
              <a:rPr lang="en-GB" sz="1200" dirty="0">
                <a:effectLst/>
                <a:latin typeface="+mn-lt"/>
                <a:ea typeface="ＭＳ ゴシック"/>
                <a:cs typeface="Times New Roman"/>
              </a:rPr>
              <a:t>Depression may not always be obvious. </a:t>
            </a:r>
            <a:endParaRPr lang="en-GB" sz="1200" dirty="0">
              <a:effectLst/>
              <a:latin typeface="Cambria"/>
              <a:ea typeface="ＭＳ 明朝"/>
              <a:cs typeface="Arial"/>
            </a:endParaRPr>
          </a:p>
          <a:p>
            <a:pPr marL="342900" lvl="0" indent="-342900" algn="l">
              <a:spcAft>
                <a:spcPts val="0"/>
              </a:spcAft>
              <a:buFont typeface="Symbol"/>
              <a:buChar char=""/>
            </a:pPr>
            <a:r>
              <a:rPr lang="en-GB" sz="1200" dirty="0">
                <a:effectLst/>
                <a:latin typeface="+mn-lt"/>
                <a:ea typeface="ＭＳ ゴシック"/>
                <a:cs typeface="Times New Roman"/>
              </a:rPr>
              <a:t>The person often does not know about their condition. </a:t>
            </a:r>
            <a:endParaRPr lang="en-GB" sz="1200" dirty="0">
              <a:effectLst/>
              <a:latin typeface="Cambria"/>
              <a:ea typeface="ＭＳ 明朝"/>
              <a:cs typeface="Arial"/>
            </a:endParaRPr>
          </a:p>
          <a:p>
            <a:pPr marL="342900" lvl="0" indent="-342900" algn="l">
              <a:spcAft>
                <a:spcPts val="0"/>
              </a:spcAft>
              <a:buFont typeface="Symbol"/>
              <a:buChar char=""/>
            </a:pPr>
            <a:r>
              <a:rPr lang="en-GB" sz="1200" dirty="0">
                <a:effectLst/>
                <a:latin typeface="+mn-lt"/>
                <a:ea typeface="ＭＳ ゴシック"/>
                <a:cs typeface="Times New Roman"/>
              </a:rPr>
              <a:t>It is not always necessary to use the term depression to explain what they are experiencing, rather use their own words and their own descriptions to make it easier for them. </a:t>
            </a:r>
            <a:endParaRPr lang="en-GB" sz="1200" dirty="0">
              <a:effectLst/>
              <a:latin typeface="Cambria"/>
              <a:ea typeface="ＭＳ 明朝"/>
              <a:cs typeface="Arial"/>
            </a:endParaRPr>
          </a:p>
          <a:p>
            <a:pPr marL="342900" lvl="0" indent="-342900" algn="l">
              <a:spcAft>
                <a:spcPts val="0"/>
              </a:spcAft>
              <a:buFont typeface="Symbol"/>
              <a:buChar char=""/>
            </a:pPr>
            <a:r>
              <a:rPr lang="en-GB" sz="1200" dirty="0">
                <a:effectLst/>
                <a:latin typeface="+mn-lt"/>
                <a:ea typeface="ＭＳ ゴシック"/>
                <a:cs typeface="Times New Roman"/>
              </a:rPr>
              <a:t>Patience, trust and a good relationship with the person is essential to identifying depression. Use effective communication skills to understand what is happening to the person.</a:t>
            </a:r>
            <a:r>
              <a:rPr lang="en-GB" sz="1200" baseline="0" dirty="0">
                <a:effectLst/>
                <a:latin typeface="+mn-lt"/>
                <a:ea typeface="ＭＳ ゴシック"/>
                <a:cs typeface="Times New Roman"/>
              </a:rPr>
              <a:t> (</a:t>
            </a:r>
            <a:r>
              <a:rPr lang="en-GB" sz="1200" dirty="0">
                <a:effectLst/>
                <a:latin typeface="+mn-lt"/>
                <a:ea typeface="ＭＳ ゴシック"/>
                <a:cs typeface="Times New Roman"/>
              </a:rPr>
              <a:t>Remind participants of the skills taught in Module: Essential care and </a:t>
            </a:r>
            <a:r>
              <a:rPr lang="en-GB" sz="1200" b="0" dirty="0">
                <a:effectLst/>
                <a:latin typeface="+mn-lt"/>
                <a:ea typeface="ＭＳ ゴシック"/>
                <a:cs typeface="Times New Roman"/>
              </a:rPr>
              <a:t>practice).</a:t>
            </a:r>
            <a:endParaRPr lang="en-GB" sz="1200" b="0" dirty="0">
              <a:effectLst/>
              <a:latin typeface="Cambria"/>
              <a:ea typeface="ＭＳ 明朝"/>
              <a:cs typeface="Arial"/>
            </a:endParaRPr>
          </a:p>
          <a:p>
            <a:pPr marL="342900" lvl="0" indent="-342900" algn="l">
              <a:spcAft>
                <a:spcPts val="0"/>
              </a:spcAft>
              <a:buFont typeface="Symbol"/>
              <a:buChar char=""/>
            </a:pPr>
            <a:r>
              <a:rPr lang="en-GB" sz="1200" dirty="0">
                <a:effectLst/>
                <a:latin typeface="+mn-lt"/>
                <a:ea typeface="ＭＳ ゴシック"/>
                <a:cs typeface="Times New Roman"/>
              </a:rPr>
              <a:t>Although depression is common, it can be hard to identify.</a:t>
            </a:r>
            <a:endParaRPr lang="en-GB" sz="1200" dirty="0">
              <a:effectLst/>
              <a:latin typeface="Cambria"/>
              <a:ea typeface="ＭＳ 明朝"/>
              <a:cs typeface="Arial"/>
            </a:endParaRPr>
          </a:p>
          <a:p>
            <a:pPr marL="0" lvl="0" indent="0" algn="l">
              <a:spcAft>
                <a:spcPts val="0"/>
              </a:spcAft>
              <a:buFontTx/>
              <a:buNone/>
            </a:pPr>
            <a:endParaRPr lang="en-GB" sz="1200" dirty="0">
              <a:effectLst/>
              <a:latin typeface="+mn-lt"/>
              <a:ea typeface="ＭＳ ゴシック"/>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effectLst/>
                <a:latin typeface="+mn-lt"/>
                <a:ea typeface="ＭＳ ゴシック"/>
                <a:cs typeface="Times New Roman"/>
              </a:rPr>
              <a:t>Discuss the assessment algorithm in the </a:t>
            </a:r>
            <a:r>
              <a:rPr lang="en-GB" sz="1200" dirty="0" err="1">
                <a:effectLst/>
                <a:latin typeface="+mn-lt"/>
                <a:ea typeface="ＭＳ ゴシック"/>
                <a:cs typeface="Times New Roman"/>
              </a:rPr>
              <a:t>mhGAP</a:t>
            </a:r>
            <a:r>
              <a:rPr lang="en-GB" sz="1200" dirty="0">
                <a:effectLst/>
                <a:latin typeface="+mn-lt"/>
                <a:ea typeface="ＭＳ ゴシック"/>
                <a:cs typeface="Times New Roman"/>
              </a:rPr>
              <a:t>-IG.</a:t>
            </a:r>
            <a:endParaRPr lang="en-GB" sz="120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16</a:t>
            </a:fld>
            <a:endParaRPr lang="en-US"/>
          </a:p>
        </p:txBody>
      </p:sp>
    </p:spTree>
    <p:extLst>
      <p:ext uri="{BB962C8B-B14F-4D97-AF65-F5344CB8AC3E}">
        <p14:creationId xmlns:p14="http://schemas.microsoft.com/office/powerpoint/2010/main" val="3246012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z="1200" kern="1200" dirty="0">
                <a:solidFill>
                  <a:schemeClr val="tx1"/>
                </a:solidFill>
                <a:effectLst/>
                <a:latin typeface="+mn-lt"/>
                <a:ea typeface="+mn-ea"/>
                <a:cs typeface="+mn-cs"/>
              </a:rPr>
              <a:t>In</a:t>
            </a:r>
            <a:r>
              <a:rPr lang="en-GB" sz="1200" kern="1200" baseline="0" dirty="0">
                <a:solidFill>
                  <a:schemeClr val="tx1"/>
                </a:solidFill>
                <a:effectLst/>
                <a:latin typeface="+mn-lt"/>
                <a:ea typeface="+mn-ea"/>
                <a:cs typeface="+mn-cs"/>
              </a:rPr>
              <a:t> plenary, u</a:t>
            </a:r>
            <a:r>
              <a:rPr lang="en-GB" sz="1200" kern="1200" dirty="0">
                <a:solidFill>
                  <a:schemeClr val="tx1"/>
                </a:solidFill>
                <a:effectLst/>
                <a:latin typeface="+mn-lt"/>
                <a:ea typeface="+mn-ea"/>
                <a:cs typeface="+mn-cs"/>
              </a:rPr>
              <a:t>se the </a:t>
            </a:r>
            <a:r>
              <a:rPr lang="en-GB" sz="1200" kern="1200" dirty="0" err="1">
                <a:solidFill>
                  <a:schemeClr val="tx1"/>
                </a:solidFill>
                <a:effectLst/>
                <a:latin typeface="+mn-lt"/>
                <a:ea typeface="+mn-ea"/>
                <a:cs typeface="+mn-cs"/>
              </a:rPr>
              <a:t>mhGAP</a:t>
            </a:r>
            <a:r>
              <a:rPr lang="en-GB" sz="1200" kern="1200" dirty="0">
                <a:solidFill>
                  <a:schemeClr val="tx1"/>
                </a:solidFill>
                <a:effectLst/>
                <a:latin typeface="+mn-lt"/>
                <a:ea typeface="+mn-ea"/>
                <a:cs typeface="+mn-cs"/>
              </a:rPr>
              <a:t>-IG algorithm to decide: </a:t>
            </a:r>
          </a:p>
          <a:p>
            <a:pPr marL="171450" indent="-171450">
              <a:buFont typeface="Arial" charset="0"/>
              <a:buChar char="•"/>
            </a:pPr>
            <a:r>
              <a:rPr lang="en-GB" sz="1200" kern="1200" dirty="0">
                <a:solidFill>
                  <a:schemeClr val="tx1"/>
                </a:solidFill>
                <a:effectLst/>
                <a:latin typeface="+mn-lt"/>
                <a:ea typeface="+mn-ea"/>
                <a:cs typeface="+mn-cs"/>
              </a:rPr>
              <a:t>Does Sarah have depression</a:t>
            </a:r>
            <a:r>
              <a:rPr lang="en-GB" sz="1200" kern="1200" baseline="0" dirty="0">
                <a:solidFill>
                  <a:schemeClr val="tx1"/>
                </a:solidFill>
                <a:effectLst/>
                <a:latin typeface="+mn-lt"/>
                <a:ea typeface="+mn-ea"/>
                <a:cs typeface="+mn-cs"/>
              </a:rPr>
              <a:t>?</a:t>
            </a:r>
          </a:p>
          <a:p>
            <a:pPr marL="171450" indent="-171450">
              <a:buFont typeface="Arial" charset="0"/>
              <a:buChar char="•"/>
            </a:pPr>
            <a:r>
              <a:rPr lang="en-GB" sz="1200" kern="1200" baseline="0" dirty="0">
                <a:solidFill>
                  <a:schemeClr val="tx1"/>
                </a:solidFill>
                <a:effectLst/>
                <a:latin typeface="+mn-lt"/>
                <a:ea typeface="+mn-ea"/>
                <a:cs typeface="+mn-cs"/>
              </a:rPr>
              <a:t>Did Sarah have at least one of the core symptoms of depression in the past two weeks?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Seek group consensus.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a:t>
            </a:r>
            <a:r>
              <a:rPr lang="en-GB" sz="1200" kern="1200" baseline="0" dirty="0">
                <a:solidFill>
                  <a:schemeClr val="tx1"/>
                </a:solidFill>
                <a:effectLst/>
                <a:latin typeface="+mn-lt"/>
                <a:ea typeface="+mn-ea"/>
                <a:cs typeface="+mn-cs"/>
              </a:rPr>
              <a:t> the group how </a:t>
            </a:r>
            <a:r>
              <a:rPr lang="en-GB" sz="1200" kern="1200" dirty="0">
                <a:solidFill>
                  <a:schemeClr val="tx1"/>
                </a:solidFill>
                <a:effectLst/>
                <a:latin typeface="+mn-lt"/>
                <a:ea typeface="+mn-ea"/>
                <a:cs typeface="+mn-cs"/>
              </a:rPr>
              <a:t>the health-care provider found out how long the symptoms lasted?</a:t>
            </a:r>
            <a:r>
              <a:rPr lang="en-GB" dirty="0">
                <a:effectLst/>
              </a:rPr>
              <a:t> </a:t>
            </a:r>
            <a:endParaRPr lang="en-GB" dirty="0">
              <a:ea typeface="ＭＳ Ｐゴシック" pitchFamily="34" charset="-128"/>
            </a:endParaRPr>
          </a:p>
        </p:txBody>
      </p:sp>
      <p:sp>
        <p:nvSpPr>
          <p:cNvPr id="77827" name="Slide Number Placeholder 3"/>
          <p:cNvSpPr>
            <a:spLocks noGrp="1"/>
          </p:cNvSpPr>
          <p:nvPr>
            <p:ph type="sldNum" sz="quarter" idx="5"/>
          </p:nvPr>
        </p:nvSpPr>
        <p:spPr bwMode="auto">
          <a:noFill/>
          <a:ln>
            <a:miter lim="800000"/>
            <a:headEnd/>
            <a:tailEnd/>
          </a:ln>
        </p:spPr>
        <p:txBody>
          <a:bodyPr/>
          <a:lstStyle/>
          <a:p>
            <a:fld id="{CEDE43A6-ADF6-4FF9-A81B-CC05D6FFE436}" type="slidenum">
              <a:rPr lang="en-US" altLang="ja-JP" smtClean="0">
                <a:latin typeface="Calibri" pitchFamily="34" charset="0"/>
                <a:ea typeface="ＭＳ Ｐゴシック" pitchFamily="34" charset="-128"/>
              </a:rPr>
              <a:pPr/>
              <a:t>17</a:t>
            </a:fld>
            <a:endParaRPr lang="en-US" altLang="ja-JP">
              <a:latin typeface="Calibri" pitchFamily="34" charset="0"/>
              <a:ea typeface="ＭＳ Ｐゴシック" pitchFamily="34" charset="-128"/>
            </a:endParaRPr>
          </a:p>
        </p:txBody>
      </p:sp>
    </p:spTree>
    <p:extLst>
      <p:ext uri="{BB962C8B-B14F-4D97-AF65-F5344CB8AC3E}">
        <p14:creationId xmlns:p14="http://schemas.microsoft.com/office/powerpoint/2010/main" val="984340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Ask the group if Sarah</a:t>
            </a:r>
            <a:r>
              <a:rPr lang="en-GB" sz="1200" kern="1200" baseline="0" dirty="0">
                <a:solidFill>
                  <a:schemeClr val="tx1"/>
                </a:solidFill>
                <a:effectLst/>
                <a:latin typeface="+mn-lt"/>
                <a:ea typeface="+mn-ea"/>
                <a:cs typeface="+mn-cs"/>
              </a:rPr>
              <a:t> had any of the additional symptoms in the past two weeks?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Concepts such as “reduced concentration” can be difficult to express. During assessment, ask about activities that require good concentration, such as cooking a meal, reading, listening, watching TV, reciting prayers etc.</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Did Sarah have considerable difficulty with daily functioning in personal, family, social, educational, occupational or other areas?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participants struggle to identify difficulties with daily functioning in the video, remind them that Sarah said, </a:t>
            </a:r>
            <a:r>
              <a:rPr lang="en-GB" sz="1200" b="0" i="0" kern="1200" dirty="0">
                <a:solidFill>
                  <a:schemeClr val="tx1"/>
                </a:solidFill>
                <a:effectLst/>
                <a:latin typeface="+mn-lt"/>
                <a:ea typeface="+mn-ea"/>
                <a:cs typeface="+mn-cs"/>
              </a:rPr>
              <a:t>“The little one is only one. I hardly feed and clean her or play with her anymore! Not only that but I am not cooking or cleaning the house either.”</a:t>
            </a:r>
          </a:p>
          <a:p>
            <a:r>
              <a:rPr lang="en-GB" sz="1200" b="1"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Ask participants to suggest questions they could ask to find out this information.</a:t>
            </a:r>
          </a:p>
        </p:txBody>
      </p:sp>
      <p:sp>
        <p:nvSpPr>
          <p:cNvPr id="4" name="Slide Number Placeholder 3"/>
          <p:cNvSpPr>
            <a:spLocks noGrp="1"/>
          </p:cNvSpPr>
          <p:nvPr>
            <p:ph type="sldNum" sz="quarter" idx="10"/>
          </p:nvPr>
        </p:nvSpPr>
        <p:spPr/>
        <p:txBody>
          <a:bodyPr/>
          <a:lstStyle/>
          <a:p>
            <a:fld id="{4A149055-E7A0-744F-9043-6C1FC17058F6}" type="slidenum">
              <a:rPr lang="en-US" smtClean="0"/>
              <a:t>18</a:t>
            </a:fld>
            <a:endParaRPr lang="en-US"/>
          </a:p>
        </p:txBody>
      </p:sp>
    </p:spTree>
    <p:extLst>
      <p:ext uri="{BB962C8B-B14F-4D97-AF65-F5344CB8AC3E}">
        <p14:creationId xmlns:p14="http://schemas.microsoft.com/office/powerpoint/2010/main" val="1835329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TextEdit="1"/>
          </p:cNvSpPr>
          <p:nvPr>
            <p:ph type="sldImg"/>
          </p:nvPr>
        </p:nvSpPr>
        <p:spPr bwMode="auto">
          <a:noFill/>
          <a:ln>
            <a:solidFill>
              <a:srgbClr val="000000"/>
            </a:solidFill>
            <a:miter lim="800000"/>
            <a:headEnd/>
            <a:tailEnd/>
          </a:ln>
        </p:spPr>
      </p:sp>
      <p:sp>
        <p:nvSpPr>
          <p:cNvPr id="92162" name="Rectangle 3"/>
          <p:cNvSpPr>
            <a:spLocks noGrp="1"/>
          </p:cNvSpPr>
          <p:nvPr>
            <p:ph type="body" idx="1"/>
          </p:nvPr>
        </p:nvSpPr>
        <p:spPr bwMode="auto">
          <a:noFill/>
        </p:spPr>
        <p:txBody>
          <a:bodyPr wrap="square" numCol="1" anchor="t" anchorCtr="0" compatLnSpc="1">
            <a:prstTxWarp prst="textNoShape">
              <a:avLst/>
            </a:prstTxWarp>
          </a:bodyPr>
          <a:lstStyle/>
          <a:p>
            <a:pPr algn="l">
              <a:spcAft>
                <a:spcPts val="0"/>
              </a:spcAft>
            </a:pPr>
            <a:r>
              <a:rPr lang="en-GB" sz="1200" dirty="0">
                <a:effectLst/>
                <a:latin typeface="+mn-lt"/>
                <a:ea typeface="ＭＳ ゴシック"/>
                <a:cs typeface="Times New Roman"/>
              </a:rPr>
              <a:t>Highlight to the group that in Sarah’s case we learned that she had a baby at home. </a:t>
            </a:r>
            <a:endParaRPr lang="en-GB" sz="1200" dirty="0">
              <a:effectLst/>
              <a:latin typeface="Cambria"/>
              <a:ea typeface="ＭＳ 明朝"/>
              <a:cs typeface="Arial"/>
            </a:endParaRPr>
          </a:p>
          <a:p>
            <a:pPr algn="l">
              <a:spcAft>
                <a:spcPts val="0"/>
              </a:spcAft>
            </a:pPr>
            <a:r>
              <a:rPr lang="en-GB" sz="1200" dirty="0">
                <a:effectLst/>
                <a:latin typeface="+mn-lt"/>
                <a:ea typeface="ＭＳ ゴシック"/>
                <a:cs typeface="Times New Roman"/>
              </a:rPr>
              <a:t> </a:t>
            </a:r>
            <a:endParaRPr lang="en-GB" sz="1200" dirty="0">
              <a:effectLst/>
              <a:latin typeface="Cambria"/>
              <a:ea typeface="ＭＳ 明朝"/>
              <a:cs typeface="Arial"/>
            </a:endParaRPr>
          </a:p>
          <a:p>
            <a:pPr algn="l">
              <a:spcAft>
                <a:spcPts val="0"/>
              </a:spcAft>
            </a:pPr>
            <a:r>
              <a:rPr lang="en-GB" sz="1200" dirty="0">
                <a:effectLst/>
                <a:latin typeface="+mn-lt"/>
                <a:ea typeface="ＭＳ ゴシック"/>
                <a:cs typeface="Times New Roman"/>
              </a:rPr>
              <a:t>Ask this question before revealing the answers:</a:t>
            </a:r>
            <a:r>
              <a:rPr lang="en-GB" sz="1200" baseline="0" dirty="0">
                <a:effectLst/>
                <a:latin typeface="Cambria"/>
                <a:ea typeface="ＭＳ 明朝"/>
                <a:cs typeface="Arial"/>
              </a:rPr>
              <a:t> </a:t>
            </a:r>
            <a:r>
              <a:rPr lang="en-GB" sz="1200" dirty="0">
                <a:effectLst/>
                <a:latin typeface="+mn-lt"/>
                <a:ea typeface="ＭＳ ゴシック"/>
                <a:cs typeface="Times New Roman"/>
              </a:rPr>
              <a:t>With that knowledge, what other information do we want to know about Sarah? </a:t>
            </a:r>
            <a:endParaRPr lang="en-GB" sz="1200" dirty="0">
              <a:effectLst/>
              <a:latin typeface="Cambria"/>
              <a:ea typeface="ＭＳ 明朝"/>
              <a:cs typeface="Arial"/>
            </a:endParaRPr>
          </a:p>
          <a:p>
            <a:pPr algn="l">
              <a:spcAft>
                <a:spcPts val="0"/>
              </a:spcAft>
            </a:pPr>
            <a:endParaRPr lang="en-GB" sz="1200" dirty="0">
              <a:effectLst/>
              <a:latin typeface="+mn-lt"/>
              <a:ea typeface="ＭＳ ゴシック"/>
              <a:cs typeface="Times New Roman"/>
            </a:endParaRPr>
          </a:p>
          <a:p>
            <a:pPr algn="l">
              <a:spcAft>
                <a:spcPts val="0"/>
              </a:spcAft>
            </a:pPr>
            <a:r>
              <a:rPr lang="en-GB" sz="1200" dirty="0">
                <a:effectLst/>
                <a:latin typeface="+mn-lt"/>
                <a:ea typeface="ＭＳ ゴシック"/>
                <a:cs typeface="Times New Roman"/>
              </a:rPr>
              <a:t>After receiving a few answers from the participants, reveal the answers on the slide and then explain that:</a:t>
            </a:r>
            <a:r>
              <a:rPr lang="en-GB" sz="1200" baseline="0" dirty="0">
                <a:effectLst/>
                <a:latin typeface="Cambria"/>
                <a:ea typeface="ＭＳ 明朝"/>
                <a:cs typeface="Arial"/>
              </a:rPr>
              <a:t> </a:t>
            </a:r>
            <a:r>
              <a:rPr lang="en-GB" sz="1200" dirty="0">
                <a:effectLst/>
                <a:latin typeface="+mn-lt"/>
                <a:ea typeface="ＭＳ ゴシック"/>
                <a:cs typeface="Times New Roman"/>
              </a:rPr>
              <a:t>If the woman is breastfeeding or pregnant, it may change the decision regarding medications. </a:t>
            </a:r>
            <a:endParaRPr lang="en-GB" sz="1200" dirty="0">
              <a:effectLst/>
              <a:latin typeface="Cambria"/>
              <a:ea typeface="ＭＳ 明朝"/>
              <a:cs typeface="Arial"/>
            </a:endParaRPr>
          </a:p>
          <a:p>
            <a:pPr algn="l">
              <a:spcAft>
                <a:spcPts val="0"/>
              </a:spcAft>
            </a:pPr>
            <a:r>
              <a:rPr lang="en-GB" sz="1200" dirty="0">
                <a:effectLst/>
                <a:latin typeface="+mn-lt"/>
                <a:ea typeface="ＭＳ ゴシック"/>
                <a:cs typeface="Times New Roman"/>
              </a:rPr>
              <a:t> </a:t>
            </a:r>
            <a:endParaRPr lang="en-GB" sz="1200" dirty="0">
              <a:effectLst/>
              <a:latin typeface="Cambria"/>
              <a:ea typeface="ＭＳ 明朝"/>
              <a:cs typeface="Arial"/>
            </a:endParaRPr>
          </a:p>
          <a:p>
            <a:pPr algn="l">
              <a:spcAft>
                <a:spcPts val="0"/>
              </a:spcAft>
            </a:pPr>
            <a:r>
              <a:rPr lang="en-GB" sz="1200" dirty="0">
                <a:effectLst/>
                <a:latin typeface="+mn-lt"/>
                <a:ea typeface="ＭＳ ゴシック"/>
                <a:cs typeface="Times New Roman"/>
              </a:rPr>
              <a:t>Explain that there are “special populations” </a:t>
            </a:r>
            <a:r>
              <a:rPr lang="en-GB" sz="1200" dirty="0">
                <a:solidFill>
                  <a:srgbClr val="000000"/>
                </a:solidFill>
                <a:effectLst/>
                <a:latin typeface="+mn-lt"/>
                <a:ea typeface="ＭＳ ゴシック"/>
                <a:cs typeface="Times New Roman"/>
              </a:rPr>
              <a:t>(turn to page 26 of </a:t>
            </a:r>
            <a:r>
              <a:rPr lang="en-GB" sz="1200" dirty="0" err="1">
                <a:solidFill>
                  <a:srgbClr val="000000"/>
                </a:solidFill>
                <a:effectLst/>
                <a:latin typeface="+mn-lt"/>
                <a:ea typeface="ＭＳ ゴシック"/>
                <a:cs typeface="Times New Roman"/>
              </a:rPr>
              <a:t>mhGAP</a:t>
            </a:r>
            <a:r>
              <a:rPr lang="en-GB" sz="1200" dirty="0">
                <a:solidFill>
                  <a:srgbClr val="000000"/>
                </a:solidFill>
                <a:effectLst/>
                <a:latin typeface="+mn-lt"/>
                <a:ea typeface="ＭＳ ゴシック"/>
                <a:cs typeface="Times New Roman"/>
              </a:rPr>
              <a:t>-IG)</a:t>
            </a:r>
            <a:r>
              <a:rPr lang="en-GB" sz="1200" dirty="0">
                <a:solidFill>
                  <a:srgbClr val="943634"/>
                </a:solidFill>
                <a:effectLst/>
                <a:latin typeface="+mn-lt"/>
                <a:ea typeface="ＭＳ ゴシック"/>
                <a:cs typeface="Times New Roman"/>
              </a:rPr>
              <a:t> </a:t>
            </a:r>
            <a:r>
              <a:rPr lang="en-GB" sz="1200" dirty="0">
                <a:effectLst/>
                <a:latin typeface="+mn-lt"/>
                <a:ea typeface="ＭＳ ゴシック"/>
                <a:cs typeface="Times New Roman"/>
              </a:rPr>
              <a:t>for whom interventions may differ, such as women who are pregnant </a:t>
            </a:r>
            <a:r>
              <a:rPr lang="en-GB" sz="1200" u="none" dirty="0">
                <a:effectLst/>
                <a:latin typeface="+mn-lt"/>
                <a:ea typeface="ＭＳ ゴシック"/>
                <a:cs typeface="Times New Roman"/>
              </a:rPr>
              <a:t>or</a:t>
            </a:r>
            <a:r>
              <a:rPr lang="en-GB" sz="1200" u="none" baseline="0" dirty="0">
                <a:solidFill>
                  <a:srgbClr val="008080"/>
                </a:solidFill>
                <a:effectLst/>
                <a:latin typeface="+mn-lt"/>
                <a:ea typeface="ＭＳ ゴシック"/>
                <a:cs typeface="Times New Roman"/>
              </a:rPr>
              <a:t> </a:t>
            </a:r>
            <a:r>
              <a:rPr lang="en-GB" sz="1200" u="none" dirty="0">
                <a:effectLst/>
                <a:latin typeface="+mn-lt"/>
                <a:ea typeface="ＭＳ ゴシック"/>
                <a:cs typeface="Times New Roman"/>
              </a:rPr>
              <a:t>breastfeeding</a:t>
            </a:r>
            <a:r>
              <a:rPr lang="en-GB" sz="1200" dirty="0">
                <a:effectLst/>
                <a:latin typeface="+mn-lt"/>
                <a:ea typeface="ＭＳ ゴシック"/>
                <a:cs typeface="Times New Roman"/>
              </a:rPr>
              <a:t>. </a:t>
            </a:r>
            <a:endParaRPr lang="en-GB" sz="1200" dirty="0">
              <a:effectLst/>
              <a:latin typeface="Cambria"/>
              <a:ea typeface="ＭＳ 明朝"/>
              <a:cs typeface="Arial"/>
            </a:endParaRPr>
          </a:p>
          <a:p>
            <a:pPr algn="l">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lgn="l">
              <a:spcAft>
                <a:spcPts val="0"/>
              </a:spcAft>
            </a:pPr>
            <a:r>
              <a:rPr lang="en-GB" sz="1200" dirty="0">
                <a:solidFill>
                  <a:srgbClr val="000000"/>
                </a:solidFill>
                <a:effectLst/>
                <a:latin typeface="+mn-lt"/>
                <a:ea typeface="ＭＳ ゴシック"/>
                <a:cs typeface="Times New Roman"/>
              </a:rPr>
              <a:t>Ask participants why they think that is? </a:t>
            </a:r>
            <a:endParaRPr lang="en-GB" sz="1200" dirty="0">
              <a:effectLst/>
              <a:latin typeface="Cambria"/>
              <a:ea typeface="ＭＳ 明朝"/>
              <a:cs typeface="Arial"/>
            </a:endParaRPr>
          </a:p>
          <a:p>
            <a:pPr algn="l">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lgn="l">
              <a:spcAft>
                <a:spcPts val="0"/>
              </a:spcAft>
            </a:pPr>
            <a:r>
              <a:rPr lang="en-GB" sz="1200" dirty="0">
                <a:effectLst/>
                <a:latin typeface="+mn-lt"/>
                <a:ea typeface="ＭＳ ゴシック"/>
                <a:cs typeface="Times New Roman"/>
              </a:rPr>
              <a:t>Explain that children and adolescents are considered a special population and to understand the presentation and management of depression in children and adolescents you need to go to the Module: Child and adolescent mental and behavioural disorders in </a:t>
            </a:r>
            <a:r>
              <a:rPr lang="en-GB" sz="1200" dirty="0" err="1">
                <a:effectLst/>
                <a:latin typeface="+mn-lt"/>
                <a:ea typeface="ＭＳ ゴシック"/>
                <a:cs typeface="Times New Roman"/>
              </a:rPr>
              <a:t>mhGAP</a:t>
            </a:r>
            <a:r>
              <a:rPr lang="en-GB" sz="1200" dirty="0">
                <a:effectLst/>
                <a:latin typeface="+mn-lt"/>
                <a:ea typeface="ＭＳ ゴシック"/>
                <a:cs typeface="Times New Roman"/>
              </a:rPr>
              <a:t>-IG.</a:t>
            </a:r>
            <a:endParaRPr lang="en-GB" sz="1200" dirty="0">
              <a:effectLst/>
              <a:latin typeface="Cambria"/>
              <a:ea typeface="ＭＳ 明朝"/>
              <a:cs typeface="Arial"/>
            </a:endParaRPr>
          </a:p>
          <a:p>
            <a:pPr>
              <a:buFontTx/>
              <a:buNone/>
            </a:pPr>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910908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1"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C95A8846-E5FE-420A-A031-2DFA036B5194}" type="slidenum">
              <a:rPr lang="en-US" smtClean="0">
                <a:latin typeface="Calibri" pitchFamily="34" charset="0"/>
                <a:ea typeface="ＭＳ Ｐゴシック" pitchFamily="34" charset="-128"/>
              </a:rPr>
              <a:pPr/>
              <a:t>2</a:t>
            </a:fld>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1380459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TextEdit="1"/>
          </p:cNvSpPr>
          <p:nvPr>
            <p:ph type="sldImg"/>
          </p:nvPr>
        </p:nvSpPr>
        <p:spPr bwMode="auto">
          <a:noFill/>
          <a:ln>
            <a:solidFill>
              <a:srgbClr val="000000"/>
            </a:solidFill>
            <a:miter lim="800000"/>
            <a:headEnd/>
            <a:tailEnd/>
          </a:ln>
        </p:spPr>
      </p:sp>
      <p:sp>
        <p:nvSpPr>
          <p:cNvPr id="88066" name="Rectangle 3"/>
          <p:cNvSpPr>
            <a:spLocks noGrp="1"/>
          </p:cNvSpPr>
          <p:nvPr>
            <p:ph type="body" idx="1"/>
          </p:nvPr>
        </p:nvSpPr>
        <p:spPr bwMode="auto">
          <a:noFill/>
        </p:spPr>
        <p:txBody>
          <a:bodyPr wrap="square" numCol="1" anchor="t" anchorCtr="0" compatLnSpc="1">
            <a:prstTxWarp prst="textNoShape">
              <a:avLst/>
            </a:prstTxWarp>
          </a:bodyPr>
          <a:lstStyle/>
          <a:p>
            <a:pPr>
              <a:spcAft>
                <a:spcPts val="0"/>
              </a:spcAft>
            </a:pPr>
            <a:r>
              <a:rPr lang="en-GB" sz="1200" dirty="0">
                <a:effectLst/>
                <a:latin typeface="+mn-lt"/>
                <a:ea typeface="ＭＳ ゴシック"/>
                <a:cs typeface="Times New Roman"/>
              </a:rPr>
              <a:t>Ask the group: How did the health-care provider rule out other possible explanations for the symptoms?</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Remind participants that Sarah had her own understanding of what might be happening to her</a:t>
            </a:r>
            <a:r>
              <a:rPr lang="en-GB" sz="1200" baseline="0" dirty="0">
                <a:effectLst/>
                <a:latin typeface="+mn-lt"/>
                <a:ea typeface="ＭＳ 明朝"/>
                <a:cs typeface="Arial"/>
              </a:rPr>
              <a:t> </a:t>
            </a:r>
            <a:r>
              <a:rPr lang="mr-IN" sz="1200" baseline="0" dirty="0">
                <a:effectLst/>
                <a:latin typeface="+mn-lt"/>
                <a:ea typeface="ＭＳ 明朝"/>
                <a:cs typeface="Arial"/>
              </a:rPr>
              <a:t>–</a:t>
            </a:r>
            <a:r>
              <a:rPr lang="en-GB" sz="1200" baseline="0" dirty="0">
                <a:effectLst/>
                <a:latin typeface="+mn-lt"/>
                <a:ea typeface="ＭＳ 明朝"/>
                <a:cs typeface="Arial"/>
              </a:rPr>
              <a:t> t</a:t>
            </a:r>
            <a:r>
              <a:rPr lang="en-GB" sz="1200" dirty="0">
                <a:effectLst/>
                <a:latin typeface="+mn-lt"/>
                <a:ea typeface="ＭＳ 明朝"/>
                <a:cs typeface="Arial"/>
              </a:rPr>
              <a:t>hat she had cancer.</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Is this possible? How would you check for this?</a:t>
            </a:r>
            <a:endParaRPr lang="en-GB" sz="1200" dirty="0">
              <a:effectLst/>
              <a:latin typeface="Cambria"/>
              <a:ea typeface="ＭＳ 明朝"/>
              <a:cs typeface="Arial"/>
            </a:endParaRPr>
          </a:p>
          <a:p>
            <a:endParaRPr lang="en-US" b="1" i="1" u="sng" dirty="0">
              <a:ea typeface="ＭＳ Ｐゴシック" pitchFamily="34" charset="-128"/>
            </a:endParaRPr>
          </a:p>
        </p:txBody>
      </p:sp>
    </p:spTree>
    <p:extLst>
      <p:ext uri="{BB962C8B-B14F-4D97-AF65-F5344CB8AC3E}">
        <p14:creationId xmlns:p14="http://schemas.microsoft.com/office/powerpoint/2010/main" val="2047055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en-GB" sz="1200" dirty="0">
                <a:effectLst/>
                <a:latin typeface="+mn-lt"/>
                <a:ea typeface="ＭＳ ゴシック"/>
                <a:cs typeface="Times New Roman"/>
              </a:rPr>
              <a:t>Emphasize again that there are challenges in identifying depression.</a:t>
            </a:r>
            <a:endParaRPr lang="en-GB" sz="1200" dirty="0">
              <a:effectLst/>
              <a:latin typeface="Cambria"/>
              <a:ea typeface="ＭＳ 明朝"/>
              <a:cs typeface="Arial"/>
            </a:endParaRPr>
          </a:p>
          <a:p>
            <a:pPr algn="l">
              <a:spcAft>
                <a:spcPts val="0"/>
              </a:spcAft>
            </a:pPr>
            <a:r>
              <a:rPr lang="en-GB" sz="1200" b="1" dirty="0">
                <a:effectLst/>
                <a:latin typeface="+mn-lt"/>
                <a:ea typeface="ＭＳ ゴシック"/>
                <a:cs typeface="Times New Roman"/>
              </a:rPr>
              <a:t> </a:t>
            </a:r>
            <a:endParaRPr lang="en-GB" sz="1200" dirty="0">
              <a:effectLst/>
              <a:latin typeface="Cambria"/>
              <a:ea typeface="ＭＳ 明朝"/>
              <a:cs typeface="Arial"/>
            </a:endParaRPr>
          </a:p>
          <a:p>
            <a:pPr algn="l">
              <a:spcAft>
                <a:spcPts val="0"/>
              </a:spcAft>
            </a:pPr>
            <a:r>
              <a:rPr lang="en-GB" sz="1200" dirty="0">
                <a:effectLst/>
                <a:latin typeface="+mn-lt"/>
                <a:ea typeface="ＭＳ ゴシック"/>
                <a:cs typeface="Times New Roman"/>
              </a:rPr>
              <a:t>Explain that there are several other conditions that resemble depression. Therefore, it may take a number of meetings to establish if the person has depression.</a:t>
            </a:r>
            <a:endParaRPr lang="en-GB" sz="1200" dirty="0">
              <a:effectLst/>
              <a:latin typeface="Cambria"/>
              <a:ea typeface="ＭＳ 明朝"/>
              <a:cs typeface="Arial"/>
            </a:endParaRPr>
          </a:p>
          <a:p>
            <a:pPr algn="l">
              <a:spcAft>
                <a:spcPts val="0"/>
              </a:spcAft>
            </a:pPr>
            <a:endParaRPr lang="en-GB" sz="1200" dirty="0">
              <a:effectLst/>
              <a:latin typeface="+mn-lt"/>
              <a:ea typeface="ＭＳ ゴシック"/>
              <a:cs typeface="Times New Roman"/>
            </a:endParaRPr>
          </a:p>
          <a:p>
            <a:pPr algn="l">
              <a:spcAft>
                <a:spcPts val="0"/>
              </a:spcAft>
            </a:pPr>
            <a:r>
              <a:rPr lang="en-GB" sz="1200" dirty="0">
                <a:effectLst/>
                <a:latin typeface="+mn-lt"/>
                <a:ea typeface="ＭＳ ゴシック"/>
                <a:cs typeface="Times New Roman"/>
              </a:rPr>
              <a:t>Describe the symptoms of anaemia, malnutrition and hypothyroidism and how they resemble depression (as described in the slides).</a:t>
            </a:r>
            <a:endParaRPr lang="en-GB" sz="1200" dirty="0">
              <a:effectLst/>
              <a:latin typeface="Cambria"/>
              <a:ea typeface="ＭＳ 明朝"/>
              <a:cs typeface="Arial"/>
            </a:endParaRPr>
          </a:p>
          <a:p>
            <a:pPr algn="l">
              <a:spcAft>
                <a:spcPts val="0"/>
              </a:spcAft>
            </a:pPr>
            <a:r>
              <a:rPr lang="en-GB" sz="1200" dirty="0">
                <a:effectLst/>
                <a:latin typeface="+mn-lt"/>
                <a:ea typeface="ＭＳ ゴシック"/>
                <a:cs typeface="Times New Roman"/>
              </a:rPr>
              <a:t> </a:t>
            </a:r>
            <a:endParaRPr lang="en-GB" sz="1200" dirty="0">
              <a:effectLst/>
              <a:latin typeface="Cambria"/>
              <a:ea typeface="ＭＳ 明朝"/>
              <a:cs typeface="Arial"/>
            </a:endParaRPr>
          </a:p>
          <a:p>
            <a:pPr algn="l">
              <a:spcAft>
                <a:spcPts val="0"/>
              </a:spcAft>
            </a:pPr>
            <a:r>
              <a:rPr lang="en-GB" sz="1200" dirty="0">
                <a:effectLst/>
                <a:latin typeface="+mn-lt"/>
                <a:ea typeface="ＭＳ ゴシック"/>
                <a:cs typeface="Times New Roman"/>
              </a:rPr>
              <a:t>Ask participants to reflect on ways they could mitigate the risk of missing depression</a:t>
            </a:r>
            <a:r>
              <a:rPr lang="en-GB" sz="1200" u="none" dirty="0">
                <a:solidFill>
                  <a:srgbClr val="008080"/>
                </a:solidFill>
                <a:effectLst/>
                <a:latin typeface="+mn-lt"/>
                <a:ea typeface="ＭＳ ゴシック"/>
                <a:cs typeface="Times New Roman"/>
              </a:rPr>
              <a:t>.</a:t>
            </a:r>
            <a:endParaRPr lang="en-GB" sz="1200" dirty="0">
              <a:effectLst/>
              <a:latin typeface="Cambria"/>
              <a:ea typeface="ＭＳ 明朝"/>
              <a:cs typeface="Arial"/>
            </a:endParaRPr>
          </a:p>
          <a:p>
            <a:pPr algn="l">
              <a:spcAft>
                <a:spcPts val="0"/>
              </a:spcAft>
            </a:pPr>
            <a:r>
              <a:rPr lang="en-GB" sz="1200" dirty="0">
                <a:effectLst/>
                <a:latin typeface="+mn-lt"/>
                <a:ea typeface="ＭＳ ゴシック"/>
                <a:cs typeface="Times New Roman"/>
              </a:rPr>
              <a:t>  </a:t>
            </a:r>
            <a:endParaRPr lang="en-GB" sz="1200" dirty="0">
              <a:effectLst/>
              <a:latin typeface="Cambria"/>
              <a:ea typeface="ＭＳ 明朝"/>
              <a:cs typeface="Arial"/>
            </a:endParaRPr>
          </a:p>
          <a:p>
            <a:pPr algn="l">
              <a:spcAft>
                <a:spcPts val="0"/>
              </a:spcAft>
            </a:pPr>
            <a:r>
              <a:rPr lang="en-GB" sz="1200" dirty="0">
                <a:effectLst/>
                <a:latin typeface="+mn-lt"/>
                <a:ea typeface="ＭＳ ゴシック"/>
                <a:cs typeface="Times New Roman"/>
              </a:rPr>
              <a:t>Explain that a thorough psychosocial, medical and mental health assessment is essential. Regular follow-up will help to ensure that the correct identification is made.</a:t>
            </a:r>
            <a:endParaRPr lang="en-GB" sz="120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21</a:t>
            </a:fld>
            <a:endParaRPr lang="en-US"/>
          </a:p>
        </p:txBody>
      </p:sp>
    </p:spTree>
    <p:extLst>
      <p:ext uri="{BB962C8B-B14F-4D97-AF65-F5344CB8AC3E}">
        <p14:creationId xmlns:p14="http://schemas.microsoft.com/office/powerpoint/2010/main" val="1408151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en-GB" sz="1200" dirty="0">
                <a:effectLst/>
                <a:latin typeface="+mn-lt"/>
                <a:ea typeface="ＭＳ 明朝"/>
                <a:cs typeface="Arial"/>
              </a:rPr>
              <a:t>Continue with the assessment algorithm in the </a:t>
            </a:r>
            <a:r>
              <a:rPr lang="en-GB" sz="1200" dirty="0" err="1">
                <a:effectLst/>
                <a:latin typeface="+mn-lt"/>
                <a:ea typeface="ＭＳ 明朝"/>
                <a:cs typeface="Arial"/>
              </a:rPr>
              <a:t>mhGAP</a:t>
            </a:r>
            <a:r>
              <a:rPr lang="en-GB" sz="1200" dirty="0">
                <a:effectLst/>
                <a:latin typeface="+mn-lt"/>
                <a:ea typeface="ＭＳ 明朝"/>
                <a:cs typeface="Arial"/>
              </a:rPr>
              <a:t>-IG.</a:t>
            </a:r>
            <a:endParaRPr lang="en-GB" sz="1200" dirty="0">
              <a:effectLst/>
              <a:latin typeface="Cambria"/>
              <a:ea typeface="ＭＳ 明朝"/>
              <a:cs typeface="Arial"/>
            </a:endParaRPr>
          </a:p>
          <a:p>
            <a:pPr algn="l">
              <a:spcAft>
                <a:spcPts val="0"/>
              </a:spcAft>
            </a:pPr>
            <a:endParaRPr lang="en-GB" sz="1200" dirty="0">
              <a:effectLst/>
              <a:latin typeface="+mn-lt"/>
              <a:ea typeface="ＭＳ 明朝"/>
              <a:cs typeface="Arial"/>
            </a:endParaRPr>
          </a:p>
          <a:p>
            <a:pPr algn="l">
              <a:spcAft>
                <a:spcPts val="0"/>
              </a:spcAft>
            </a:pPr>
            <a:r>
              <a:rPr lang="en-GB" sz="1200" dirty="0">
                <a:effectLst/>
                <a:latin typeface="+mn-lt"/>
                <a:ea typeface="ＭＳ 明朝"/>
                <a:cs typeface="Arial"/>
              </a:rPr>
              <a:t>Explain that depression can be present as a part of bipolar disorder.</a:t>
            </a:r>
            <a:endParaRPr lang="en-GB" sz="1200" dirty="0">
              <a:effectLst/>
              <a:latin typeface="Cambria"/>
              <a:ea typeface="ＭＳ 明朝"/>
              <a:cs typeface="Arial"/>
            </a:endParaRPr>
          </a:p>
          <a:p>
            <a:pPr algn="l">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lgn="l">
              <a:spcAft>
                <a:spcPts val="0"/>
              </a:spcAft>
            </a:pPr>
            <a:r>
              <a:rPr lang="en-GB" sz="1200" dirty="0">
                <a:effectLst/>
                <a:latin typeface="+mn-lt"/>
                <a:ea typeface="ＭＳ 明朝"/>
                <a:cs typeface="Arial"/>
              </a:rPr>
              <a:t>Explain that bipolar disorder is characterized by episodes in which a person’s mood and activity level are significantly disturbed. The symptoms are reflected</a:t>
            </a:r>
            <a:r>
              <a:rPr lang="en-GB" sz="1200" baseline="0" dirty="0">
                <a:effectLst/>
                <a:latin typeface="+mn-lt"/>
                <a:ea typeface="ＭＳ 明朝"/>
                <a:cs typeface="Arial"/>
              </a:rPr>
              <a:t> on the slide and in page 24 of the </a:t>
            </a:r>
            <a:r>
              <a:rPr lang="en-GB" sz="1200" baseline="0" dirty="0" err="1">
                <a:effectLst/>
                <a:latin typeface="+mn-lt"/>
                <a:ea typeface="ＭＳ 明朝"/>
                <a:cs typeface="Arial"/>
              </a:rPr>
              <a:t>mhGAP</a:t>
            </a:r>
            <a:r>
              <a:rPr lang="en-GB" sz="1200" baseline="0" dirty="0">
                <a:effectLst/>
                <a:latin typeface="+mn-lt"/>
                <a:ea typeface="ＭＳ 明朝"/>
                <a:cs typeface="Arial"/>
              </a:rPr>
              <a:t>-IG.</a:t>
            </a:r>
            <a:endParaRPr lang="en-GB" sz="1200" dirty="0">
              <a:effectLst/>
              <a:latin typeface="Cambria"/>
              <a:ea typeface="ＭＳ 明朝"/>
              <a:cs typeface="Arial"/>
            </a:endParaRPr>
          </a:p>
          <a:p>
            <a:pPr algn="l">
              <a:spcAft>
                <a:spcPts val="0"/>
              </a:spcAft>
            </a:pPr>
            <a:endParaRPr lang="en-GB" sz="1200" dirty="0">
              <a:effectLst/>
              <a:latin typeface="+mn-lt"/>
              <a:ea typeface="ＭＳ 明朝"/>
              <a:cs typeface="Arial"/>
            </a:endParaRPr>
          </a:p>
          <a:p>
            <a:pPr algn="l">
              <a:spcAft>
                <a:spcPts val="0"/>
              </a:spcAft>
            </a:pPr>
            <a:r>
              <a:rPr lang="en-GB" sz="1200" dirty="0">
                <a:effectLst/>
                <a:latin typeface="+mn-lt"/>
                <a:ea typeface="ＭＳ 明朝"/>
                <a:cs typeface="Arial"/>
              </a:rPr>
              <a:t>Ask if participants have taken care of someone with </a:t>
            </a:r>
            <a:r>
              <a:rPr lang="en-GB" sz="1200" b="1" u="none" dirty="0">
                <a:effectLst/>
                <a:latin typeface="+mn-lt"/>
                <a:ea typeface="ＭＳ 明朝"/>
                <a:cs typeface="Arial"/>
              </a:rPr>
              <a:t>mania </a:t>
            </a:r>
            <a:r>
              <a:rPr lang="en-GB" sz="1200" dirty="0">
                <a:effectLst/>
                <a:latin typeface="+mn-lt"/>
                <a:ea typeface="ＭＳ 明朝"/>
                <a:cs typeface="Arial"/>
              </a:rPr>
              <a:t>in the past. What are the symptoms? </a:t>
            </a:r>
            <a:endParaRPr lang="en-GB" sz="1200" dirty="0">
              <a:effectLst/>
              <a:latin typeface="Cambria"/>
              <a:ea typeface="ＭＳ 明朝"/>
              <a:cs typeface="Arial"/>
            </a:endParaRPr>
          </a:p>
          <a:p>
            <a:pPr algn="l">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r>
              <a:rPr lang="en-GB" sz="1200" dirty="0">
                <a:effectLst/>
                <a:latin typeface="+mn-lt"/>
                <a:ea typeface="ＭＳ 明朝"/>
                <a:cs typeface="Arial"/>
              </a:rPr>
              <a:t>Give an example of the common presentation of someone with mania – in the form of a</a:t>
            </a:r>
            <a:r>
              <a:rPr lang="en-GB" sz="1200" baseline="0" dirty="0">
                <a:effectLst/>
                <a:latin typeface="+mn-lt"/>
                <a:ea typeface="ＭＳ 明朝"/>
                <a:cs typeface="Arial"/>
              </a:rPr>
              <a:t> person’s</a:t>
            </a:r>
            <a:r>
              <a:rPr lang="en-GB" sz="1200" dirty="0">
                <a:effectLst/>
                <a:latin typeface="+mn-lt"/>
                <a:ea typeface="ＭＳ 明朝"/>
                <a:cs typeface="Arial"/>
              </a:rPr>
              <a:t> story (see DEP supporting material person story 4)</a:t>
            </a:r>
            <a:r>
              <a:rPr lang="en-GB" sz="1200" dirty="0">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After the person’s story, discuss the</a:t>
            </a:r>
            <a:r>
              <a:rPr lang="en-GB" sz="1200" kern="1200" baseline="0" dirty="0">
                <a:solidFill>
                  <a:schemeClr val="tx1"/>
                </a:solidFill>
                <a:effectLst/>
                <a:latin typeface="+mn-lt"/>
                <a:ea typeface="+mn-ea"/>
                <a:cs typeface="+mn-cs"/>
              </a:rPr>
              <a:t> symptoms</a:t>
            </a:r>
            <a:r>
              <a:rPr lang="en-GB" sz="1200" kern="1200" dirty="0">
                <a:solidFill>
                  <a:schemeClr val="tx1"/>
                </a:solidFill>
                <a:effectLst/>
                <a:latin typeface="+mn-lt"/>
                <a:ea typeface="+mn-ea"/>
                <a:cs typeface="+mn-cs"/>
              </a:rPr>
              <a:t> of mania that the person demonstrated.</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Explain that depression and mania can follow</a:t>
            </a:r>
            <a:r>
              <a:rPr lang="en-GB" sz="1200" kern="1200" baseline="0" dirty="0">
                <a:solidFill>
                  <a:schemeClr val="tx1"/>
                </a:solidFill>
                <a:effectLst/>
                <a:latin typeface="+mn-lt"/>
                <a:ea typeface="+mn-ea"/>
                <a:cs typeface="+mn-cs"/>
              </a:rPr>
              <a:t> one another</a:t>
            </a:r>
            <a:r>
              <a:rPr lang="en-GB" sz="1200" kern="1200" dirty="0">
                <a:solidFill>
                  <a:schemeClr val="tx1"/>
                </a:solidFill>
                <a:effectLst/>
                <a:latin typeface="+mn-lt"/>
                <a:ea typeface="+mn-ea"/>
                <a:cs typeface="+mn-cs"/>
              </a:rPr>
              <a:t> together in the form of bipolar disorder. This will be discussed in more detail in the Module: Psychoses. </a:t>
            </a:r>
          </a:p>
          <a:p>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22</a:t>
            </a:fld>
            <a:endParaRPr lang="en-US"/>
          </a:p>
        </p:txBody>
      </p:sp>
    </p:spTree>
    <p:extLst>
      <p:ext uri="{BB962C8B-B14F-4D97-AF65-F5344CB8AC3E}">
        <p14:creationId xmlns:p14="http://schemas.microsoft.com/office/powerpoint/2010/main" val="2372145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ＭＳ ゴシック"/>
                <a:cs typeface="Times New Roman"/>
              </a:rPr>
              <a:t>Explain that in addition to ruling out a history of mania, assess whether there has been a major loss (bereavement) in the past six months.</a:t>
            </a:r>
            <a:r>
              <a:rPr lang="en-US" sz="1200" baseline="0" dirty="0">
                <a:effectLst/>
                <a:latin typeface="+mn-lt"/>
                <a:ea typeface="ＭＳ ゴシック"/>
                <a:cs typeface="Times New Roman"/>
              </a:rPr>
              <a:t> A normal grief reaction</a:t>
            </a:r>
            <a:r>
              <a:rPr lang="en-US" sz="1200" dirty="0">
                <a:effectLst/>
                <a:latin typeface="+mn-lt"/>
                <a:ea typeface="ＭＳ ゴシック"/>
                <a:cs typeface="Times New Roman"/>
              </a:rPr>
              <a:t> could account for the symptoms the person is experiencing. </a:t>
            </a:r>
            <a:endParaRPr lang="en-GB" sz="120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23</a:t>
            </a:fld>
            <a:endParaRPr lang="en-US"/>
          </a:p>
        </p:txBody>
      </p:sp>
    </p:spTree>
    <p:extLst>
      <p:ext uri="{BB962C8B-B14F-4D97-AF65-F5344CB8AC3E}">
        <p14:creationId xmlns:p14="http://schemas.microsoft.com/office/powerpoint/2010/main" val="2372145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en-GB" sz="1200" b="1" dirty="0">
                <a:effectLst/>
                <a:latin typeface="+mn-lt"/>
                <a:ea typeface="ＭＳ ゴシック"/>
                <a:cs typeface="Times New Roman"/>
              </a:rPr>
              <a:t>Depression and grief</a:t>
            </a:r>
            <a:r>
              <a:rPr lang="en-GB" sz="1200" dirty="0">
                <a:effectLst/>
                <a:latin typeface="+mn-lt"/>
                <a:ea typeface="ＭＳ ゴシック"/>
                <a:cs typeface="Times New Roman"/>
              </a:rPr>
              <a:t> </a:t>
            </a:r>
            <a:endParaRPr lang="en-GB" sz="1200" dirty="0">
              <a:effectLst/>
              <a:latin typeface="Cambria"/>
              <a:ea typeface="ＭＳ 明朝"/>
              <a:cs typeface="Arial"/>
            </a:endParaRPr>
          </a:p>
          <a:p>
            <a:pPr algn="l">
              <a:spcAft>
                <a:spcPts val="0"/>
              </a:spcAft>
            </a:pPr>
            <a:r>
              <a:rPr lang="en-GB" sz="1200" dirty="0">
                <a:effectLst/>
                <a:latin typeface="+mn-lt"/>
                <a:ea typeface="ＭＳ ゴシック"/>
                <a:cs typeface="Times New Roman"/>
              </a:rPr>
              <a:t>Explain that grief is a normal reaction to loss. Many people who experience grief report feeling similar symptoms to depression. </a:t>
            </a:r>
            <a:endParaRPr lang="en-GB" sz="1200" dirty="0">
              <a:effectLst/>
              <a:latin typeface="Cambria"/>
              <a:ea typeface="ＭＳ 明朝"/>
              <a:cs typeface="Arial"/>
            </a:endParaRPr>
          </a:p>
          <a:p>
            <a:pPr algn="l">
              <a:spcAft>
                <a:spcPts val="0"/>
              </a:spcAft>
            </a:pPr>
            <a:r>
              <a:rPr lang="en-GB" sz="1200" dirty="0">
                <a:effectLst/>
                <a:latin typeface="+mn-lt"/>
                <a:ea typeface="ＭＳ ゴシック"/>
                <a:cs typeface="Times New Roman"/>
              </a:rPr>
              <a:t> </a:t>
            </a:r>
            <a:endParaRPr lang="en-GB" sz="1200" dirty="0">
              <a:effectLst/>
              <a:latin typeface="Cambria"/>
              <a:ea typeface="ＭＳ 明朝"/>
              <a:cs typeface="Arial"/>
            </a:endParaRPr>
          </a:p>
          <a:p>
            <a:pPr algn="l">
              <a:spcAft>
                <a:spcPts val="0"/>
              </a:spcAft>
            </a:pPr>
            <a:r>
              <a:rPr lang="en-GB" sz="1200" dirty="0">
                <a:effectLst/>
                <a:latin typeface="+mn-lt"/>
                <a:ea typeface="ＭＳ ゴシック"/>
                <a:cs typeface="Times New Roman"/>
              </a:rPr>
              <a:t>Describe the common experiences of grief as shown on the slide.</a:t>
            </a:r>
            <a:endParaRPr lang="en-GB" sz="1200" dirty="0">
              <a:effectLst/>
              <a:latin typeface="Cambria"/>
              <a:ea typeface="ＭＳ 明朝"/>
              <a:cs typeface="Arial"/>
            </a:endParaRPr>
          </a:p>
          <a:p>
            <a:pPr algn="l">
              <a:spcAft>
                <a:spcPts val="0"/>
              </a:spcAft>
            </a:pPr>
            <a:r>
              <a:rPr lang="en-GB" sz="1200" dirty="0">
                <a:effectLst/>
                <a:latin typeface="+mn-lt"/>
                <a:ea typeface="ＭＳ ゴシック"/>
                <a:cs typeface="Times New Roman"/>
              </a:rPr>
              <a:t> </a:t>
            </a:r>
            <a:endParaRPr lang="en-GB" sz="1200" dirty="0">
              <a:effectLst/>
              <a:latin typeface="Cambria"/>
              <a:ea typeface="ＭＳ 明朝"/>
              <a:cs typeface="Arial"/>
            </a:endParaRPr>
          </a:p>
          <a:p>
            <a:pPr algn="l">
              <a:spcAft>
                <a:spcPts val="0"/>
              </a:spcAft>
            </a:pPr>
            <a:r>
              <a:rPr lang="en-GB" sz="1200" dirty="0">
                <a:effectLst/>
                <a:latin typeface="+mn-lt"/>
                <a:ea typeface="ＭＳ ゴシック"/>
                <a:cs typeface="Times New Roman"/>
              </a:rPr>
              <a:t>Explain that grief and people who are grieving are examples of why it is important to be open, non-judgemental and attentive to the other person’s experience to fully understand the problem.  </a:t>
            </a:r>
            <a:endParaRPr lang="en-GB" sz="1200" dirty="0">
              <a:effectLst/>
              <a:latin typeface="Cambria"/>
              <a:ea typeface="ＭＳ 明朝"/>
              <a:cs typeface="Arial"/>
            </a:endParaRPr>
          </a:p>
          <a:p>
            <a:pPr algn="l">
              <a:spcAft>
                <a:spcPts val="0"/>
              </a:spcAft>
            </a:pPr>
            <a:endParaRPr lang="en-GB" sz="1200" dirty="0">
              <a:effectLst/>
              <a:latin typeface="+mn-lt"/>
              <a:ea typeface="ＭＳ ゴシック"/>
              <a:cs typeface="Times New Roman"/>
            </a:endParaRPr>
          </a:p>
          <a:p>
            <a:pPr algn="l">
              <a:spcAft>
                <a:spcPts val="0"/>
              </a:spcAft>
            </a:pPr>
            <a:r>
              <a:rPr lang="en-GB" sz="1200" dirty="0">
                <a:effectLst/>
                <a:latin typeface="+mn-lt"/>
                <a:ea typeface="ＭＳ ゴシック"/>
                <a:cs typeface="Times New Roman"/>
              </a:rPr>
              <a:t>Responding to a significant loss with grief is normal and the person should be supported to grieve in culturally appropriate ways. </a:t>
            </a:r>
          </a:p>
          <a:p>
            <a:pPr algn="l">
              <a:spcAft>
                <a:spcPts val="0"/>
              </a:spcAft>
            </a:pPr>
            <a:r>
              <a:rPr lang="en-GB" sz="1200" dirty="0">
                <a:effectLst/>
                <a:latin typeface="+mn-lt"/>
                <a:ea typeface="ＭＳ ゴシック"/>
                <a:cs typeface="Times New Roman"/>
              </a:rPr>
              <a:t> </a:t>
            </a:r>
            <a:endParaRPr lang="en-GB" sz="1200" dirty="0">
              <a:effectLst/>
              <a:latin typeface="Cambria"/>
              <a:ea typeface="ＭＳ 明朝"/>
              <a:cs typeface="Arial"/>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149055-E7A0-744F-9043-6C1FC17058F6}" type="slidenum">
              <a:rPr lang="en-US" smtClean="0"/>
              <a:t>24</a:t>
            </a:fld>
            <a:endParaRPr lang="en-US"/>
          </a:p>
        </p:txBody>
      </p:sp>
    </p:spTree>
    <p:extLst>
      <p:ext uri="{BB962C8B-B14F-4D97-AF65-F5344CB8AC3E}">
        <p14:creationId xmlns:p14="http://schemas.microsoft.com/office/powerpoint/2010/main" val="772929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a:t>
            </a:r>
            <a:r>
              <a:rPr lang="en-US" baseline="0" dirty="0"/>
              <a:t> that grief must be considered if:</a:t>
            </a:r>
          </a:p>
          <a:p>
            <a:pPr marL="171450" indent="-171450">
              <a:buFont typeface="Arial" charset="0"/>
              <a:buChar char="•"/>
            </a:pPr>
            <a:r>
              <a:rPr lang="en-US" baseline="0" dirty="0"/>
              <a:t>Symptoms last more than six months;</a:t>
            </a:r>
          </a:p>
          <a:p>
            <a:pPr marL="171450" indent="-171450">
              <a:buFont typeface="Arial" charset="0"/>
              <a:buChar char="•"/>
            </a:pPr>
            <a:r>
              <a:rPr lang="en-US" baseline="0" dirty="0"/>
              <a:t>Severe symptoms are present – as listed in the slide and </a:t>
            </a:r>
            <a:r>
              <a:rPr lang="en-US" baseline="0" dirty="0" err="1"/>
              <a:t>mhGAP</a:t>
            </a:r>
            <a:r>
              <a:rPr lang="en-US" baseline="0" dirty="0"/>
              <a:t>-IG page 25; and</a:t>
            </a:r>
          </a:p>
          <a:p>
            <a:pPr marL="171450" indent="-171450">
              <a:buFont typeface="Arial" charset="0"/>
              <a:buChar char="•"/>
            </a:pPr>
            <a:r>
              <a:rPr lang="en-US" baseline="0" dirty="0"/>
              <a:t>There is previous history of depression.</a:t>
            </a:r>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25</a:t>
            </a:fld>
            <a:endParaRPr lang="en-US"/>
          </a:p>
        </p:txBody>
      </p:sp>
    </p:spTree>
    <p:extLst>
      <p:ext uri="{BB962C8B-B14F-4D97-AF65-F5344CB8AC3E}">
        <p14:creationId xmlns:p14="http://schemas.microsoft.com/office/powerpoint/2010/main" val="1832172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a:t>
            </a:r>
            <a:r>
              <a:rPr lang="en-US" baseline="0" dirty="0"/>
              <a:t> the group’s focus back to the assessment of Sarah that they saw in the video and ask the questions on the slide. </a:t>
            </a:r>
          </a:p>
          <a:p>
            <a:endParaRPr lang="en-US" baseline="0" dirty="0"/>
          </a:p>
          <a:p>
            <a:r>
              <a:rPr lang="en-US" baseline="0" dirty="0"/>
              <a:t>Make a note of any appropriate questions suggested by participants, as they can use these during the role plays. </a:t>
            </a:r>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26</a:t>
            </a:fld>
            <a:endParaRPr lang="en-US"/>
          </a:p>
        </p:txBody>
      </p:sp>
    </p:spTree>
    <p:extLst>
      <p:ext uri="{BB962C8B-B14F-4D97-AF65-F5344CB8AC3E}">
        <p14:creationId xmlns:p14="http://schemas.microsoft.com/office/powerpoint/2010/main" val="1809593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Assessing for self-harm/suicide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Point out the instruction in the algorithm to ask and assess for an imminent risk of suicide and ask participants: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How did the health-care provider address suicide?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Explain that depression can be associated with suicide.</a:t>
            </a:r>
          </a:p>
          <a:p>
            <a:r>
              <a:rPr lang="en-GB" sz="1200" b="1" kern="1200" dirty="0">
                <a:solidFill>
                  <a:schemeClr val="tx1"/>
                </a:solidFill>
                <a:effectLst/>
                <a:latin typeface="+mn-lt"/>
                <a:ea typeface="+mn-ea"/>
                <a:cs typeface="+mn-cs"/>
              </a:rPr>
              <a:t>The assessment and management of self-harm/suicide will be covered in detail later in the training.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27</a:t>
            </a:fld>
            <a:endParaRPr lang="en-US"/>
          </a:p>
        </p:txBody>
      </p:sp>
    </p:spTree>
    <p:extLst>
      <p:ext uri="{BB962C8B-B14F-4D97-AF65-F5344CB8AC3E}">
        <p14:creationId xmlns:p14="http://schemas.microsoft.com/office/powerpoint/2010/main" val="1272985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 algn="l">
              <a:spcAft>
                <a:spcPts val="0"/>
              </a:spcAft>
            </a:pPr>
            <a:r>
              <a:rPr lang="en-GB" sz="1200" dirty="0">
                <a:effectLst/>
                <a:latin typeface="+mn-lt"/>
                <a:ea typeface="ＭＳ ゴシック"/>
                <a:cs typeface="Times New Roman"/>
              </a:rPr>
              <a:t>For now it is important to know the</a:t>
            </a:r>
            <a:r>
              <a:rPr lang="en-GB" sz="1200" baseline="0" dirty="0">
                <a:effectLst/>
                <a:latin typeface="+mn-lt"/>
                <a:ea typeface="ＭＳ ゴシック"/>
                <a:cs typeface="Times New Roman"/>
              </a:rPr>
              <a:t> three points in the slide.</a:t>
            </a:r>
          </a:p>
          <a:p>
            <a:pPr marL="17145" algn="l">
              <a:spcAft>
                <a:spcPts val="0"/>
              </a:spcAft>
            </a:pPr>
            <a:endParaRPr lang="en-GB" sz="1200" baseline="0" dirty="0">
              <a:effectLst/>
              <a:latin typeface="+mn-lt"/>
              <a:ea typeface="ＭＳ ゴシック"/>
              <a:cs typeface="Times New Roman"/>
            </a:endParaRPr>
          </a:p>
          <a:p>
            <a:pPr marL="17145" algn="l">
              <a:spcAft>
                <a:spcPts val="0"/>
              </a:spcAft>
            </a:pPr>
            <a:r>
              <a:rPr lang="en-GB" sz="1200" dirty="0">
                <a:effectLst/>
                <a:latin typeface="+mn-lt"/>
                <a:ea typeface="ＭＳ 明朝"/>
                <a:cs typeface="Arial"/>
              </a:rPr>
              <a:t>Having emphasized these points, return to discussing Sarah’s case and say: </a:t>
            </a:r>
            <a:r>
              <a:rPr lang="en-GB" sz="1200" dirty="0">
                <a:effectLst/>
                <a:latin typeface="+mn-lt"/>
                <a:ea typeface="ＭＳ ゴシック"/>
                <a:cs typeface="Times New Roman"/>
              </a:rPr>
              <a:t>In Sarah’s case she has emotional distress, she is very tearful and feels hopeless. Should we ask about suicide? </a:t>
            </a:r>
            <a:endParaRPr lang="en-GB" sz="120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28</a:t>
            </a:fld>
            <a:endParaRPr lang="en-US"/>
          </a:p>
        </p:txBody>
      </p:sp>
    </p:spTree>
    <p:extLst>
      <p:ext uri="{BB962C8B-B14F-4D97-AF65-F5344CB8AC3E}">
        <p14:creationId xmlns:p14="http://schemas.microsoft.com/office/powerpoint/2010/main" val="1203554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en-US" sz="1200" dirty="0">
                <a:effectLst/>
                <a:latin typeface="+mn-lt"/>
                <a:ea typeface="ＭＳ ゴシック"/>
                <a:cs typeface="Times New Roman"/>
              </a:rPr>
              <a:t>Continue discussing the video assessment with Sarah and ask participants:</a:t>
            </a:r>
            <a:r>
              <a:rPr lang="en-US" sz="1200" baseline="0" dirty="0">
                <a:effectLst/>
                <a:latin typeface="+mn-lt"/>
                <a:ea typeface="ＭＳ ゴシック"/>
                <a:cs typeface="Times New Roman"/>
              </a:rPr>
              <a:t> </a:t>
            </a:r>
            <a:r>
              <a:rPr lang="en-US" sz="1200" dirty="0">
                <a:effectLst/>
                <a:latin typeface="+mn-lt"/>
                <a:ea typeface="ＭＳ ゴシック"/>
                <a:cs typeface="Times New Roman"/>
              </a:rPr>
              <a:t>Did Sarah have any other co-occurring priority MNS conditions? </a:t>
            </a:r>
            <a:endParaRPr lang="en-GB" sz="1200" dirty="0">
              <a:effectLst/>
              <a:latin typeface="Cambria"/>
              <a:ea typeface="ＭＳ 明朝"/>
              <a:cs typeface="Arial"/>
            </a:endParaRPr>
          </a:p>
          <a:p>
            <a:pPr algn="l">
              <a:spcAft>
                <a:spcPts val="0"/>
              </a:spcAft>
            </a:pPr>
            <a:r>
              <a:rPr lang="en-US" sz="1200" dirty="0">
                <a:effectLst/>
                <a:latin typeface="+mn-lt"/>
                <a:ea typeface="ＭＳ ゴシック"/>
                <a:cs typeface="Times New Roman"/>
              </a:rPr>
              <a:t> </a:t>
            </a:r>
            <a:endParaRPr lang="en-GB" sz="1200" dirty="0">
              <a:effectLst/>
              <a:latin typeface="Cambria"/>
              <a:ea typeface="ＭＳ 明朝"/>
              <a:cs typeface="Arial"/>
            </a:endParaRPr>
          </a:p>
          <a:p>
            <a:r>
              <a:rPr lang="en-US" sz="1200" dirty="0">
                <a:effectLst/>
                <a:latin typeface="+mn-lt"/>
                <a:ea typeface="ＭＳ ゴシック"/>
                <a:cs typeface="Times New Roman"/>
              </a:rPr>
              <a:t>Explain that if participants suspect any other concurrent priority MNS conditions, they should use the master chart and identify which condition they suspect and use the </a:t>
            </a:r>
            <a:r>
              <a:rPr lang="en-US" sz="1200" dirty="0" err="1">
                <a:effectLst/>
                <a:latin typeface="+mn-lt"/>
                <a:ea typeface="ＭＳ ゴシック"/>
                <a:cs typeface="Times New Roman"/>
              </a:rPr>
              <a:t>mhGAP</a:t>
            </a:r>
            <a:r>
              <a:rPr lang="en-US" sz="1200" dirty="0">
                <a:effectLst/>
                <a:latin typeface="+mn-lt"/>
                <a:ea typeface="ＭＳ ゴシック"/>
                <a:cs typeface="Times New Roman"/>
              </a:rPr>
              <a:t>-IG to assess and manage that condition.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29</a:t>
            </a:fld>
            <a:endParaRPr lang="en-US"/>
          </a:p>
        </p:txBody>
      </p:sp>
    </p:spTree>
    <p:extLst>
      <p:ext uri="{BB962C8B-B14F-4D97-AF65-F5344CB8AC3E}">
        <p14:creationId xmlns:p14="http://schemas.microsoft.com/office/powerpoint/2010/main" val="1272985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Begin the session by briefly listing the topics that will be covered. </a:t>
            </a:r>
            <a:endParaRPr lang="en-US" dirty="0"/>
          </a:p>
        </p:txBody>
      </p:sp>
      <p:sp>
        <p:nvSpPr>
          <p:cNvPr id="4" name="Slide Number Placeholder 3"/>
          <p:cNvSpPr>
            <a:spLocks noGrp="1"/>
          </p:cNvSpPr>
          <p:nvPr>
            <p:ph type="sldNum" sz="quarter" idx="10"/>
          </p:nvPr>
        </p:nvSpPr>
        <p:spPr/>
        <p:txBody>
          <a:bodyPr/>
          <a:lstStyle/>
          <a:p>
            <a:fld id="{D6708441-FABA-F644-B04D-03184C30147B}" type="slidenum">
              <a:rPr lang="en-US" smtClean="0"/>
              <a:t>3</a:t>
            </a:fld>
            <a:endParaRPr lang="en-US"/>
          </a:p>
        </p:txBody>
      </p:sp>
    </p:spTree>
    <p:extLst>
      <p:ext uri="{BB962C8B-B14F-4D97-AF65-F5344CB8AC3E}">
        <p14:creationId xmlns:p14="http://schemas.microsoft.com/office/powerpoint/2010/main" val="326945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See DEP supporting material role play 1.</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Print off three different instruction sheets for the participants playing different roles.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Ensure the person playing the role of the observer also has a competency assessment form (see </a:t>
            </a:r>
            <a:r>
              <a:rPr lang="en-GB" sz="1200" dirty="0" err="1">
                <a:effectLst/>
                <a:latin typeface="+mn-lt"/>
                <a:ea typeface="ＭＳ 明朝"/>
                <a:cs typeface="Arial"/>
              </a:rPr>
              <a:t>ToHP</a:t>
            </a:r>
            <a:r>
              <a:rPr lang="en-GB" sz="1200" dirty="0">
                <a:effectLst/>
                <a:latin typeface="+mn-lt"/>
                <a:ea typeface="ＭＳ 明朝"/>
                <a:cs typeface="Arial"/>
              </a:rPr>
              <a:t> training forms) in order to assess the participants. </a:t>
            </a:r>
            <a:endParaRPr lang="en-GB" sz="1200" b="0" kern="1200" dirty="0">
              <a:effectLst/>
              <a:latin typeface="+mn-lt"/>
              <a:ea typeface="MS PGothic"/>
              <a:cs typeface="Calibri"/>
            </a:endParaRPr>
          </a:p>
          <a:p>
            <a:pPr>
              <a:spcAft>
                <a:spcPts val="0"/>
              </a:spcAft>
            </a:pPr>
            <a:endParaRPr lang="en-GB" sz="1200" b="1" kern="1200" dirty="0">
              <a:effectLst/>
              <a:latin typeface="+mn-lt"/>
              <a:ea typeface="MS PGothic"/>
              <a:cs typeface="Calibri"/>
            </a:endParaRPr>
          </a:p>
          <a:p>
            <a:r>
              <a:rPr lang="en-GB" sz="1200" b="1" kern="1200" dirty="0">
                <a:solidFill>
                  <a:schemeClr val="tx1"/>
                </a:solidFill>
                <a:effectLst/>
                <a:latin typeface="+mn-lt"/>
                <a:ea typeface="+mn-ea"/>
                <a:cs typeface="+mn-cs"/>
              </a:rPr>
              <a:t>Duration:</a:t>
            </a:r>
            <a:r>
              <a:rPr lang="en-GB" sz="1200" kern="1200" dirty="0">
                <a:solidFill>
                  <a:schemeClr val="tx1"/>
                </a:solidFill>
                <a:effectLst/>
                <a:latin typeface="+mn-lt"/>
                <a:ea typeface="+mn-ea"/>
                <a:cs typeface="+mn-cs"/>
              </a:rPr>
              <a:t> 30 minutes.</a:t>
            </a:r>
          </a:p>
          <a:p>
            <a:r>
              <a:rPr lang="en-GB" sz="1200" b="1" kern="1200" dirty="0">
                <a:solidFill>
                  <a:schemeClr val="tx1"/>
                </a:solidFill>
                <a:effectLst/>
                <a:latin typeface="+mn-lt"/>
                <a:ea typeface="+mn-ea"/>
                <a:cs typeface="+mn-cs"/>
              </a:rPr>
              <a:t>Purpose: </a:t>
            </a:r>
            <a:r>
              <a:rPr lang="en-GB" sz="1200" kern="1200" dirty="0">
                <a:solidFill>
                  <a:schemeClr val="tx1"/>
                </a:solidFill>
                <a:effectLst/>
                <a:latin typeface="+mn-lt"/>
                <a:ea typeface="+mn-ea"/>
                <a:cs typeface="+mn-cs"/>
              </a:rPr>
              <a:t>This role play gives participants an opportunity to practise using the </a:t>
            </a:r>
            <a:r>
              <a:rPr lang="en-GB" sz="1200" kern="1200" dirty="0" err="1">
                <a:solidFill>
                  <a:schemeClr val="tx1"/>
                </a:solidFill>
                <a:effectLst/>
                <a:latin typeface="+mn-lt"/>
                <a:ea typeface="+mn-ea"/>
                <a:cs typeface="+mn-cs"/>
              </a:rPr>
              <a:t>mhGAP</a:t>
            </a:r>
            <a:r>
              <a:rPr lang="en-GB" sz="1200" kern="1200" dirty="0">
                <a:solidFill>
                  <a:schemeClr val="tx1"/>
                </a:solidFill>
                <a:effectLst/>
                <a:latin typeface="+mn-lt"/>
                <a:ea typeface="+mn-ea"/>
                <a:cs typeface="+mn-cs"/>
              </a:rPr>
              <a:t>-IG to assess for possible depression.</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Situation:  </a:t>
            </a:r>
            <a:endParaRPr lang="en-GB" sz="1200" kern="1200" dirty="0">
              <a:solidFill>
                <a:schemeClr val="tx1"/>
              </a:solidFill>
              <a:effectLst/>
              <a:latin typeface="+mn-lt"/>
              <a:ea typeface="+mn-ea"/>
              <a:cs typeface="+mn-cs"/>
            </a:endParaRPr>
          </a:p>
          <a:p>
            <a:pPr marL="171450" lvl="0" indent="-171450">
              <a:buFont typeface="Arial" charset="0"/>
              <a:buChar char="•"/>
            </a:pPr>
            <a:r>
              <a:rPr lang="en-GB" sz="1200" kern="1200" dirty="0">
                <a:solidFill>
                  <a:schemeClr val="tx1"/>
                </a:solidFill>
                <a:effectLst/>
                <a:latin typeface="+mn-lt"/>
                <a:ea typeface="+mn-ea"/>
                <a:cs typeface="+mn-cs"/>
              </a:rPr>
              <a:t>A person with fatigue, poor sleep and weight loss comes to see health-care provider.</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Instructions: </a:t>
            </a:r>
            <a:endParaRPr lang="en-GB" sz="1200" kern="1200" dirty="0">
              <a:solidFill>
                <a:schemeClr val="tx1"/>
              </a:solidFill>
              <a:effectLst/>
              <a:latin typeface="+mn-lt"/>
              <a:ea typeface="+mn-ea"/>
              <a:cs typeface="+mn-cs"/>
            </a:endParaRPr>
          </a:p>
          <a:p>
            <a:pPr marL="171450" lvl="0" indent="-171450">
              <a:buFont typeface="Arial" charset="0"/>
              <a:buChar char="•"/>
            </a:pPr>
            <a:r>
              <a:rPr lang="en-GB" sz="1200" kern="1200" dirty="0">
                <a:solidFill>
                  <a:schemeClr val="tx1"/>
                </a:solidFill>
                <a:effectLst/>
                <a:latin typeface="+mn-lt"/>
                <a:ea typeface="+mn-ea"/>
                <a:cs typeface="+mn-cs"/>
              </a:rPr>
              <a:t>Divide the participants into groups of three. </a:t>
            </a:r>
          </a:p>
          <a:p>
            <a:pPr marL="171450" lvl="0" indent="-171450">
              <a:buFont typeface="Arial" charset="0"/>
              <a:buChar char="•"/>
            </a:pPr>
            <a:r>
              <a:rPr lang="en-GB" sz="1200" kern="1200" dirty="0">
                <a:solidFill>
                  <a:schemeClr val="tx1"/>
                </a:solidFill>
                <a:effectLst/>
                <a:latin typeface="+mn-lt"/>
                <a:ea typeface="+mn-ea"/>
                <a:cs typeface="+mn-cs"/>
              </a:rPr>
              <a:t>Instruct one person to play the role of the health-care provider, one to play the role of the person seeking help and one to play the role of the observer.</a:t>
            </a:r>
          </a:p>
          <a:p>
            <a:pPr marL="171450" lvl="0" indent="-171450">
              <a:buFont typeface="Arial" charset="0"/>
              <a:buChar char="•"/>
            </a:pPr>
            <a:r>
              <a:rPr lang="en-GB" sz="1200" kern="1200" dirty="0">
                <a:solidFill>
                  <a:schemeClr val="tx1"/>
                </a:solidFill>
                <a:effectLst/>
                <a:latin typeface="+mn-lt"/>
                <a:ea typeface="+mn-ea"/>
                <a:cs typeface="+mn-cs"/>
              </a:rPr>
              <a:t>Distribute the role play instructions to each person depending on their role.</a:t>
            </a:r>
          </a:p>
          <a:p>
            <a:pPr marL="171450" lvl="0" indent="-171450">
              <a:buFont typeface="Arial" charset="0"/>
              <a:buChar char="•"/>
            </a:pPr>
            <a:r>
              <a:rPr lang="en-GB" sz="1200" kern="1200" dirty="0">
                <a:solidFill>
                  <a:schemeClr val="tx1"/>
                </a:solidFill>
                <a:effectLst/>
                <a:latin typeface="+mn-lt"/>
                <a:ea typeface="+mn-ea"/>
                <a:cs typeface="+mn-cs"/>
              </a:rPr>
              <a:t>Ensure that the participants keep to the allotted time.</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a:spcAft>
                <a:spcPts val="0"/>
              </a:spcAft>
            </a:pPr>
            <a:endParaRPr lang="en-GB" sz="1200" dirty="0">
              <a:effectLst/>
              <a:latin typeface="Cambria"/>
              <a:ea typeface="ＭＳ 明朝"/>
              <a:cs typeface="Arial"/>
            </a:endParaRPr>
          </a:p>
        </p:txBody>
      </p:sp>
      <p:sp>
        <p:nvSpPr>
          <p:cNvPr id="4" name="Slide Number Placeholder 3"/>
          <p:cNvSpPr>
            <a:spLocks noGrp="1"/>
          </p:cNvSpPr>
          <p:nvPr>
            <p:ph type="sldNum" sz="quarter" idx="10"/>
          </p:nvPr>
        </p:nvSpPr>
        <p:spPr/>
        <p:txBody>
          <a:bodyPr/>
          <a:lstStyle/>
          <a:p>
            <a:fld id="{4A149055-E7A0-744F-9043-6C1FC17058F6}" type="slidenum">
              <a:rPr lang="en-US" smtClean="0"/>
              <a:t>30</a:t>
            </a:fld>
            <a:endParaRPr lang="en-US"/>
          </a:p>
        </p:txBody>
      </p:sp>
    </p:spTree>
    <p:extLst>
      <p:ext uri="{BB962C8B-B14F-4D97-AF65-F5344CB8AC3E}">
        <p14:creationId xmlns:p14="http://schemas.microsoft.com/office/powerpoint/2010/main" val="3175680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Management</a:t>
            </a:r>
            <a:r>
              <a:rPr lang="en-GB" sz="1200" baseline="0" dirty="0">
                <a:effectLst/>
                <a:latin typeface="+mn-lt"/>
                <a:ea typeface="ＭＳ 明朝"/>
                <a:cs typeface="Arial"/>
              </a:rPr>
              <a:t> of</a:t>
            </a:r>
            <a:r>
              <a:rPr lang="en-GB" sz="1200" dirty="0">
                <a:effectLst/>
                <a:latin typeface="+mn-lt"/>
                <a:ea typeface="ＭＳ 明朝"/>
                <a:cs typeface="Arial"/>
              </a:rPr>
              <a:t> depression</a:t>
            </a:r>
          </a:p>
          <a:p>
            <a:pPr>
              <a:spcAft>
                <a:spcPts val="0"/>
              </a:spcAft>
            </a:pPr>
            <a:r>
              <a:rPr lang="en-GB" sz="1200" dirty="0">
                <a:effectLst/>
                <a:latin typeface="+mn-lt"/>
                <a:ea typeface="ＭＳ 明朝"/>
                <a:cs typeface="Arial"/>
              </a:rPr>
              <a:t>Direct participants back to the final stage of the assessment algorithm in the </a:t>
            </a:r>
            <a:r>
              <a:rPr lang="en-GB" sz="1200" dirty="0" err="1">
                <a:effectLst/>
                <a:latin typeface="+mn-lt"/>
                <a:ea typeface="ＭＳ 明朝"/>
                <a:cs typeface="Arial"/>
              </a:rPr>
              <a:t>mhGAP</a:t>
            </a:r>
            <a:r>
              <a:rPr lang="en-GB" sz="1200" dirty="0">
                <a:effectLst/>
                <a:latin typeface="+mn-lt"/>
                <a:ea typeface="ＭＳ 明朝"/>
                <a:cs typeface="Arial"/>
              </a:rPr>
              <a:t>-IG</a:t>
            </a:r>
            <a:r>
              <a:rPr lang="en-GB" sz="1200" b="0" dirty="0">
                <a:effectLst/>
                <a:latin typeface="+mn-lt"/>
                <a:ea typeface="ＭＳ 明朝"/>
                <a:cs typeface="Arial"/>
              </a:rPr>
              <a:t> (p 25)</a:t>
            </a:r>
            <a:endParaRPr lang="en-GB" sz="1200" b="0" dirty="0">
              <a:effectLst/>
              <a:latin typeface="Cambria"/>
              <a:ea typeface="ＭＳ 明朝"/>
              <a:cs typeface="Arial"/>
            </a:endParaRPr>
          </a:p>
          <a:p>
            <a:br>
              <a:rPr lang="en-GB" sz="1200" b="1" dirty="0">
                <a:effectLst/>
                <a:latin typeface="+mn-lt"/>
                <a:ea typeface="ＭＳ 明朝"/>
                <a:cs typeface="Arial"/>
              </a:rPr>
            </a:br>
            <a:r>
              <a:rPr lang="en-GB" sz="1200" dirty="0">
                <a:effectLst/>
                <a:latin typeface="+mn-lt"/>
                <a:ea typeface="ＭＳ 明朝"/>
                <a:cs typeface="Arial"/>
              </a:rPr>
              <a:t>Explain that if the assessment leads to the conclusion that the person has depression, they should go to Protocol 1 in the </a:t>
            </a:r>
            <a:r>
              <a:rPr lang="en-GB" sz="1200" dirty="0" err="1">
                <a:effectLst/>
                <a:latin typeface="+mn-lt"/>
                <a:ea typeface="ＭＳ 明朝"/>
                <a:cs typeface="Arial"/>
              </a:rPr>
              <a:t>mhGAP</a:t>
            </a:r>
            <a:r>
              <a:rPr lang="en-GB" sz="1200" dirty="0">
                <a:effectLst/>
                <a:latin typeface="+mn-lt"/>
                <a:ea typeface="ＭＳ 明朝"/>
                <a:cs typeface="Arial"/>
              </a:rPr>
              <a:t>-IG (page</a:t>
            </a:r>
            <a:r>
              <a:rPr lang="en-GB" sz="1200" baseline="0" dirty="0">
                <a:effectLst/>
                <a:latin typeface="+mn-lt"/>
                <a:ea typeface="ＭＳ 明朝"/>
                <a:cs typeface="Arial"/>
              </a:rPr>
              <a:t> </a:t>
            </a:r>
            <a:r>
              <a:rPr lang="en-GB" sz="1200" dirty="0">
                <a:effectLst/>
                <a:latin typeface="+mn-lt"/>
                <a:ea typeface="ＭＳ 明朝"/>
                <a:cs typeface="Arial"/>
              </a:rPr>
              <a:t>26)</a:t>
            </a:r>
            <a:r>
              <a:rPr lang="en-GB" sz="1200" dirty="0">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31</a:t>
            </a:fld>
            <a:endParaRPr lang="en-US"/>
          </a:p>
        </p:txBody>
      </p:sp>
    </p:spTree>
    <p:extLst>
      <p:ext uri="{BB962C8B-B14F-4D97-AF65-F5344CB8AC3E}">
        <p14:creationId xmlns:p14="http://schemas.microsoft.com/office/powerpoint/2010/main" val="144150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Show part 2 of the </a:t>
            </a:r>
            <a:r>
              <a:rPr lang="en-GB" sz="1200" kern="1200" dirty="0" err="1">
                <a:solidFill>
                  <a:schemeClr val="tx1"/>
                </a:solidFill>
                <a:effectLst/>
                <a:latin typeface="+mn-lt"/>
                <a:ea typeface="+mn-ea"/>
                <a:cs typeface="+mn-cs"/>
              </a:rPr>
              <a:t>mhGAP</a:t>
            </a:r>
            <a:r>
              <a:rPr lang="en-GB" sz="1200" kern="1200" dirty="0">
                <a:solidFill>
                  <a:schemeClr val="tx1"/>
                </a:solidFill>
                <a:effectLst/>
                <a:latin typeface="+mn-lt"/>
                <a:ea typeface="+mn-ea"/>
                <a:cs typeface="+mn-cs"/>
              </a:rPr>
              <a:t>-IG video</a:t>
            </a:r>
            <a:r>
              <a:rPr lang="en-GB" sz="1200" kern="1200" baseline="0" dirty="0">
                <a:solidFill>
                  <a:schemeClr val="tx1"/>
                </a:solidFill>
                <a:effectLst/>
                <a:latin typeface="+mn-lt"/>
                <a:ea typeface="+mn-ea"/>
                <a:cs typeface="+mn-cs"/>
              </a:rPr>
              <a:t> “managing depression”.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While watching, ask participants to think about the questions on the slide. </a:t>
            </a:r>
          </a:p>
          <a:p>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33</a:t>
            </a:fld>
            <a:endParaRPr lang="en-US"/>
          </a:p>
        </p:txBody>
      </p:sp>
    </p:spTree>
    <p:extLst>
      <p:ext uri="{BB962C8B-B14F-4D97-AF65-F5344CB8AC3E}">
        <p14:creationId xmlns:p14="http://schemas.microsoft.com/office/powerpoint/2010/main" val="2485749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a:effectLst/>
                <a:latin typeface="+mn-lt"/>
                <a:ea typeface="ＭＳ 明朝"/>
                <a:cs typeface="Arial"/>
              </a:rPr>
              <a:t>Briefly let the participants read through Protocol 1 and move on to the next slide. </a:t>
            </a:r>
            <a:endParaRPr lang="en-GB" sz="1200" dirty="0">
              <a:effectLst/>
              <a:latin typeface="Cambria"/>
              <a:ea typeface="ＭＳ 明朝"/>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149055-E7A0-744F-9043-6C1FC17058F6}" type="slidenum">
              <a:rPr lang="en-US" smtClean="0"/>
              <a:t>34</a:t>
            </a:fld>
            <a:endParaRPr lang="en-US"/>
          </a:p>
        </p:txBody>
      </p:sp>
    </p:spTree>
    <p:extLst>
      <p:ext uri="{BB962C8B-B14F-4D97-AF65-F5344CB8AC3E}">
        <p14:creationId xmlns:p14="http://schemas.microsoft.com/office/powerpoint/2010/main" val="2736529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Remind participants how the management “hand” works (described when teaching Module:</a:t>
            </a:r>
            <a:r>
              <a:rPr lang="en-GB" sz="1200" baseline="0" dirty="0">
                <a:effectLst/>
                <a:latin typeface="+mn-lt"/>
                <a:ea typeface="ＭＳ 明朝"/>
                <a:cs typeface="Arial"/>
              </a:rPr>
              <a:t> Essential care and practice</a:t>
            </a:r>
            <a:r>
              <a:rPr lang="en-GB" sz="1200" dirty="0">
                <a:effectLst/>
                <a:latin typeface="+mn-lt"/>
                <a:ea typeface="ＭＳ 明朝"/>
                <a:cs typeface="Arial"/>
              </a:rPr>
              <a:t>).</a:t>
            </a:r>
            <a:endParaRPr lang="en-GB" sz="1200" dirty="0">
              <a:effectLst/>
              <a:latin typeface="Cambria"/>
              <a:ea typeface="ＭＳ 明朝"/>
              <a:cs typeface="Arial"/>
            </a:endParaRPr>
          </a:p>
          <a:p>
            <a:pPr>
              <a:spcAft>
                <a:spcPts val="0"/>
              </a:spcAft>
            </a:pPr>
            <a:endParaRPr lang="en-GB" sz="1200" dirty="0">
              <a:effectLst/>
              <a:latin typeface="+mn-lt"/>
              <a:ea typeface="ＭＳ 明朝"/>
              <a:cs typeface="Arial"/>
            </a:endParaRPr>
          </a:p>
          <a:p>
            <a:pPr>
              <a:spcAft>
                <a:spcPts val="0"/>
              </a:spcAft>
            </a:pPr>
            <a:r>
              <a:rPr lang="en-GB" sz="1200" dirty="0">
                <a:effectLst/>
                <a:latin typeface="+mn-lt"/>
                <a:ea typeface="ＭＳ 明朝"/>
                <a:cs typeface="Arial"/>
              </a:rPr>
              <a:t>Explain that choosing the appropriate intervention is the first step to developing a treatment plan with the person.</a:t>
            </a:r>
            <a:endParaRPr lang="en-GB" sz="1200" dirty="0">
              <a:effectLst/>
              <a:latin typeface="Cambria"/>
              <a:ea typeface="ＭＳ 明朝"/>
              <a:cs typeface="Arial"/>
            </a:endParaRPr>
          </a:p>
          <a:p>
            <a:pPr>
              <a:spcAft>
                <a:spcPts val="0"/>
              </a:spcAft>
            </a:pPr>
            <a:endParaRPr lang="en-US" sz="1200" dirty="0">
              <a:effectLst/>
              <a:latin typeface="+mn-lt"/>
              <a:ea typeface="ＭＳ 明朝"/>
              <a:cs typeface="Arial"/>
            </a:endParaRPr>
          </a:p>
          <a:p>
            <a:pPr>
              <a:spcAft>
                <a:spcPts val="0"/>
              </a:spcAft>
            </a:pPr>
            <a:r>
              <a:rPr lang="en-US" sz="1200" dirty="0">
                <a:effectLst/>
                <a:latin typeface="+mn-lt"/>
                <a:ea typeface="ＭＳ 明朝"/>
                <a:cs typeface="Arial"/>
              </a:rPr>
              <a:t>Ask participants to name some of the interventions they could use for depression according to the ECP module.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r>
              <a:rPr lang="en-GB" sz="1200" dirty="0">
                <a:effectLst/>
                <a:latin typeface="+mn-lt"/>
                <a:ea typeface="ＭＳ 明朝"/>
                <a:cs typeface="Arial"/>
              </a:rPr>
              <a:t>Give the participants a few minutes to suggest some interventions before moving on.</a:t>
            </a:r>
            <a:r>
              <a:rPr lang="en-GB" sz="1200" dirty="0">
                <a:effectLst/>
                <a:latin typeface="Cambria"/>
                <a:ea typeface="ＭＳ 明朝"/>
                <a:cs typeface="Arial"/>
              </a:rPr>
              <a:t> </a:t>
            </a:r>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35</a:t>
            </a:fld>
            <a:endParaRPr lang="en-US"/>
          </a:p>
        </p:txBody>
      </p:sp>
    </p:spTree>
    <p:extLst>
      <p:ext uri="{BB962C8B-B14F-4D97-AF65-F5344CB8AC3E}">
        <p14:creationId xmlns:p14="http://schemas.microsoft.com/office/powerpoint/2010/main" val="35184486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Explain the management for a person with depression.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Explain that depending on the person you are caring for, you can use one or two of these interventions, or you can use all five.</a:t>
            </a:r>
            <a:endParaRPr lang="en-GB" sz="1200" dirty="0">
              <a:effectLst/>
              <a:latin typeface="Cambria"/>
              <a:ea typeface="ＭＳ 明朝"/>
              <a:cs typeface="Arial"/>
            </a:endParaRPr>
          </a:p>
          <a:p>
            <a:endParaRPr lang="en-GB" sz="1200" dirty="0">
              <a:effectLst/>
              <a:latin typeface="+mn-lt"/>
              <a:ea typeface="ＭＳ 明朝"/>
              <a:cs typeface="Arial"/>
            </a:endParaRPr>
          </a:p>
          <a:p>
            <a:r>
              <a:rPr lang="en-GB" sz="1200" dirty="0">
                <a:effectLst/>
                <a:latin typeface="+mn-lt"/>
                <a:ea typeface="ＭＳ 明朝"/>
                <a:cs typeface="Arial"/>
              </a:rPr>
              <a:t>The choice of intervention will depend on a collaborative discussion with the person.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36</a:t>
            </a:fld>
            <a:endParaRPr lang="en-US"/>
          </a:p>
        </p:txBody>
      </p:sp>
    </p:spTree>
    <p:extLst>
      <p:ext uri="{BB962C8B-B14F-4D97-AF65-F5344CB8AC3E}">
        <p14:creationId xmlns:p14="http://schemas.microsoft.com/office/powerpoint/2010/main" val="1447960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Explain to participants that for the best results, it is essential to involve the person in developing the treatment plan (remind participants of the discussions from the</a:t>
            </a:r>
            <a:r>
              <a:rPr lang="en-GB" sz="1200" baseline="0" dirty="0">
                <a:effectLst/>
                <a:latin typeface="+mn-lt"/>
                <a:ea typeface="ＭＳ 明朝"/>
                <a:cs typeface="Arial"/>
              </a:rPr>
              <a:t> Module: </a:t>
            </a:r>
            <a:r>
              <a:rPr lang="en-GB" sz="1200" dirty="0">
                <a:effectLst/>
                <a:latin typeface="+mn-lt"/>
                <a:ea typeface="ＭＳ 明朝"/>
                <a:cs typeface="Arial"/>
              </a:rPr>
              <a:t>Essential care and practice on treatment planning</a:t>
            </a:r>
            <a:r>
              <a:rPr lang="en-GB" sz="1200" b="1" dirty="0">
                <a:effectLst/>
                <a:latin typeface="+mn-lt"/>
                <a:ea typeface="ＭＳ 明朝"/>
                <a:cs typeface="Arial"/>
              </a:rPr>
              <a:t>). </a:t>
            </a:r>
            <a:br>
              <a:rPr lang="en-GB" sz="1200" b="1" dirty="0">
                <a:effectLst/>
                <a:latin typeface="+mn-lt"/>
                <a:ea typeface="ＭＳ 明朝"/>
                <a:cs typeface="Arial"/>
              </a:rPr>
            </a:br>
            <a:endParaRPr lang="en-GB" sz="1200" b="1" dirty="0">
              <a:effectLst/>
              <a:latin typeface="+mn-lt"/>
              <a:ea typeface="ＭＳ 明朝"/>
              <a:cs typeface="Arial"/>
            </a:endParaRPr>
          </a:p>
          <a:p>
            <a:pPr>
              <a:spcAft>
                <a:spcPts val="0"/>
              </a:spcAft>
            </a:pPr>
            <a:r>
              <a:rPr lang="en-GB" sz="1200" b="1" dirty="0">
                <a:effectLst/>
                <a:latin typeface="+mn-lt"/>
                <a:ea typeface="ＭＳ 明朝"/>
                <a:cs typeface="Arial"/>
              </a:rPr>
              <a:t>Talk through each point on the slide using the notes below.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A treatment plan sets out: </a:t>
            </a:r>
            <a:endParaRPr lang="en-GB" sz="1200" dirty="0">
              <a:effectLst/>
              <a:latin typeface="Cambria"/>
              <a:ea typeface="ＭＳ 明朝"/>
              <a:cs typeface="Arial"/>
            </a:endParaRPr>
          </a:p>
          <a:p>
            <a:pPr marL="342900" lvl="0" indent="-342900">
              <a:spcAft>
                <a:spcPts val="0"/>
              </a:spcAft>
              <a:buFont typeface="Arial" charset="0"/>
              <a:buChar char="•"/>
              <a:tabLst>
                <a:tab pos="457200" algn="l"/>
              </a:tabLst>
            </a:pPr>
            <a:r>
              <a:rPr lang="en-GB" sz="1200" dirty="0">
                <a:effectLst/>
                <a:latin typeface="+mn-lt"/>
                <a:ea typeface="ＭＳ 明朝"/>
                <a:cs typeface="Times New Roman"/>
              </a:rPr>
              <a:t>The presenting problem, including the person’s health and social needs.</a:t>
            </a:r>
            <a:r>
              <a:rPr lang="en-GB" sz="1200" baseline="0" dirty="0">
                <a:effectLst/>
                <a:latin typeface="+mn-lt"/>
                <a:ea typeface="ＭＳ 明朝"/>
                <a:cs typeface="Times New Roman"/>
              </a:rPr>
              <a:t> For example, does the person have a physical condition in addition, which needs medical attention; does the person need help in accessing social supports, etc. </a:t>
            </a:r>
            <a:endParaRPr lang="en-GB" sz="1200" dirty="0">
              <a:effectLst/>
              <a:latin typeface="Cambria"/>
              <a:ea typeface="ＭＳ 明朝"/>
              <a:cs typeface="Times New Roman"/>
            </a:endParaRPr>
          </a:p>
          <a:p>
            <a:pPr marL="342900" lvl="0" indent="-342900">
              <a:spcAft>
                <a:spcPts val="0"/>
              </a:spcAft>
              <a:buFont typeface="Arial" charset="0"/>
              <a:buChar char="•"/>
              <a:tabLst>
                <a:tab pos="457200" algn="l"/>
              </a:tabLst>
            </a:pPr>
            <a:r>
              <a:rPr lang="en-GB" sz="1200" dirty="0">
                <a:effectLst/>
                <a:latin typeface="+mn-lt"/>
                <a:ea typeface="ＭＳ 明朝"/>
                <a:cs typeface="Times New Roman"/>
              </a:rPr>
              <a:t>Which interventions will be used for which needs and why?</a:t>
            </a:r>
            <a:endParaRPr lang="en-GB" sz="1200" dirty="0">
              <a:effectLst/>
              <a:latin typeface="Cambria"/>
              <a:ea typeface="ＭＳ 明朝"/>
              <a:cs typeface="Times New Roman"/>
            </a:endParaRPr>
          </a:p>
          <a:p>
            <a:pPr marL="342900" lvl="0" indent="-342900">
              <a:spcAft>
                <a:spcPts val="0"/>
              </a:spcAft>
              <a:buFont typeface="Arial" charset="0"/>
              <a:buChar char="•"/>
              <a:tabLst>
                <a:tab pos="457200" algn="l"/>
              </a:tabLst>
            </a:pPr>
            <a:r>
              <a:rPr lang="en-GB" sz="1200" dirty="0">
                <a:effectLst/>
                <a:latin typeface="+mn-lt"/>
                <a:ea typeface="ＭＳ 明朝"/>
                <a:cs typeface="Times New Roman"/>
              </a:rPr>
              <a:t>Actions </a:t>
            </a:r>
            <a:r>
              <a:rPr lang="mr-IN" sz="1200" dirty="0">
                <a:effectLst/>
                <a:latin typeface="+mn-lt"/>
                <a:ea typeface="ＭＳ 明朝"/>
                <a:cs typeface="Times New Roman"/>
              </a:rPr>
              <a:t>–</a:t>
            </a:r>
            <a:r>
              <a:rPr lang="en-GB" sz="1200" dirty="0">
                <a:effectLst/>
                <a:latin typeface="+mn-lt"/>
                <a:ea typeface="ＭＳ 明朝"/>
                <a:cs typeface="Times New Roman"/>
              </a:rPr>
              <a:t> record what actions and behaviours need to happen and who will do them. </a:t>
            </a:r>
            <a:endParaRPr lang="en-GB" sz="1200" dirty="0">
              <a:effectLst/>
              <a:latin typeface="Cambria"/>
              <a:ea typeface="ＭＳ 明朝"/>
              <a:cs typeface="Times New Roman"/>
            </a:endParaRPr>
          </a:p>
          <a:p>
            <a:pPr marL="342900" lvl="0" indent="-342900">
              <a:spcAft>
                <a:spcPts val="0"/>
              </a:spcAft>
              <a:buFont typeface="Arial" charset="0"/>
              <a:buChar char="•"/>
              <a:tabLst>
                <a:tab pos="457200" algn="l"/>
              </a:tabLst>
            </a:pPr>
            <a:r>
              <a:rPr lang="en-GB" sz="1200" dirty="0">
                <a:effectLst/>
                <a:latin typeface="+mn-lt"/>
                <a:ea typeface="ＭＳ 明朝"/>
                <a:cs typeface="Times New Roman"/>
              </a:rPr>
              <a:t>Is a tool for managing risk </a:t>
            </a:r>
            <a:r>
              <a:rPr lang="mr-IN" sz="1200" dirty="0">
                <a:effectLst/>
                <a:latin typeface="+mn-lt"/>
                <a:ea typeface="ＭＳ 明朝"/>
                <a:cs typeface="Times New Roman"/>
              </a:rPr>
              <a:t>–</a:t>
            </a:r>
            <a:r>
              <a:rPr lang="en-GB" sz="1200" baseline="0" dirty="0">
                <a:effectLst/>
                <a:latin typeface="+mn-lt"/>
                <a:ea typeface="ＭＳ 明朝"/>
                <a:cs typeface="Times New Roman"/>
              </a:rPr>
              <a:t> </a:t>
            </a:r>
            <a:r>
              <a:rPr lang="en-GB" sz="1200" dirty="0">
                <a:effectLst/>
                <a:latin typeface="+mn-lt"/>
                <a:ea typeface="ＭＳ 明朝"/>
                <a:cs typeface="Times New Roman"/>
              </a:rPr>
              <a:t>plans for what people can do in a crisis, and a plan which can be used and understood by the individual and their families,</a:t>
            </a:r>
            <a:r>
              <a:rPr lang="en-GB" sz="1200" baseline="0" dirty="0">
                <a:effectLst/>
                <a:latin typeface="+mn-lt"/>
                <a:ea typeface="ＭＳ 明朝"/>
                <a:cs typeface="Times New Roman"/>
              </a:rPr>
              <a:t> </a:t>
            </a:r>
            <a:r>
              <a:rPr lang="en-GB" sz="1200" dirty="0">
                <a:effectLst/>
                <a:latin typeface="+mn-lt"/>
                <a:ea typeface="ＭＳ 明朝"/>
                <a:cs typeface="Times New Roman"/>
              </a:rPr>
              <a:t>carers</a:t>
            </a:r>
            <a:r>
              <a:rPr lang="en-GB" sz="1200" baseline="0" dirty="0">
                <a:effectLst/>
                <a:latin typeface="+mn-lt"/>
                <a:ea typeface="ＭＳ 明朝"/>
                <a:cs typeface="Times New Roman"/>
              </a:rPr>
              <a:t> and </a:t>
            </a:r>
            <a:r>
              <a:rPr lang="en-GB" sz="1200" dirty="0">
                <a:effectLst/>
                <a:latin typeface="+mn-lt"/>
                <a:ea typeface="ＭＳ 明朝"/>
                <a:cs typeface="Times New Roman"/>
              </a:rPr>
              <a:t>other agencies, as well as colleagues, in a crisis.</a:t>
            </a:r>
            <a:endParaRPr lang="en-GB" sz="1200" dirty="0">
              <a:effectLst/>
              <a:latin typeface="Cambria"/>
              <a:ea typeface="ＭＳ 明朝"/>
              <a:cs typeface="Times New Roman"/>
            </a:endParaRPr>
          </a:p>
          <a:p>
            <a:pPr marL="342900" lvl="0" indent="-342900">
              <a:spcAft>
                <a:spcPts val="0"/>
              </a:spcAft>
              <a:buFont typeface="Arial" charset="0"/>
              <a:buChar char="•"/>
              <a:tabLst>
                <a:tab pos="457200" algn="l"/>
              </a:tabLst>
            </a:pPr>
            <a:r>
              <a:rPr lang="en-GB" sz="1200" dirty="0">
                <a:effectLst/>
                <a:latin typeface="+mn-lt"/>
                <a:ea typeface="ＭＳ 明朝"/>
                <a:cs typeface="Times New Roman"/>
              </a:rPr>
              <a:t>Involves the person so it is something which people feel they own and can engage with. If the person with depression and their carer understands what you are trying to do, they are more likely to do it. So, involve them. </a:t>
            </a:r>
            <a:endParaRPr lang="en-GB" sz="1200" dirty="0">
              <a:effectLst/>
              <a:latin typeface="Cambria"/>
              <a:ea typeface="ＭＳ 明朝"/>
              <a:cs typeface="Times New Roman"/>
            </a:endParaRPr>
          </a:p>
          <a:p>
            <a:pPr>
              <a:spcAft>
                <a:spcPts val="0"/>
              </a:spcAft>
            </a:pPr>
            <a:r>
              <a:rPr lang="en-GB" sz="1200" dirty="0">
                <a:effectLst/>
                <a:latin typeface="+mn-lt"/>
                <a:ea typeface="ＭＳ 明朝"/>
                <a:cs typeface="Arial"/>
              </a:rPr>
              <a:t>A treatment plan must be based on a thorough assessment of need.</a:t>
            </a:r>
            <a:r>
              <a:rPr lang="en-GB" sz="1200" baseline="0" dirty="0">
                <a:effectLst/>
                <a:latin typeface="Cambria"/>
                <a:ea typeface="ＭＳ 明朝"/>
                <a:cs typeface="Arial"/>
              </a:rPr>
              <a:t> </a:t>
            </a:r>
            <a:r>
              <a:rPr lang="en-GB" sz="1200" dirty="0">
                <a:effectLst/>
                <a:latin typeface="+mn-lt"/>
                <a:ea typeface="ＭＳ 明朝"/>
                <a:cs typeface="Arial"/>
              </a:rPr>
              <a:t>This is true for both psychosocial and pharmacological interventions.</a:t>
            </a:r>
            <a:endParaRPr lang="en-GB" sz="1200" dirty="0">
              <a:effectLst/>
              <a:latin typeface="Cambria"/>
              <a:ea typeface="ＭＳ 明朝"/>
              <a:cs typeface="Arial"/>
            </a:endParaRPr>
          </a:p>
          <a:p>
            <a:pPr>
              <a:spcAft>
                <a:spcPts val="0"/>
              </a:spcAft>
            </a:pPr>
            <a:r>
              <a:rPr lang="en-GB" sz="1200" dirty="0">
                <a:effectLst/>
                <a:latin typeface="Cambria"/>
                <a:ea typeface="ＭＳ 明朝"/>
                <a:cs typeface="Arial"/>
              </a:rPr>
              <a:t> </a:t>
            </a:r>
          </a:p>
          <a:p>
            <a:pPr>
              <a:spcAft>
                <a:spcPts val="0"/>
              </a:spcAft>
            </a:pPr>
            <a:br>
              <a:rPr lang="en-GB" sz="1200" dirty="0">
                <a:effectLst/>
                <a:latin typeface="Cambria"/>
                <a:ea typeface="ＭＳ 明朝"/>
                <a:cs typeface="Arial"/>
              </a:rPr>
            </a:br>
            <a:endParaRPr lang="en-GB" sz="1200" dirty="0">
              <a:effectLst/>
              <a:latin typeface="Cambria"/>
              <a:ea typeface="ＭＳ 明朝"/>
              <a:cs typeface="Arial"/>
            </a:endParaRPr>
          </a:p>
          <a:p>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149055-E7A0-744F-9043-6C1FC17058F6}" type="slidenum">
              <a:rPr lang="en-US" smtClean="0"/>
              <a:t>37</a:t>
            </a:fld>
            <a:endParaRPr lang="en-US"/>
          </a:p>
        </p:txBody>
      </p:sp>
    </p:spTree>
    <p:extLst>
      <p:ext uri="{BB962C8B-B14F-4D97-AF65-F5344CB8AC3E}">
        <p14:creationId xmlns:p14="http://schemas.microsoft.com/office/powerpoint/2010/main" val="97492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1" baseline="0" dirty="0">
                <a:effectLst/>
                <a:latin typeface="+mn-lt"/>
                <a:ea typeface="ＭＳ 明朝"/>
                <a:cs typeface="Times New Roman"/>
              </a:rPr>
              <a:t>Before showing this slide:</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aseline="0" dirty="0">
                <a:effectLst/>
                <a:latin typeface="+mn-lt"/>
                <a:ea typeface="ＭＳ 明朝"/>
                <a:cs typeface="Times New Roman"/>
              </a:rPr>
              <a:t>Ask participants: When should they consider a referral to a mental health specialist? Wait to hear a few answers from participants and then </a:t>
            </a:r>
            <a:r>
              <a:rPr lang="en-US" sz="1200" baseline="0" dirty="0">
                <a:effectLst/>
                <a:latin typeface="+mn-lt"/>
                <a:ea typeface="+mn-ea"/>
                <a:cs typeface="+mn-cs"/>
              </a:rPr>
              <a:t>discuss the points described in the slide.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effectLst/>
                <a:latin typeface="+mn-lt"/>
                <a:ea typeface="+mn-ea"/>
                <a:cs typeface="+mn-cs"/>
              </a:rPr>
              <a:t>Then ask participants: When would they consider referring someone with depression to a hospital? Wait for a few answers then discuss the points of the slide.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effectLst/>
                <a:latin typeface="+mn-lt"/>
                <a:ea typeface="+mn-ea"/>
                <a:cs typeface="+mn-cs"/>
              </a:rPr>
              <a:t>It is also useful to ask participants to identify relevant specialists and hospitals in their area.</a:t>
            </a:r>
            <a:endParaRPr lang="en-GB" sz="1200" baseline="0" dirty="0">
              <a:effectLst/>
              <a:latin typeface="+mn-lt"/>
              <a:ea typeface="ＭＳ 明朝"/>
              <a:cs typeface="Times New Roman"/>
            </a:endParaRPr>
          </a:p>
        </p:txBody>
      </p:sp>
      <p:sp>
        <p:nvSpPr>
          <p:cNvPr id="4" name="Slide Number Placeholder 3"/>
          <p:cNvSpPr>
            <a:spLocks noGrp="1"/>
          </p:cNvSpPr>
          <p:nvPr>
            <p:ph type="sldNum" sz="quarter" idx="10"/>
          </p:nvPr>
        </p:nvSpPr>
        <p:spPr/>
        <p:txBody>
          <a:bodyPr/>
          <a:lstStyle/>
          <a:p>
            <a:fld id="{4A149055-E7A0-744F-9043-6C1FC17058F6}" type="slidenum">
              <a:rPr lang="en-US" smtClean="0"/>
              <a:t>38</a:t>
            </a:fld>
            <a:endParaRPr lang="en-US"/>
          </a:p>
        </p:txBody>
      </p:sp>
    </p:spTree>
    <p:extLst>
      <p:ext uri="{BB962C8B-B14F-4D97-AF65-F5344CB8AC3E}">
        <p14:creationId xmlns:p14="http://schemas.microsoft.com/office/powerpoint/2010/main" val="15036021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en-US" sz="1200" dirty="0">
                <a:effectLst/>
                <a:latin typeface="+mn-lt"/>
                <a:ea typeface="ＭＳ 明朝"/>
                <a:cs typeface="Arial"/>
              </a:rPr>
              <a:t>Explain that delivering psychosocial interventions requires linking people with other organizations, especially if the person indicated an interest in engaging with any educational, social, legal, educational or livelihood support. </a:t>
            </a:r>
            <a:endParaRPr lang="en-GB" sz="1200" dirty="0">
              <a:effectLst/>
              <a:latin typeface="Cambria"/>
              <a:ea typeface="ＭＳ 明朝"/>
              <a:cs typeface="Arial"/>
            </a:endParaRPr>
          </a:p>
          <a:p>
            <a:pPr algn="l">
              <a:spcAft>
                <a:spcPts val="0"/>
              </a:spcAft>
            </a:pPr>
            <a:r>
              <a:rPr lang="en-GB" sz="1200" b="1" dirty="0">
                <a:solidFill>
                  <a:srgbClr val="FFFFFF"/>
                </a:solidFill>
                <a:effectLst/>
                <a:latin typeface="+mn-lt"/>
                <a:ea typeface="ＭＳ 明朝"/>
                <a:cs typeface="Arial"/>
              </a:rPr>
              <a:t> </a:t>
            </a:r>
            <a:endParaRPr lang="en-GB" sz="1200" dirty="0">
              <a:effectLst/>
              <a:latin typeface="Cambria"/>
              <a:ea typeface="ＭＳ 明朝"/>
              <a:cs typeface="Arial"/>
            </a:endParaRPr>
          </a:p>
          <a:p>
            <a:r>
              <a:rPr lang="en-GB" sz="1200" dirty="0">
                <a:effectLst/>
                <a:latin typeface="+mn-lt"/>
                <a:ea typeface="ＭＳ 明朝"/>
                <a:cs typeface="Arial"/>
              </a:rPr>
              <a:t>Ask the participants to brainstorm and come up with organizations in their local setting that they could refer to.</a:t>
            </a:r>
            <a:r>
              <a:rPr lang="en-GB" sz="1200" baseline="0" dirty="0">
                <a:effectLst/>
                <a:latin typeface="+mn-lt"/>
                <a:ea typeface="ＭＳ 明朝"/>
                <a:cs typeface="Arial"/>
              </a:rPr>
              <a:t> Give </a:t>
            </a:r>
            <a:r>
              <a:rPr lang="en-GB" sz="1200" dirty="0">
                <a:effectLst/>
                <a:latin typeface="+mn-lt"/>
                <a:ea typeface="ＭＳ 明朝"/>
                <a:cs typeface="Arial"/>
              </a:rPr>
              <a:t>them five minutes to do this. </a:t>
            </a:r>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39</a:t>
            </a:fld>
            <a:endParaRPr lang="en-US"/>
          </a:p>
        </p:txBody>
      </p:sp>
    </p:spTree>
    <p:extLst>
      <p:ext uri="{BB962C8B-B14F-4D97-AF65-F5344CB8AC3E}">
        <p14:creationId xmlns:p14="http://schemas.microsoft.com/office/powerpoint/2010/main" val="1017121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Explain that </a:t>
            </a:r>
            <a:r>
              <a:rPr lang="en-GB" sz="1200" dirty="0" err="1">
                <a:effectLst/>
                <a:latin typeface="+mn-lt"/>
                <a:ea typeface="ＭＳ 明朝"/>
                <a:cs typeface="Arial"/>
              </a:rPr>
              <a:t>mhGAP</a:t>
            </a:r>
            <a:r>
              <a:rPr lang="en-GB" sz="1200" dirty="0">
                <a:effectLst/>
                <a:latin typeface="+mn-lt"/>
                <a:ea typeface="ＭＳ 明朝"/>
                <a:cs typeface="Arial"/>
              </a:rPr>
              <a:t>-IG recommends brief psychological treatments as first-line treatments for depression.</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These interventions need to be delivered by trained individuals and the person should be supervised.</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Explain that next we will have a look at brief psychological treatments recommended by WHO.</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r>
              <a:rPr lang="en-GB" sz="1200" dirty="0">
                <a:effectLst/>
                <a:latin typeface="+mn-lt"/>
                <a:ea typeface="ＭＳ 明朝"/>
                <a:cs typeface="Arial"/>
              </a:rPr>
              <a:t>Explain that such brief interventions are not available in many</a:t>
            </a:r>
            <a:r>
              <a:rPr lang="en-GB" sz="1200" baseline="0" dirty="0">
                <a:effectLst/>
                <a:latin typeface="+mn-lt"/>
                <a:ea typeface="ＭＳ 明朝"/>
                <a:cs typeface="Arial"/>
              </a:rPr>
              <a:t> </a:t>
            </a:r>
            <a:r>
              <a:rPr lang="en-GB" sz="1200" dirty="0">
                <a:effectLst/>
                <a:latin typeface="+mn-lt"/>
                <a:ea typeface="ＭＳ 明朝"/>
                <a:cs typeface="Arial"/>
              </a:rPr>
              <a:t>settings yet. </a:t>
            </a:r>
          </a:p>
          <a:p>
            <a:endParaRPr lang="en-US" sz="1200" dirty="0">
              <a:effectLst/>
              <a:latin typeface="+mn-lt"/>
              <a:ea typeface="+mn-ea"/>
              <a:cs typeface="+mn-cs"/>
            </a:endParaRPr>
          </a:p>
          <a:p>
            <a:r>
              <a:rPr lang="en-US" sz="1200" dirty="0">
                <a:effectLst/>
                <a:latin typeface="+mn-lt"/>
                <a:ea typeface="+mn-ea"/>
                <a:cs typeface="+mn-cs"/>
              </a:rPr>
              <a:t>Ask</a:t>
            </a:r>
            <a:r>
              <a:rPr lang="en-US" sz="1200" baseline="0" dirty="0">
                <a:effectLst/>
                <a:latin typeface="+mn-lt"/>
                <a:ea typeface="+mn-ea"/>
                <a:cs typeface="+mn-cs"/>
              </a:rPr>
              <a:t> the participants what psychological treatments are available in their settings. </a:t>
            </a:r>
          </a:p>
          <a:p>
            <a:endParaRPr lang="en-US" sz="1200" baseline="0" dirty="0">
              <a:effectLst/>
              <a:latin typeface="+mn-lt"/>
              <a:ea typeface="+mn-ea"/>
              <a:cs typeface="+mn-cs"/>
            </a:endParaRPr>
          </a:p>
          <a:p>
            <a:r>
              <a:rPr lang="en-US" sz="1200" baseline="0" dirty="0">
                <a:effectLst/>
                <a:latin typeface="+mn-lt"/>
                <a:ea typeface="+mn-ea"/>
                <a:cs typeface="+mn-cs"/>
              </a:rPr>
              <a:t>Then provide a description of WHO brief psychological treatments in the next few slides.</a:t>
            </a:r>
            <a:endParaRPr lang="en-GB" sz="1200" dirty="0">
              <a:effectLst/>
              <a:latin typeface="+mn-lt"/>
              <a:ea typeface="ＭＳ 明朝"/>
              <a:cs typeface="Arial"/>
            </a:endParaRPr>
          </a:p>
        </p:txBody>
      </p:sp>
      <p:sp>
        <p:nvSpPr>
          <p:cNvPr id="4" name="Slide Number Placeholder 3"/>
          <p:cNvSpPr>
            <a:spLocks noGrp="1"/>
          </p:cNvSpPr>
          <p:nvPr>
            <p:ph type="sldNum" sz="quarter" idx="10"/>
          </p:nvPr>
        </p:nvSpPr>
        <p:spPr/>
        <p:txBody>
          <a:bodyPr/>
          <a:lstStyle/>
          <a:p>
            <a:fld id="{4A149055-E7A0-744F-9043-6C1FC17058F6}" type="slidenum">
              <a:rPr lang="en-US" smtClean="0"/>
              <a:t>40</a:t>
            </a:fld>
            <a:endParaRPr lang="en-US"/>
          </a:p>
        </p:txBody>
      </p:sp>
    </p:spTree>
    <p:extLst>
      <p:ext uri="{BB962C8B-B14F-4D97-AF65-F5344CB8AC3E}">
        <p14:creationId xmlns:p14="http://schemas.microsoft.com/office/powerpoint/2010/main" val="1919965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ゴシック"/>
                <a:cs typeface="Times New Roman"/>
              </a:rPr>
              <a:t>How to use the person story technique. Choose one story from the DEP supporting material</a:t>
            </a:r>
            <a:r>
              <a:rPr lang="en-GB" sz="1200" baseline="0" dirty="0">
                <a:effectLst/>
                <a:latin typeface="+mn-lt"/>
                <a:ea typeface="ＭＳ ゴシック"/>
                <a:cs typeface="Times New Roman"/>
              </a:rPr>
              <a:t> (person stories 1/2/3).</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1) Introduce the activity and ensure participants have access to pens and paper. </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2) </a:t>
            </a:r>
            <a:r>
              <a:rPr lang="en-GB" sz="1200" b="1" dirty="0">
                <a:effectLst/>
                <a:latin typeface="+mn-lt"/>
                <a:ea typeface="ＭＳ ゴシック"/>
                <a:cs typeface="Times New Roman"/>
              </a:rPr>
              <a:t>Tell</a:t>
            </a:r>
            <a:r>
              <a:rPr lang="en-GB" sz="1200" dirty="0">
                <a:effectLst/>
                <a:latin typeface="+mn-lt"/>
                <a:ea typeface="ＭＳ ゴシック"/>
                <a:cs typeface="Times New Roman"/>
              </a:rPr>
              <a:t> the story – be creative in how you tell the story to ensure the participants are engaged.</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3) First thoughts</a:t>
            </a:r>
            <a:r>
              <a:rPr lang="en-GB" sz="1200" baseline="0" dirty="0">
                <a:effectLst/>
                <a:latin typeface="+mn-lt"/>
                <a:ea typeface="ＭＳ ゴシック"/>
                <a:cs typeface="Times New Roman"/>
              </a:rPr>
              <a:t> </a:t>
            </a:r>
            <a:r>
              <a:rPr lang="mr-IN" sz="1200" baseline="0" dirty="0">
                <a:effectLst/>
                <a:latin typeface="+mn-lt"/>
                <a:ea typeface="ＭＳ ゴシック"/>
                <a:cs typeface="Times New Roman"/>
              </a:rPr>
              <a:t>–</a:t>
            </a:r>
            <a:r>
              <a:rPr lang="en-GB" sz="1200" dirty="0">
                <a:effectLst/>
                <a:latin typeface="+mn-lt"/>
                <a:ea typeface="ＭＳ ゴシック"/>
                <a:cs typeface="Times New Roman"/>
              </a:rPr>
              <a:t> allow participants time to give their immediate thoughts on what they have heard. Encourage them to reflect on what it may feel like to live with depression and how depression impacts on a person’s life. </a:t>
            </a:r>
            <a:endParaRPr lang="en-GB" sz="1200" dirty="0">
              <a:effectLst/>
              <a:latin typeface="Cambria"/>
              <a:ea typeface="ＭＳ 明朝"/>
              <a:cs typeface="Arial"/>
            </a:endParaRPr>
          </a:p>
          <a:p>
            <a:pPr marL="0" indent="0">
              <a:buNone/>
            </a:pPr>
            <a:endParaRPr lang="en-US" i="0" baseline="0" dirty="0"/>
          </a:p>
        </p:txBody>
      </p:sp>
      <p:sp>
        <p:nvSpPr>
          <p:cNvPr id="4" name="Slide Number Placeholder 3"/>
          <p:cNvSpPr>
            <a:spLocks noGrp="1"/>
          </p:cNvSpPr>
          <p:nvPr>
            <p:ph type="sldNum" sz="quarter" idx="10"/>
          </p:nvPr>
        </p:nvSpPr>
        <p:spPr/>
        <p:txBody>
          <a:bodyPr/>
          <a:lstStyle/>
          <a:p>
            <a:fld id="{4A149055-E7A0-744F-9043-6C1FC17058F6}" type="slidenum">
              <a:rPr lang="en-US" smtClean="0"/>
              <a:t>4</a:t>
            </a:fld>
            <a:endParaRPr lang="en-US"/>
          </a:p>
        </p:txBody>
      </p:sp>
    </p:spTree>
    <p:extLst>
      <p:ext uri="{BB962C8B-B14F-4D97-AF65-F5344CB8AC3E}">
        <p14:creationId xmlns:p14="http://schemas.microsoft.com/office/powerpoint/2010/main" val="11112850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Using the points on the slide explain briefly what group interpersonal therapy is. </a:t>
            </a:r>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41</a:t>
            </a:fld>
            <a:endParaRPr lang="en-US"/>
          </a:p>
        </p:txBody>
      </p:sp>
    </p:spTree>
    <p:extLst>
      <p:ext uri="{BB962C8B-B14F-4D97-AF65-F5344CB8AC3E}">
        <p14:creationId xmlns:p14="http://schemas.microsoft.com/office/powerpoint/2010/main" val="24037207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Explain that PM+ includes</a:t>
            </a:r>
            <a:r>
              <a:rPr lang="en-GB" sz="1200" kern="1200" baseline="0" dirty="0">
                <a:solidFill>
                  <a:schemeClr val="tx1"/>
                </a:solidFill>
                <a:effectLst/>
                <a:latin typeface="+mn-lt"/>
                <a:ea typeface="+mn-ea"/>
                <a:cs typeface="+mn-cs"/>
              </a:rPr>
              <a:t> a variety of strategies such as</a:t>
            </a:r>
            <a:r>
              <a:rPr lang="en-GB" sz="1200" kern="1200" dirty="0">
                <a:solidFill>
                  <a:schemeClr val="tx1"/>
                </a:solidFill>
                <a:effectLst/>
                <a:latin typeface="+mn-lt"/>
                <a:ea typeface="+mn-ea"/>
                <a:cs typeface="+mn-cs"/>
              </a:rPr>
              <a:t> the principles of behavioural activation to have people schedule activities that they may have been avoiding in order to improve their mental well-being.</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Behavioural activation involves planning and scheduling pleasant activities that people may have been avoiding, to improve mental well-being. </a:t>
            </a:r>
          </a:p>
          <a:p>
            <a:endParaRPr lang="en-US" dirty="0"/>
          </a:p>
        </p:txBody>
      </p:sp>
      <p:sp>
        <p:nvSpPr>
          <p:cNvPr id="4" name="Slide Number Placeholder 3"/>
          <p:cNvSpPr>
            <a:spLocks noGrp="1"/>
          </p:cNvSpPr>
          <p:nvPr>
            <p:ph type="sldNum" sz="quarter" idx="10"/>
          </p:nvPr>
        </p:nvSpPr>
        <p:spPr/>
        <p:txBody>
          <a:bodyPr/>
          <a:lstStyle/>
          <a:p>
            <a:fld id="{3E911057-D38D-6F41-983D-FAADF384E3F4}" type="slidenum">
              <a:rPr lang="en-US" smtClean="0"/>
              <a:t>42</a:t>
            </a:fld>
            <a:endParaRPr lang="en-US"/>
          </a:p>
        </p:txBody>
      </p:sp>
    </p:spTree>
    <p:extLst>
      <p:ext uri="{BB962C8B-B14F-4D97-AF65-F5344CB8AC3E}">
        <p14:creationId xmlns:p14="http://schemas.microsoft.com/office/powerpoint/2010/main" val="10754681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mn-lt"/>
                <a:ea typeface="ＭＳ 明朝"/>
                <a:cs typeface="Arial"/>
              </a:rPr>
              <a:t>Explain that “thinking healthy” uses the principles of cognitive behavioural therapy (identifying the relationship between thoughts, behaviour and feelings) to treat women with perinatal depression.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43</a:t>
            </a:fld>
            <a:endParaRPr lang="en-US"/>
          </a:p>
        </p:txBody>
      </p:sp>
    </p:spTree>
    <p:extLst>
      <p:ext uri="{BB962C8B-B14F-4D97-AF65-F5344CB8AC3E}">
        <p14:creationId xmlns:p14="http://schemas.microsoft.com/office/powerpoint/2010/main" val="874103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Direct participants to </a:t>
            </a:r>
            <a:r>
              <a:rPr lang="en-GB" sz="1200" dirty="0" err="1">
                <a:effectLst/>
                <a:latin typeface="+mn-lt"/>
                <a:ea typeface="ＭＳ 明朝"/>
                <a:cs typeface="Arial"/>
              </a:rPr>
              <a:t>mhGAP</a:t>
            </a:r>
            <a:r>
              <a:rPr lang="en-GB" sz="1200" dirty="0">
                <a:effectLst/>
                <a:latin typeface="+mn-lt"/>
                <a:ea typeface="ＭＳ 明朝"/>
                <a:cs typeface="Arial"/>
              </a:rPr>
              <a:t>-IG Version 2.0 page</a:t>
            </a:r>
            <a:r>
              <a:rPr lang="en-GB" sz="1200" baseline="0" dirty="0">
                <a:effectLst/>
                <a:latin typeface="+mn-lt"/>
                <a:ea typeface="ＭＳ 明朝"/>
                <a:cs typeface="Arial"/>
              </a:rPr>
              <a:t> 28 </a:t>
            </a:r>
            <a:r>
              <a:rPr lang="en-GB" sz="1200" dirty="0">
                <a:effectLst/>
                <a:latin typeface="+mn-lt"/>
                <a:ea typeface="ＭＳ 明朝"/>
                <a:cs typeface="Arial"/>
              </a:rPr>
              <a:t>point 2.5 (Consider antidepressants).</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Have a participant read aloud the points described in the </a:t>
            </a:r>
            <a:r>
              <a:rPr lang="en-GB" sz="1200" dirty="0" err="1">
                <a:effectLst/>
                <a:latin typeface="+mn-lt"/>
                <a:ea typeface="ＭＳ 明朝"/>
                <a:cs typeface="Arial"/>
              </a:rPr>
              <a:t>mhGAP</a:t>
            </a:r>
            <a:r>
              <a:rPr lang="en-GB" sz="1200" dirty="0">
                <a:effectLst/>
                <a:latin typeface="+mn-lt"/>
                <a:ea typeface="ＭＳ 明朝"/>
                <a:cs typeface="Arial"/>
              </a:rPr>
              <a:t>-IG.</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Highlight the importance of discussing whether to start antidepressants or not, together with the person. </a:t>
            </a:r>
            <a:br>
              <a:rPr lang="en-GB" sz="1200" dirty="0">
                <a:effectLst/>
                <a:latin typeface="+mn-lt"/>
                <a:ea typeface="ＭＳ 明朝"/>
                <a:cs typeface="Arial"/>
              </a:rPr>
            </a:br>
            <a:endParaRPr lang="en-GB" sz="1200" dirty="0">
              <a:effectLst/>
              <a:latin typeface="+mn-lt"/>
              <a:ea typeface="ＭＳ 明朝"/>
              <a:cs typeface="Arial"/>
            </a:endParaRPr>
          </a:p>
          <a:p>
            <a:pPr>
              <a:spcAft>
                <a:spcPts val="0"/>
              </a:spcAft>
            </a:pPr>
            <a:r>
              <a:rPr lang="en-GB" sz="1200" dirty="0">
                <a:effectLst/>
                <a:latin typeface="+mn-lt"/>
                <a:ea typeface="ＭＳ 明朝"/>
                <a:cs typeface="Arial"/>
              </a:rPr>
              <a:t>The person should be involved in the decision-making process and understand the risks and benefits of taking medication.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Explain how important it is that people understand how to take medication properly and safely.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They should know what to expect when taking medication,</a:t>
            </a:r>
            <a:r>
              <a:rPr lang="en-GB" sz="1200" baseline="0" dirty="0">
                <a:effectLst/>
                <a:latin typeface="+mn-lt"/>
                <a:ea typeface="ＭＳ 明朝"/>
                <a:cs typeface="Arial"/>
              </a:rPr>
              <a:t> e.g.</a:t>
            </a:r>
            <a:r>
              <a:rPr lang="en-GB" sz="1200" dirty="0">
                <a:effectLst/>
                <a:latin typeface="+mn-lt"/>
                <a:ea typeface="ＭＳ 明朝"/>
                <a:cs typeface="Arial"/>
              </a:rPr>
              <a:t> any side-effects, when to expect to see an improvement etc.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149055-E7A0-744F-9043-6C1FC17058F6}" type="slidenum">
              <a:rPr lang="en-US" smtClean="0"/>
              <a:t>44</a:t>
            </a:fld>
            <a:endParaRPr lang="en-US"/>
          </a:p>
        </p:txBody>
      </p:sp>
    </p:spTree>
    <p:extLst>
      <p:ext uri="{BB962C8B-B14F-4D97-AF65-F5344CB8AC3E}">
        <p14:creationId xmlns:p14="http://schemas.microsoft.com/office/powerpoint/2010/main" val="2216779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0" name="Notes Placeholder 2"/>
          <p:cNvSpPr>
            <a:spLocks noGrp="1"/>
          </p:cNvSpPr>
          <p:nvPr>
            <p:ph type="body" idx="1"/>
          </p:nvPr>
        </p:nvSpPr>
        <p:spPr bwMode="auto">
          <a:noFill/>
        </p:spPr>
        <p:txBody>
          <a:bodyPr wrap="square" numCol="1" anchor="t" anchorCtr="0" compatLnSpc="1">
            <a:prstTxWarp prst="textNoShape">
              <a:avLst/>
            </a:prstTxWarp>
          </a:bodyPr>
          <a:lstStyle/>
          <a:p>
            <a:pPr>
              <a:spcAft>
                <a:spcPts val="0"/>
              </a:spcAft>
            </a:pPr>
            <a:r>
              <a:rPr lang="en-GB" sz="1200" dirty="0">
                <a:effectLst/>
                <a:latin typeface="+mn-lt"/>
                <a:ea typeface="ＭＳ 明朝"/>
                <a:cs typeface="Arial"/>
              </a:rPr>
              <a:t>Discuss the points on the slide individually, ensuring that people understand when NOT to prescribe antidepressants. </a:t>
            </a:r>
            <a:endParaRPr lang="en-GB" sz="1200" dirty="0">
              <a:effectLst/>
              <a:latin typeface="Cambria"/>
              <a:ea typeface="ＭＳ 明朝"/>
              <a:cs typeface="Arial"/>
            </a:endParaRPr>
          </a:p>
          <a:p>
            <a:pPr>
              <a:spcAft>
                <a:spcPts val="0"/>
              </a:spcAft>
            </a:pPr>
            <a:endParaRPr lang="en-GB" sz="1200" dirty="0">
              <a:effectLst/>
              <a:latin typeface="Cambria"/>
              <a:ea typeface="ＭＳ 明朝"/>
              <a:cs typeface="Arial"/>
            </a:endParaRPr>
          </a:p>
          <a:p>
            <a:pPr>
              <a:spcAft>
                <a:spcPts val="0"/>
              </a:spcAft>
            </a:pPr>
            <a:r>
              <a:rPr lang="en-GB" sz="1200" dirty="0">
                <a:effectLst/>
                <a:latin typeface="+mn-lt"/>
                <a:ea typeface="ＭＳ 明朝"/>
                <a:cs typeface="Calibri"/>
              </a:rPr>
              <a:t>Explain that antidepressants can have adverse side-effects. Refer to Table 1 on page 29.</a:t>
            </a:r>
            <a:endParaRPr lang="en-GB" sz="1200" dirty="0">
              <a:effectLst/>
              <a:latin typeface="Cambria"/>
              <a:ea typeface="ＭＳ 明朝"/>
              <a:cs typeface="Calibri"/>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r>
              <a:rPr lang="en-GB" sz="1200" dirty="0">
                <a:effectLst/>
                <a:latin typeface="+mn-lt"/>
                <a:ea typeface="ＭＳ 明朝"/>
                <a:cs typeface="Arial"/>
              </a:rPr>
              <a:t>Antidepressants require that the person stays on them for a long time as advised by the health-care provider and this does not suit everyone. </a:t>
            </a:r>
            <a:endParaRPr lang="en-US" sz="1200" dirty="0">
              <a:ea typeface="ＭＳ Ｐゴシック" pitchFamily="34" charset="-128"/>
            </a:endParaRPr>
          </a:p>
          <a:p>
            <a:pPr>
              <a:buFontTx/>
              <a:buChar char="-"/>
            </a:pPr>
            <a:endParaRPr lang="en-US" sz="1200" dirty="0">
              <a:ea typeface="ＭＳ Ｐゴシック" pitchFamily="34" charset="-128"/>
            </a:endParaRPr>
          </a:p>
          <a:p>
            <a:pPr>
              <a:buFontTx/>
              <a:buChar char="-"/>
            </a:pPr>
            <a:endParaRPr lang="en-US" sz="1200" dirty="0">
              <a:ea typeface="ＭＳ Ｐゴシック" pitchFamily="34" charset="-128"/>
            </a:endParaRPr>
          </a:p>
        </p:txBody>
      </p:sp>
      <p:sp>
        <p:nvSpPr>
          <p:cNvPr id="124931" name="Slide Number Placeholder 3"/>
          <p:cNvSpPr txBox="1">
            <a:spLocks noGrp="1"/>
          </p:cNvSpPr>
          <p:nvPr/>
        </p:nvSpPr>
        <p:spPr bwMode="auto">
          <a:xfrm>
            <a:off x="5179484" y="6513910"/>
            <a:ext cx="3962400" cy="342900"/>
          </a:xfrm>
          <a:prstGeom prst="rect">
            <a:avLst/>
          </a:prstGeom>
          <a:noFill/>
          <a:ln w="9525">
            <a:noFill/>
            <a:miter lim="800000"/>
            <a:headEnd/>
            <a:tailEnd/>
          </a:ln>
        </p:spPr>
        <p:txBody>
          <a:bodyPr anchor="b"/>
          <a:lstStyle/>
          <a:p>
            <a:pPr algn="r"/>
            <a:fld id="{6A4E0460-EC58-4111-994B-26EEDA4EEF5A}" type="slidenum">
              <a:rPr lang="en-US" sz="1200">
                <a:latin typeface="Calibri" pitchFamily="34" charset="0"/>
              </a:rPr>
              <a:pPr algn="r"/>
              <a:t>45</a:t>
            </a:fld>
            <a:endParaRPr lang="en-US" sz="1200">
              <a:latin typeface="Calibri" pitchFamily="34" charset="0"/>
            </a:endParaRPr>
          </a:p>
        </p:txBody>
      </p:sp>
    </p:spTree>
    <p:extLst>
      <p:ext uri="{BB962C8B-B14F-4D97-AF65-F5344CB8AC3E}">
        <p14:creationId xmlns:p14="http://schemas.microsoft.com/office/powerpoint/2010/main" val="256740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dirty="0">
                <a:effectLst/>
                <a:latin typeface="+mn-lt"/>
                <a:ea typeface="ＭＳ 明朝"/>
                <a:cs typeface="Arial"/>
              </a:rPr>
              <a:t>Direct participants to page 29 of </a:t>
            </a:r>
            <a:r>
              <a:rPr lang="en-US" sz="1200" dirty="0" err="1">
                <a:effectLst/>
                <a:latin typeface="+mn-lt"/>
                <a:ea typeface="ＭＳ 明朝"/>
                <a:cs typeface="Arial"/>
              </a:rPr>
              <a:t>mhGAP</a:t>
            </a:r>
            <a:r>
              <a:rPr lang="en-US" sz="1200" dirty="0">
                <a:effectLst/>
                <a:latin typeface="+mn-lt"/>
                <a:ea typeface="ＭＳ 明朝"/>
                <a:cs typeface="Arial"/>
              </a:rPr>
              <a:t>-IG (Table 1: Antidepressants).</a:t>
            </a:r>
          </a:p>
          <a:p>
            <a:pPr>
              <a:spcAft>
                <a:spcPts val="0"/>
              </a:spcAft>
            </a:pPr>
            <a:endParaRPr lang="en-US" sz="1200" dirty="0">
              <a:effectLst/>
              <a:latin typeface="+mn-lt"/>
              <a:ea typeface="ＭＳ 明朝"/>
              <a:cs typeface="Arial"/>
            </a:endParaRPr>
          </a:p>
          <a:p>
            <a:pPr>
              <a:spcAft>
                <a:spcPts val="0"/>
              </a:spcAft>
            </a:pPr>
            <a:r>
              <a:rPr lang="en-US" sz="1200" dirty="0">
                <a:effectLst/>
                <a:latin typeface="+mn-lt"/>
                <a:ea typeface="ＭＳ 明朝"/>
                <a:cs typeface="Arial"/>
              </a:rPr>
              <a:t>Look through the lists of WHO essential medications.</a:t>
            </a:r>
            <a:endParaRPr lang="en-GB" sz="1200" dirty="0">
              <a:effectLst/>
              <a:latin typeface="Cambria"/>
              <a:ea typeface="ＭＳ 明朝"/>
              <a:cs typeface="Arial"/>
            </a:endParaRPr>
          </a:p>
          <a:p>
            <a:pPr>
              <a:spcAft>
                <a:spcPts val="0"/>
              </a:spcAft>
            </a:pPr>
            <a:endParaRPr lang="en-GB" sz="1200" dirty="0">
              <a:effectLst/>
              <a:latin typeface="+mn-lt"/>
              <a:ea typeface="ＭＳ 明朝"/>
              <a:cs typeface="Arial"/>
            </a:endParaRPr>
          </a:p>
          <a:p>
            <a:pPr>
              <a:spcAft>
                <a:spcPts val="0"/>
              </a:spcAft>
            </a:pPr>
            <a:r>
              <a:rPr lang="en-GB" sz="1200" dirty="0">
                <a:effectLst/>
                <a:latin typeface="+mn-lt"/>
                <a:ea typeface="ＭＳ 明朝"/>
                <a:cs typeface="Arial"/>
              </a:rPr>
              <a:t>Ask</a:t>
            </a:r>
            <a:r>
              <a:rPr lang="en-GB" sz="1200" baseline="0" dirty="0">
                <a:effectLst/>
                <a:latin typeface="+mn-lt"/>
                <a:ea typeface="ＭＳ 明朝"/>
                <a:cs typeface="Arial"/>
              </a:rPr>
              <a:t> participants to read the table carefully and ask any questions. Give this 10 minutes if needed.</a:t>
            </a: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endParaRPr lang="en-US" sz="1200" dirty="0">
              <a:effectLst/>
              <a:latin typeface="+mn-lt"/>
              <a:ea typeface="ＭＳ 明朝"/>
              <a:cs typeface="Arial"/>
            </a:endParaRPr>
          </a:p>
          <a:p>
            <a:pPr>
              <a:spcAft>
                <a:spcPts val="0"/>
              </a:spcAft>
            </a:pPr>
            <a:r>
              <a:rPr lang="en-US" sz="1200" dirty="0">
                <a:effectLst/>
                <a:latin typeface="+mn-lt"/>
                <a:ea typeface="ＭＳ 明朝"/>
                <a:cs typeface="Arial"/>
              </a:rPr>
              <a:t>Gain an understanding from participants on how often they have used these medications and if there is a regular supply in their primary health</a:t>
            </a:r>
            <a:r>
              <a:rPr lang="en-US" sz="1200" baseline="0" dirty="0">
                <a:effectLst/>
                <a:latin typeface="+mn-lt"/>
                <a:ea typeface="ＭＳ 明朝"/>
                <a:cs typeface="Arial"/>
              </a:rPr>
              <a:t> </a:t>
            </a:r>
            <a:r>
              <a:rPr lang="en-US" sz="1200" dirty="0">
                <a:effectLst/>
                <a:latin typeface="+mn-lt"/>
                <a:ea typeface="ＭＳ 明朝"/>
                <a:cs typeface="Arial"/>
              </a:rPr>
              <a:t>care facility. </a:t>
            </a:r>
            <a:endParaRPr lang="en-GB" sz="1200" dirty="0">
              <a:effectLst/>
              <a:latin typeface="Cambria"/>
              <a:ea typeface="ＭＳ 明朝"/>
              <a:cs typeface="Arial"/>
            </a:endParaRPr>
          </a:p>
          <a:p>
            <a:pPr>
              <a:spcAft>
                <a:spcPts val="0"/>
              </a:spcAft>
            </a:pPr>
            <a:br>
              <a:rPr lang="en-US" sz="1200" dirty="0">
                <a:effectLst/>
                <a:latin typeface="+mn-lt"/>
                <a:ea typeface="ＭＳ 明朝"/>
                <a:cs typeface="Arial"/>
              </a:rPr>
            </a:br>
            <a:r>
              <a:rPr lang="en-US" sz="1200" dirty="0">
                <a:effectLst/>
                <a:latin typeface="+mn-lt"/>
                <a:ea typeface="ＭＳ 明朝"/>
                <a:cs typeface="Arial"/>
              </a:rPr>
              <a:t>Make a note of their answers as this is useful information to follow-up on in supervision. </a:t>
            </a:r>
            <a:endParaRPr lang="en-GB" sz="120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46</a:t>
            </a:fld>
            <a:endParaRPr lang="en-US"/>
          </a:p>
        </p:txBody>
      </p:sp>
    </p:spTree>
    <p:extLst>
      <p:ext uri="{BB962C8B-B14F-4D97-AF65-F5344CB8AC3E}">
        <p14:creationId xmlns:p14="http://schemas.microsoft.com/office/powerpoint/2010/main" val="42438983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2"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z="1200" kern="1200" dirty="0">
                <a:solidFill>
                  <a:schemeClr val="tx1"/>
                </a:solidFill>
                <a:effectLst/>
                <a:latin typeface="+mn-lt"/>
                <a:ea typeface="+mn-ea"/>
                <a:cs typeface="+mn-cs"/>
              </a:rPr>
              <a:t>Use the points on the slide to explain when to avoid using tricyclic antidepressants. </a:t>
            </a:r>
          </a:p>
          <a:p>
            <a:pPr marL="171450" lvl="0" indent="-171450">
              <a:buFont typeface="Arial" charset="0"/>
              <a:buChar char="•"/>
            </a:pPr>
            <a:r>
              <a:rPr lang="en-GB" sz="1200" kern="1200" dirty="0">
                <a:solidFill>
                  <a:schemeClr val="tx1"/>
                </a:solidFill>
                <a:effectLst/>
                <a:latin typeface="+mn-lt"/>
                <a:ea typeface="+mn-ea"/>
                <a:cs typeface="+mn-cs"/>
              </a:rPr>
              <a:t>In the elderly,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people with cardiovascular disease and people with dementia.</a:t>
            </a:r>
          </a:p>
          <a:p>
            <a:pPr marL="171450" lvl="0" indent="-171450">
              <a:buFont typeface="Arial" charset="0"/>
              <a:buChar char="•"/>
            </a:pPr>
            <a:r>
              <a:rPr lang="en-GB" sz="1200" kern="1200" dirty="0">
                <a:solidFill>
                  <a:schemeClr val="tx1"/>
                </a:solidFill>
                <a:effectLst/>
                <a:latin typeface="+mn-lt"/>
                <a:ea typeface="+mn-ea"/>
                <a:cs typeface="+mn-cs"/>
              </a:rPr>
              <a:t>People with ideas,</a:t>
            </a:r>
            <a:r>
              <a:rPr lang="en-GB" sz="1200" kern="1200" baseline="0" dirty="0">
                <a:solidFill>
                  <a:schemeClr val="tx1"/>
                </a:solidFill>
                <a:effectLst/>
                <a:latin typeface="+mn-lt"/>
                <a:ea typeface="+mn-ea"/>
                <a:cs typeface="+mn-cs"/>
              </a:rPr>
              <a:t> plans or previous acts of self-harm or suicide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to minimize the risk of overdosing.</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Explain that the participants should </a:t>
            </a:r>
            <a:r>
              <a:rPr lang="en-US" sz="1200" kern="1200" dirty="0">
                <a:solidFill>
                  <a:schemeClr val="tx1"/>
                </a:solidFill>
                <a:effectLst/>
                <a:latin typeface="+mn-lt"/>
                <a:ea typeface="+mn-ea"/>
                <a:cs typeface="+mn-cs"/>
              </a:rPr>
              <a:t>ask the family to monitor the doses of TCAs in people with risk of self-harm/suicide, as people may hide the tablets and take them all at once as a way of overdosing.</a:t>
            </a:r>
            <a:endParaRPr lang="en-GB" sz="1200" kern="1200" dirty="0">
              <a:solidFill>
                <a:schemeClr val="tx1"/>
              </a:solidFill>
              <a:effectLst/>
              <a:latin typeface="+mn-lt"/>
              <a:ea typeface="+mn-ea"/>
              <a:cs typeface="+mn-cs"/>
            </a:endParaRPr>
          </a:p>
          <a:p>
            <a:endParaRPr lang="en-US" sz="1200" dirty="0">
              <a:ea typeface="ＭＳ Ｐゴシック" pitchFamily="34" charset="-128"/>
            </a:endParaRPr>
          </a:p>
        </p:txBody>
      </p:sp>
      <p:sp>
        <p:nvSpPr>
          <p:cNvPr id="133123" name="Slide Number Placeholder 3"/>
          <p:cNvSpPr>
            <a:spLocks noGrp="1"/>
          </p:cNvSpPr>
          <p:nvPr>
            <p:ph type="sldNum" sz="quarter" idx="5"/>
          </p:nvPr>
        </p:nvSpPr>
        <p:spPr bwMode="auto">
          <a:noFill/>
          <a:ln>
            <a:miter lim="800000"/>
            <a:headEnd/>
            <a:tailEnd/>
          </a:ln>
        </p:spPr>
        <p:txBody>
          <a:bodyPr/>
          <a:lstStyle/>
          <a:p>
            <a:fld id="{4F2104DA-7A77-4E99-8497-3D568ABF41FE}" type="slidenum">
              <a:rPr lang="en-US" smtClean="0">
                <a:latin typeface="Calibri" pitchFamily="34" charset="0"/>
                <a:ea typeface="ＭＳ Ｐゴシック" pitchFamily="34" charset="-128"/>
              </a:rPr>
              <a:pPr/>
              <a:t>47</a:t>
            </a:fld>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17610501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ＭＳ Ｐゴシック" pitchFamily="34" charset="-128"/>
              </a:rPr>
              <a:t>Direct participants to pages 28 and 29 in the </a:t>
            </a:r>
            <a:r>
              <a:rPr kumimoji="0" lang="en-GB" sz="1200" b="0" i="0" u="none" strike="noStrike" kern="1200" cap="none" spc="0" normalizeH="0" baseline="0" noProof="0" dirty="0" err="1">
                <a:ln>
                  <a:noFill/>
                </a:ln>
                <a:solidFill>
                  <a:prstClr val="black"/>
                </a:solidFill>
                <a:effectLst/>
                <a:uLnTx/>
                <a:uFillTx/>
                <a:latin typeface="+mn-lt"/>
                <a:ea typeface="ＭＳ Ｐゴシック" pitchFamily="34" charset="-128"/>
              </a:rPr>
              <a:t>mhGAP</a:t>
            </a:r>
            <a:r>
              <a:rPr kumimoji="0" lang="en-GB" sz="1200" b="0" i="0" u="none" strike="noStrike" kern="1200" cap="none" spc="0" normalizeH="0" baseline="0" noProof="0" dirty="0">
                <a:ln>
                  <a:noFill/>
                </a:ln>
                <a:solidFill>
                  <a:prstClr val="black"/>
                </a:solidFill>
                <a:effectLst/>
                <a:uLnTx/>
                <a:uFillTx/>
                <a:latin typeface="+mn-lt"/>
                <a:ea typeface="ＭＳ Ｐゴシック" pitchFamily="34" charset="-128"/>
              </a:rPr>
              <a:t>-IG Version 2.0 and answer these questions:</a:t>
            </a:r>
            <a:endParaRPr lang="en-GB" b="0" dirty="0"/>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ＭＳ Ｐゴシック" pitchFamily="34" charset="-128"/>
            </a:endParaRPr>
          </a:p>
          <a:p>
            <a:pPr>
              <a:lnSpc>
                <a:spcPct val="80000"/>
              </a:lnSpc>
            </a:pPr>
            <a:endParaRPr lang="en-GB" sz="1200" b="0" dirty="0">
              <a:ea typeface="ＭＳ Ｐゴシック" pitchFamily="34" charset="-128"/>
            </a:endParaRPr>
          </a:p>
        </p:txBody>
      </p:sp>
      <p:sp>
        <p:nvSpPr>
          <p:cNvPr id="122883" name="Slide Number Placeholder 3"/>
          <p:cNvSpPr>
            <a:spLocks noGrp="1"/>
          </p:cNvSpPr>
          <p:nvPr>
            <p:ph type="sldNum" sz="quarter" idx="5"/>
          </p:nvPr>
        </p:nvSpPr>
        <p:spPr bwMode="auto">
          <a:noFill/>
          <a:ln>
            <a:miter lim="800000"/>
            <a:headEnd/>
            <a:tailEnd/>
          </a:ln>
        </p:spPr>
        <p:txBody>
          <a:bodyPr/>
          <a:lstStyle/>
          <a:p>
            <a:fld id="{A8FD9902-97A9-46B1-A0A4-A9A6B2F9356B}" type="slidenum">
              <a:rPr lang="en-US" smtClean="0">
                <a:latin typeface="Calibri" pitchFamily="34" charset="0"/>
                <a:ea typeface="ＭＳ Ｐゴシック" pitchFamily="34" charset="-128"/>
              </a:rPr>
              <a:pPr/>
              <a:t>48</a:t>
            </a:fld>
            <a:endParaRPr lang="en-US">
              <a:latin typeface="Calibri" pitchFamily="34" charset="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See DEP</a:t>
            </a:r>
            <a:r>
              <a:rPr lang="en-GB" sz="1200" baseline="0" dirty="0">
                <a:effectLst/>
                <a:latin typeface="+mn-lt"/>
                <a:ea typeface="ＭＳ 明朝"/>
                <a:cs typeface="Arial"/>
              </a:rPr>
              <a:t> s</a:t>
            </a:r>
            <a:r>
              <a:rPr lang="en-GB" sz="1200" dirty="0">
                <a:effectLst/>
                <a:latin typeface="+mn-lt"/>
                <a:ea typeface="ＭＳ 明朝"/>
                <a:cs typeface="Arial"/>
              </a:rPr>
              <a:t>upporting material</a:t>
            </a:r>
            <a:r>
              <a:rPr lang="en-GB" sz="1200" baseline="0" dirty="0">
                <a:effectLst/>
                <a:latin typeface="+mn-lt"/>
                <a:ea typeface="ＭＳ 明朝"/>
                <a:cs typeface="Arial"/>
              </a:rPr>
              <a:t> role play 2.</a:t>
            </a:r>
          </a:p>
          <a:p>
            <a:pPr>
              <a:spcAft>
                <a:spcPts val="0"/>
              </a:spcAft>
            </a:pP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Print off three different instruction sheets for the participants playing different roles.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Ensure the person playing the role of the observer also has a competency checklist in order to assess the participants. </a:t>
            </a:r>
          </a:p>
          <a:p>
            <a:pPr>
              <a:spcAft>
                <a:spcPts val="0"/>
              </a:spcAft>
            </a:pPr>
            <a:endParaRPr lang="en-GB" sz="1200" b="1" kern="1200" dirty="0">
              <a:solidFill>
                <a:srgbClr val="000000"/>
              </a:solidFill>
              <a:effectLst/>
              <a:latin typeface="+mn-lt"/>
              <a:ea typeface="+mn-ea"/>
              <a:cs typeface="+mn-cs"/>
            </a:endParaRPr>
          </a:p>
          <a:p>
            <a:r>
              <a:rPr lang="en-GB" sz="1200" b="1" kern="1200" dirty="0">
                <a:solidFill>
                  <a:schemeClr val="tx1"/>
                </a:solidFill>
                <a:effectLst/>
                <a:latin typeface="+mn-lt"/>
                <a:ea typeface="+mn-ea"/>
                <a:cs typeface="+mn-cs"/>
              </a:rPr>
              <a:t>Duration: </a:t>
            </a:r>
            <a:r>
              <a:rPr lang="en-GB" sz="1200" kern="1200" dirty="0">
                <a:solidFill>
                  <a:schemeClr val="tx1"/>
                </a:solidFill>
                <a:effectLst/>
                <a:latin typeface="+mn-lt"/>
                <a:ea typeface="+mn-ea"/>
                <a:cs typeface="+mn-cs"/>
              </a:rPr>
              <a:t>30 minutes. </a:t>
            </a:r>
          </a:p>
          <a:p>
            <a:r>
              <a:rPr lang="en-GB" sz="1200" b="1" kern="1200" dirty="0">
                <a:solidFill>
                  <a:schemeClr val="tx1"/>
                </a:solidFill>
                <a:effectLst/>
                <a:latin typeface="+mn-lt"/>
                <a:ea typeface="+mn-ea"/>
                <a:cs typeface="+mn-cs"/>
              </a:rPr>
              <a:t>Purpose: </a:t>
            </a:r>
            <a:r>
              <a:rPr lang="en-GB" sz="1200" kern="1200" dirty="0">
                <a:solidFill>
                  <a:schemeClr val="tx1"/>
                </a:solidFill>
                <a:effectLst/>
                <a:latin typeface="+mn-lt"/>
                <a:ea typeface="+mn-ea"/>
                <a:cs typeface="+mn-cs"/>
              </a:rPr>
              <a:t>This role play will give participants an opportunity to practise delivering psychosocial management interventions to a person suffering with depression.</a:t>
            </a:r>
            <a:r>
              <a:rPr lang="en-GB" dirty="0">
                <a:effectLst/>
              </a:rPr>
              <a:t> </a:t>
            </a:r>
          </a:p>
          <a:p>
            <a:endParaRPr lang="en-GB" sz="1200" b="1" kern="1200" dirty="0">
              <a:solidFill>
                <a:srgbClr val="000000"/>
              </a:solidFill>
              <a:effectLst/>
              <a:latin typeface="+mn-lt"/>
              <a:ea typeface="MS PGothic"/>
              <a:cs typeface="Calibri"/>
            </a:endParaRPr>
          </a:p>
          <a:p>
            <a:r>
              <a:rPr lang="en-GB" sz="1200" b="1" kern="1200" dirty="0">
                <a:solidFill>
                  <a:schemeClr val="tx1"/>
                </a:solidFill>
                <a:effectLst/>
                <a:latin typeface="+mn-lt"/>
                <a:ea typeface="+mn-ea"/>
                <a:cs typeface="+mn-cs"/>
              </a:rPr>
              <a:t>Instructions: </a:t>
            </a:r>
            <a:endParaRPr lang="en-GB" sz="1200" kern="1200" dirty="0">
              <a:solidFill>
                <a:schemeClr val="tx1"/>
              </a:solidFill>
              <a:effectLst/>
              <a:latin typeface="+mn-lt"/>
              <a:ea typeface="+mn-ea"/>
              <a:cs typeface="+mn-cs"/>
            </a:endParaRPr>
          </a:p>
          <a:p>
            <a:pPr marL="171450" lvl="0" indent="-171450">
              <a:buFont typeface="Arial" charset="0"/>
              <a:buChar char="•"/>
            </a:pPr>
            <a:r>
              <a:rPr lang="en-GB" sz="1200" kern="1200" dirty="0">
                <a:solidFill>
                  <a:schemeClr val="tx1"/>
                </a:solidFill>
                <a:effectLst/>
                <a:latin typeface="+mn-lt"/>
                <a:ea typeface="+mn-ea"/>
                <a:cs typeface="+mn-cs"/>
              </a:rPr>
              <a:t>Divide the participants into groups of three. </a:t>
            </a:r>
          </a:p>
          <a:p>
            <a:pPr marL="171450" lvl="0" indent="-171450">
              <a:buFont typeface="Arial" charset="0"/>
              <a:buChar char="•"/>
            </a:pPr>
            <a:r>
              <a:rPr lang="en-GB" sz="1200" kern="1200" dirty="0">
                <a:solidFill>
                  <a:schemeClr val="tx1"/>
                </a:solidFill>
                <a:effectLst/>
                <a:latin typeface="+mn-lt"/>
                <a:ea typeface="+mn-ea"/>
                <a:cs typeface="+mn-cs"/>
              </a:rPr>
              <a:t>Instruct one person to play the role of the health-care provider, one to play the role of the person seeking help and one to play the role of the observer.</a:t>
            </a:r>
          </a:p>
          <a:p>
            <a:pPr marL="171450" lvl="0" indent="-171450">
              <a:buFont typeface="Arial" charset="0"/>
              <a:buChar char="•"/>
            </a:pPr>
            <a:r>
              <a:rPr lang="en-GB" sz="1200" kern="1200" dirty="0">
                <a:solidFill>
                  <a:schemeClr val="tx1"/>
                </a:solidFill>
                <a:effectLst/>
                <a:latin typeface="+mn-lt"/>
                <a:ea typeface="+mn-ea"/>
                <a:cs typeface="+mn-cs"/>
              </a:rPr>
              <a:t>Distribute the role play instructions and competency assessment form to each person depending on their role.</a:t>
            </a:r>
          </a:p>
          <a:p>
            <a:pPr marL="171450" lvl="0" indent="-171450">
              <a:buFont typeface="Arial" charset="0"/>
              <a:buChar char="•"/>
            </a:pPr>
            <a:r>
              <a:rPr lang="en-GB" sz="1200" kern="1200" dirty="0">
                <a:solidFill>
                  <a:schemeClr val="tx1"/>
                </a:solidFill>
                <a:effectLst/>
                <a:latin typeface="+mn-lt"/>
                <a:ea typeface="+mn-ea"/>
                <a:cs typeface="+mn-cs"/>
              </a:rPr>
              <a:t>Ensure that the participants keep to the allotted time.</a:t>
            </a:r>
          </a:p>
          <a:p>
            <a:pPr marL="171450" lvl="0" indent="-171450">
              <a:buFont typeface="Arial" charset="0"/>
              <a:buChar char="•"/>
            </a:pP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Situation:</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 27-year-old was identified as having depression one week ago.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One year ago he was employed in a busy bank and really enjoyed the job.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He was in line for a promotion.</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He was in a relationship,</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engaged to be married and was really excited about the future.</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Then his fiancée left them, unexpectedly, for another person.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He felt that the stress of work and the impending promotion was too much, and he started to feel very anxious and worried all the time.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He stopped being able to sleep or eat well.</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As his mood deteriorated and he felt more and more sad and depressed, his personality started to change. He was irritable, forgetful and within weeks he had damaged his reputation at work to the point that he was fired.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That was one year ago.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Since then he has been very depressed. He is socially isolated, feeling unable to spend time with friends and family as he is embarrassed and ashamed about how his life has changed.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He has no work and has money problems.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He blames himself for everything that has happened in his life. </a:t>
            </a:r>
          </a:p>
          <a:p>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49</a:t>
            </a:fld>
            <a:endParaRPr lang="en-US"/>
          </a:p>
        </p:txBody>
      </p:sp>
    </p:spTree>
    <p:extLst>
      <p:ext uri="{BB962C8B-B14F-4D97-AF65-F5344CB8AC3E}">
        <p14:creationId xmlns:p14="http://schemas.microsoft.com/office/powerpoint/2010/main" val="31512286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Ensure participants have their </a:t>
            </a:r>
            <a:r>
              <a:rPr lang="en-GB" sz="1200" kern="1200" dirty="0" err="1">
                <a:solidFill>
                  <a:schemeClr val="tx1"/>
                </a:solidFill>
                <a:effectLst/>
                <a:latin typeface="+mn-lt"/>
                <a:ea typeface="+mn-ea"/>
                <a:cs typeface="+mn-cs"/>
              </a:rPr>
              <a:t>mhGAP</a:t>
            </a:r>
            <a:r>
              <a:rPr lang="en-GB" sz="1200" kern="1200" dirty="0">
                <a:solidFill>
                  <a:schemeClr val="tx1"/>
                </a:solidFill>
                <a:effectLst/>
                <a:latin typeface="+mn-lt"/>
                <a:ea typeface="+mn-ea"/>
                <a:cs typeface="+mn-cs"/>
              </a:rPr>
              <a:t>-IG Version 2.0 open on page 30.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Emphasize that a crucial part of managing depression is ensuring that the participants are able to monitor and follow-up with the person with depression.</a:t>
            </a:r>
            <a:r>
              <a:rPr lang="en-GB" sz="1200"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Highlight the clinical tip and explain the recommended frequency of contact.</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Explain that at every follow-up session they must assess for any improvement or deterioration in the person’s condition. </a:t>
            </a:r>
            <a:endParaRPr lang="en-US" sz="1200" kern="1200" dirty="0">
              <a:solidFill>
                <a:schemeClr val="tx1"/>
              </a:solidFill>
              <a:effectLst/>
              <a:latin typeface="+mn-lt"/>
              <a:ea typeface="+mn-ea"/>
              <a:cs typeface="+mn-cs"/>
            </a:endParaRPr>
          </a:p>
          <a:p>
            <a:pPr>
              <a:spcAft>
                <a:spcPts val="0"/>
              </a:spcAft>
            </a:pPr>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50</a:t>
            </a:fld>
            <a:endParaRPr lang="en-US"/>
          </a:p>
        </p:txBody>
      </p:sp>
    </p:spTree>
    <p:extLst>
      <p:ext uri="{BB962C8B-B14F-4D97-AF65-F5344CB8AC3E}">
        <p14:creationId xmlns:p14="http://schemas.microsoft.com/office/powerpoint/2010/main" val="3275040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dirty="0">
                <a:effectLst/>
                <a:latin typeface="+mn-lt"/>
                <a:ea typeface="ＭＳ ゴシック"/>
                <a:cs typeface="Times New Roman"/>
              </a:rPr>
              <a:t>Facilitate a brief group discussion in plenary (maximum</a:t>
            </a:r>
            <a:r>
              <a:rPr lang="en-US" sz="1200" baseline="0" dirty="0">
                <a:effectLst/>
                <a:latin typeface="+mn-lt"/>
                <a:ea typeface="ＭＳ ゴシック"/>
                <a:cs typeface="Times New Roman"/>
              </a:rPr>
              <a:t> five</a:t>
            </a:r>
            <a:r>
              <a:rPr lang="en-US" sz="1200" dirty="0">
                <a:effectLst/>
                <a:latin typeface="+mn-lt"/>
                <a:ea typeface="ＭＳ ゴシック"/>
                <a:cs typeface="Times New Roman"/>
              </a:rPr>
              <a:t> minutes) about local terms and descriptions used to describe depression.</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 </a:t>
            </a:r>
            <a:endParaRPr lang="en-GB" sz="1200" dirty="0">
              <a:effectLst/>
              <a:latin typeface="Cambria"/>
              <a:ea typeface="ＭＳ 明朝"/>
              <a:cs typeface="Arial"/>
            </a:endParaRPr>
          </a:p>
          <a:p>
            <a:pPr>
              <a:spcAft>
                <a:spcPts val="0"/>
              </a:spcAft>
            </a:pPr>
            <a:r>
              <a:rPr lang="en-US" sz="1200" dirty="0">
                <a:effectLst/>
                <a:latin typeface="+mn-lt"/>
                <a:ea typeface="ＭＳ ゴシック"/>
                <a:cs typeface="Times New Roman"/>
              </a:rPr>
              <a:t>Gather a consensus about how people with depression are treated and perceived by the local community.</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 </a:t>
            </a:r>
            <a:endParaRPr lang="en-GB" sz="1200" dirty="0">
              <a:effectLst/>
              <a:latin typeface="Cambria"/>
              <a:ea typeface="ＭＳ 明朝"/>
              <a:cs typeface="Arial"/>
            </a:endParaRPr>
          </a:p>
          <a:p>
            <a:pPr>
              <a:spcAft>
                <a:spcPts val="0"/>
              </a:spcAft>
            </a:pPr>
            <a:r>
              <a:rPr lang="en-US" sz="1200" dirty="0">
                <a:effectLst/>
                <a:latin typeface="+mn-lt"/>
                <a:ea typeface="ＭＳ ゴシック"/>
                <a:cs typeface="Times New Roman"/>
              </a:rPr>
              <a:t>Make a note of the </a:t>
            </a:r>
            <a:r>
              <a:rPr lang="en-US" sz="1200" b="0" dirty="0">
                <a:effectLst/>
                <a:latin typeface="+mn-lt"/>
                <a:ea typeface="ＭＳ ゴシック"/>
                <a:cs typeface="Times New Roman"/>
              </a:rPr>
              <a:t>group’s</a:t>
            </a:r>
            <a:r>
              <a:rPr lang="en-US" sz="1200" b="1" dirty="0">
                <a:effectLst/>
                <a:latin typeface="+mn-lt"/>
                <a:ea typeface="ＭＳ ゴシック"/>
                <a:cs typeface="Times New Roman"/>
              </a:rPr>
              <a:t> </a:t>
            </a:r>
            <a:r>
              <a:rPr lang="en-US" sz="1200" dirty="0">
                <a:effectLst/>
                <a:latin typeface="+mn-lt"/>
                <a:ea typeface="ＭＳ ゴシック"/>
                <a:cs typeface="Times New Roman"/>
              </a:rPr>
              <a:t>answers on flip chart or</a:t>
            </a:r>
            <a:r>
              <a:rPr lang="en-US" sz="1200" baseline="0" dirty="0">
                <a:effectLst/>
                <a:latin typeface="+mn-lt"/>
                <a:ea typeface="ＭＳ ゴシック"/>
                <a:cs typeface="Times New Roman"/>
              </a:rPr>
              <a:t> </a:t>
            </a:r>
            <a:r>
              <a:rPr lang="en-US" sz="1200" dirty="0">
                <a:effectLst/>
                <a:latin typeface="+mn-lt"/>
                <a:ea typeface="ＭＳ ゴシック"/>
                <a:cs typeface="Times New Roman"/>
              </a:rPr>
              <a:t>black/white board.</a:t>
            </a:r>
            <a:endParaRPr lang="en-GB" sz="120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5</a:t>
            </a:fld>
            <a:endParaRPr lang="en-US"/>
          </a:p>
        </p:txBody>
      </p:sp>
    </p:spTree>
    <p:extLst>
      <p:ext uri="{BB962C8B-B14F-4D97-AF65-F5344CB8AC3E}">
        <p14:creationId xmlns:p14="http://schemas.microsoft.com/office/powerpoint/2010/main" val="5288672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Explain that at each follow-up session they may see the person either improving or remaining the same/deteriorating.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Whichever</a:t>
            </a:r>
            <a:r>
              <a:rPr lang="en-GB" sz="1200" baseline="0" dirty="0">
                <a:effectLst/>
                <a:latin typeface="+mn-lt"/>
                <a:ea typeface="ＭＳ 明朝"/>
                <a:cs typeface="Arial"/>
              </a:rPr>
              <a:t> is the case</a:t>
            </a:r>
            <a:r>
              <a:rPr lang="en-GB" sz="1200" dirty="0">
                <a:effectLst/>
                <a:latin typeface="+mn-lt"/>
                <a:ea typeface="ＭＳ 明朝"/>
                <a:cs typeface="Arial"/>
              </a:rPr>
              <a:t>, it is essential to keep communicating with the person and be flexible,</a:t>
            </a:r>
            <a:r>
              <a:rPr lang="en-GB" sz="1200" baseline="0" dirty="0">
                <a:effectLst/>
                <a:latin typeface="+mn-lt"/>
                <a:ea typeface="ＭＳ 明朝"/>
                <a:cs typeface="Arial"/>
              </a:rPr>
              <a:t> </a:t>
            </a:r>
            <a:r>
              <a:rPr lang="en-GB" sz="1200" dirty="0">
                <a:effectLst/>
                <a:latin typeface="+mn-lt"/>
                <a:ea typeface="ＭＳ 明朝"/>
                <a:cs typeface="Arial"/>
              </a:rPr>
              <a:t>adapting the intervention options as much as possible.</a:t>
            </a:r>
            <a:endParaRPr lang="en-GB" sz="120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51</a:t>
            </a:fld>
            <a:endParaRPr lang="en-US"/>
          </a:p>
        </p:txBody>
      </p:sp>
    </p:spTree>
    <p:extLst>
      <p:ext uri="{BB962C8B-B14F-4D97-AF65-F5344CB8AC3E}">
        <p14:creationId xmlns:p14="http://schemas.microsoft.com/office/powerpoint/2010/main" val="20842941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Direct participants to </a:t>
            </a:r>
            <a:r>
              <a:rPr lang="en-GB" sz="1200" dirty="0" err="1">
                <a:effectLst/>
                <a:latin typeface="+mn-lt"/>
                <a:ea typeface="ＭＳ 明朝"/>
                <a:cs typeface="Arial"/>
              </a:rPr>
              <a:t>mhGAP</a:t>
            </a:r>
            <a:r>
              <a:rPr lang="en-GB" sz="1200" dirty="0">
                <a:effectLst/>
                <a:latin typeface="+mn-lt"/>
                <a:ea typeface="ＭＳ 明朝"/>
                <a:cs typeface="Arial"/>
              </a:rPr>
              <a:t>-IG Version 2.0 (page 30) and ask them to follow the algorithm as they watch the video. </a:t>
            </a:r>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52</a:t>
            </a:fld>
            <a:endParaRPr lang="en-US"/>
          </a:p>
        </p:txBody>
      </p:sp>
    </p:spTree>
    <p:extLst>
      <p:ext uri="{BB962C8B-B14F-4D97-AF65-F5344CB8AC3E}">
        <p14:creationId xmlns:p14="http://schemas.microsoft.com/office/powerpoint/2010/main" val="32750407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0" name="Notes Placeholder 2"/>
          <p:cNvSpPr>
            <a:spLocks noGrp="1"/>
          </p:cNvSpPr>
          <p:nvPr>
            <p:ph type="body" idx="1"/>
          </p:nvPr>
        </p:nvSpPr>
        <p:spPr bwMode="auto">
          <a:noFill/>
        </p:spPr>
        <p:txBody>
          <a:bodyPr wrap="square" numCol="1" anchor="t" anchorCtr="0" compatLnSpc="1">
            <a:prstTxWarp prst="textNoShape">
              <a:avLst/>
            </a:prstTxWarp>
          </a:bodyPr>
          <a:lstStyle/>
          <a:p>
            <a:pPr>
              <a:spcAft>
                <a:spcPts val="0"/>
              </a:spcAft>
            </a:pPr>
            <a:r>
              <a:rPr lang="en-GB" sz="1200" dirty="0">
                <a:effectLst/>
                <a:latin typeface="+mn-lt"/>
                <a:ea typeface="ＭＳ 明朝"/>
                <a:cs typeface="Arial"/>
              </a:rPr>
              <a:t>Explain that if prescribing antidepressants, the participants should use the principles of psychoeducation to ensure that the individual and the carer understand the risks, benefits, how to take the medication, and what signs to look out for and monitor.</a:t>
            </a:r>
            <a:endParaRPr lang="en-GB" sz="1200" dirty="0">
              <a:effectLst/>
              <a:latin typeface="Cambria"/>
              <a:ea typeface="ＭＳ 明朝"/>
              <a:cs typeface="Arial"/>
            </a:endParaRPr>
          </a:p>
          <a:p>
            <a:r>
              <a:rPr lang="en-GB" sz="1200" dirty="0">
                <a:effectLst/>
                <a:latin typeface="+mn-lt"/>
                <a:ea typeface="ＭＳ 明朝"/>
                <a:cs typeface="Arial"/>
              </a:rPr>
              <a:t>Talk through the points on the slide.</a:t>
            </a:r>
            <a:r>
              <a:rPr lang="en-GB" dirty="0">
                <a:effectLst/>
              </a:rPr>
              <a:t> </a:t>
            </a:r>
            <a:endParaRPr lang="en-US" dirty="0">
              <a:ea typeface="ＭＳ Ｐゴシック" pitchFamily="34" charset="-128"/>
            </a:endParaRPr>
          </a:p>
        </p:txBody>
      </p:sp>
      <p:sp>
        <p:nvSpPr>
          <p:cNvPr id="135171" name="Slide Number Placeholder 3"/>
          <p:cNvSpPr>
            <a:spLocks noGrp="1"/>
          </p:cNvSpPr>
          <p:nvPr>
            <p:ph type="sldNum" sz="quarter" idx="5"/>
          </p:nvPr>
        </p:nvSpPr>
        <p:spPr bwMode="auto">
          <a:noFill/>
          <a:ln>
            <a:miter lim="800000"/>
            <a:headEnd/>
            <a:tailEnd/>
          </a:ln>
        </p:spPr>
        <p:txBody>
          <a:bodyPr/>
          <a:lstStyle/>
          <a:p>
            <a:fld id="{17391320-2CD1-4E35-9EF3-A55E56736343}" type="slidenum">
              <a:rPr lang="en-US" smtClean="0">
                <a:latin typeface="Calibri" pitchFamily="34" charset="0"/>
                <a:ea typeface="ＭＳ Ｐゴシック" pitchFamily="34" charset="-128"/>
              </a:rPr>
              <a:pPr/>
              <a:t>53</a:t>
            </a:fld>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7523971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p:spPr>
      </p:sp>
      <p:sp>
        <p:nvSpPr>
          <p:cNvPr id="141314" name="Notes Placeholder 2"/>
          <p:cNvSpPr>
            <a:spLocks noGrp="1"/>
          </p:cNvSpPr>
          <p:nvPr>
            <p:ph type="body" idx="1"/>
          </p:nvPr>
        </p:nvSpPr>
        <p:spPr bwMode="auto">
          <a:noFill/>
        </p:spPr>
        <p:txBody>
          <a:bodyPr wrap="square" numCol="1" anchor="t" anchorCtr="0" compatLnSpc="1">
            <a:prstTxWarp prst="textNoShape">
              <a:avLst/>
            </a:prstTxWarp>
          </a:bodyPr>
          <a:lstStyle/>
          <a:p>
            <a:pPr>
              <a:spcAft>
                <a:spcPts val="0"/>
              </a:spcAft>
            </a:pPr>
            <a:r>
              <a:rPr lang="en-GB" sz="1200" dirty="0">
                <a:effectLst/>
                <a:latin typeface="+mn-lt"/>
                <a:ea typeface="ＭＳ 明朝"/>
                <a:cs typeface="Arial"/>
              </a:rPr>
              <a:t>Explain that it usually takes approximately four to six weeks to feel the benefits of the medication.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If, however, a person does not experience any improvement in symptoms four to six weeks after starting antidepressants, you should consider:</a:t>
            </a:r>
            <a:endParaRPr lang="en-GB" sz="1200" dirty="0">
              <a:effectLst/>
              <a:latin typeface="Cambria"/>
              <a:ea typeface="ＭＳ 明朝"/>
              <a:cs typeface="Arial"/>
            </a:endParaRPr>
          </a:p>
          <a:p>
            <a:pPr marL="342900" lvl="0" indent="-342900">
              <a:spcAft>
                <a:spcPts val="0"/>
              </a:spcAft>
              <a:buFont typeface="+mj-lt"/>
              <a:buAutoNum type="arabicPeriod"/>
            </a:pPr>
            <a:r>
              <a:rPr lang="en-GB" sz="1200" dirty="0">
                <a:effectLst/>
                <a:latin typeface="+mn-lt"/>
                <a:ea typeface="ＭＳ 明朝"/>
                <a:cs typeface="Arial"/>
              </a:rPr>
              <a:t>If the original assessment of depression was correct.</a:t>
            </a:r>
            <a:endParaRPr lang="en-GB" sz="1200" dirty="0">
              <a:effectLst/>
              <a:latin typeface="Cambria"/>
              <a:ea typeface="ＭＳ 明朝"/>
              <a:cs typeface="Arial"/>
            </a:endParaRPr>
          </a:p>
          <a:p>
            <a:pPr marL="342900" lvl="0" indent="-342900">
              <a:spcAft>
                <a:spcPts val="0"/>
              </a:spcAft>
              <a:buFont typeface="+mj-lt"/>
              <a:buAutoNum type="arabicPeriod"/>
            </a:pPr>
            <a:r>
              <a:rPr lang="en-GB" sz="1200" dirty="0">
                <a:effectLst/>
                <a:latin typeface="+mn-lt"/>
                <a:ea typeface="ＭＳ 明朝"/>
                <a:cs typeface="Arial"/>
              </a:rPr>
              <a:t>If the person is taking the medication as prescribed. </a:t>
            </a:r>
            <a:endParaRPr lang="en-GB" sz="1200" dirty="0">
              <a:effectLst/>
              <a:latin typeface="Cambria"/>
              <a:ea typeface="ＭＳ 明朝"/>
              <a:cs typeface="Arial"/>
            </a:endParaRPr>
          </a:p>
          <a:p>
            <a:pPr marL="342900" lvl="0" indent="-342900">
              <a:spcAft>
                <a:spcPts val="0"/>
              </a:spcAft>
              <a:buFont typeface="+mj-lt"/>
              <a:buAutoNum type="arabicPeriod"/>
            </a:pPr>
            <a:r>
              <a:rPr lang="en-GB" sz="1200" dirty="0">
                <a:effectLst/>
                <a:latin typeface="+mn-lt"/>
                <a:ea typeface="ＭＳ 明朝"/>
                <a:cs typeface="Arial"/>
              </a:rPr>
              <a:t>Ensure that the dose is adequate.</a:t>
            </a:r>
            <a:endParaRPr lang="en-GB" sz="1200" dirty="0">
              <a:effectLst/>
              <a:latin typeface="Cambria"/>
              <a:ea typeface="ＭＳ 明朝"/>
              <a:cs typeface="Arial"/>
            </a:endParaRPr>
          </a:p>
          <a:p>
            <a:endParaRPr lang="en-GB" dirty="0">
              <a:ea typeface="ＭＳ Ｐゴシック" pitchFamily="34" charset="-128"/>
            </a:endParaRPr>
          </a:p>
        </p:txBody>
      </p:sp>
      <p:sp>
        <p:nvSpPr>
          <p:cNvPr id="141315" name="Slide Number Placeholder 3"/>
          <p:cNvSpPr>
            <a:spLocks noGrp="1"/>
          </p:cNvSpPr>
          <p:nvPr>
            <p:ph type="sldNum" sz="quarter" idx="5"/>
          </p:nvPr>
        </p:nvSpPr>
        <p:spPr bwMode="auto">
          <a:noFill/>
          <a:ln>
            <a:miter lim="800000"/>
            <a:headEnd/>
            <a:tailEnd/>
          </a:ln>
        </p:spPr>
        <p:txBody>
          <a:bodyPr/>
          <a:lstStyle/>
          <a:p>
            <a:fld id="{A2545041-2804-4285-839C-73BE2941F88F}" type="slidenum">
              <a:rPr lang="en-US" smtClean="0">
                <a:latin typeface="Calibri" pitchFamily="34" charset="0"/>
                <a:ea typeface="ＭＳ Ｐゴシック" pitchFamily="34" charset="-128"/>
              </a:rPr>
              <a:pPr/>
              <a:t>54</a:t>
            </a:fld>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14571012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2" name="Notes Placeholder 2"/>
          <p:cNvSpPr>
            <a:spLocks noGrp="1"/>
          </p:cNvSpPr>
          <p:nvPr>
            <p:ph type="body" idx="1"/>
          </p:nvPr>
        </p:nvSpPr>
        <p:spPr bwMode="auto">
          <a:noFill/>
        </p:spPr>
        <p:txBody>
          <a:bodyPr wrap="square" numCol="1" anchor="t" anchorCtr="0" compatLnSpc="1">
            <a:prstTxWarp prst="textNoShape">
              <a:avLst/>
            </a:prstTxWarp>
          </a:bodyPr>
          <a:lstStyle/>
          <a:p>
            <a:pPr>
              <a:spcAft>
                <a:spcPts val="0"/>
              </a:spcAft>
            </a:pPr>
            <a:r>
              <a:rPr lang="en-GB" sz="1200" dirty="0">
                <a:effectLst/>
                <a:latin typeface="+mn-lt"/>
                <a:ea typeface="ＭＳ 明朝"/>
                <a:cs typeface="Arial"/>
              </a:rPr>
              <a:t>Explain that, just as in the case of Sarah, quite often people want to stop taking antidepressant medication as soon as they start to feel better – state that it is recommended that people continue to take antidepressants for up to 9</a:t>
            </a:r>
            <a:r>
              <a:rPr lang="mr-IN" sz="1200" dirty="0">
                <a:effectLst/>
                <a:latin typeface="+mn-lt"/>
                <a:ea typeface="ＭＳ 明朝"/>
                <a:cs typeface="Arial"/>
              </a:rPr>
              <a:t>–</a:t>
            </a:r>
            <a:r>
              <a:rPr lang="en-GB" sz="1200" dirty="0">
                <a:effectLst/>
                <a:latin typeface="+mn-lt"/>
                <a:ea typeface="ＭＳ 明朝"/>
                <a:cs typeface="Arial"/>
              </a:rPr>
              <a:t>12 months after resolution of symptoms.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Some people want to stop because they suffer from side-effects.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It is important to ensure that proper </a:t>
            </a:r>
            <a:r>
              <a:rPr lang="en-GB" sz="1200" dirty="0" err="1">
                <a:effectLst/>
                <a:latin typeface="+mn-lt"/>
                <a:ea typeface="ＭＳ 明朝"/>
                <a:cs typeface="Arial"/>
              </a:rPr>
              <a:t>psychoeducation</a:t>
            </a:r>
            <a:r>
              <a:rPr lang="en-GB" sz="1200" dirty="0">
                <a:effectLst/>
                <a:latin typeface="+mn-lt"/>
                <a:ea typeface="ＭＳ 明朝"/>
                <a:cs typeface="Arial"/>
              </a:rPr>
              <a:t> has been given to the person about antidepressant medication before they start so that they understand the risks and benefits.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r>
              <a:rPr lang="en-GB" sz="1200" dirty="0">
                <a:effectLst/>
                <a:latin typeface="+mn-lt"/>
                <a:ea typeface="ＭＳ 明朝"/>
                <a:cs typeface="Arial"/>
              </a:rPr>
              <a:t>If the person chooses to stop taking medication after 9</a:t>
            </a:r>
            <a:r>
              <a:rPr lang="mr-IN" sz="1200" dirty="0">
                <a:effectLst/>
                <a:latin typeface="+mn-lt"/>
                <a:ea typeface="ＭＳ 明朝"/>
                <a:cs typeface="Arial"/>
              </a:rPr>
              <a:t>–</a:t>
            </a:r>
            <a:r>
              <a:rPr lang="en-GB" sz="1200" dirty="0">
                <a:effectLst/>
                <a:latin typeface="+mn-lt"/>
                <a:ea typeface="ＭＳ 明朝"/>
                <a:cs typeface="Arial"/>
              </a:rPr>
              <a:t>12 months – a period of time that you would expect the medication to have been effective </a:t>
            </a:r>
            <a:r>
              <a:rPr lang="mr-IN" sz="1200" dirty="0">
                <a:effectLst/>
                <a:latin typeface="+mn-lt"/>
                <a:ea typeface="ＭＳ 明朝"/>
                <a:cs typeface="Arial"/>
              </a:rPr>
              <a:t>–</a:t>
            </a:r>
            <a:r>
              <a:rPr lang="en-GB" sz="1200" baseline="0" dirty="0">
                <a:effectLst/>
                <a:latin typeface="+mn-lt"/>
                <a:ea typeface="ＭＳ 明朝"/>
                <a:cs typeface="Arial"/>
              </a:rPr>
              <a:t> </a:t>
            </a:r>
            <a:r>
              <a:rPr lang="en-GB" sz="1200" dirty="0">
                <a:effectLst/>
                <a:latin typeface="+mn-lt"/>
                <a:ea typeface="ＭＳ 明朝"/>
                <a:cs typeface="Arial"/>
              </a:rPr>
              <a:t>then you must follow the steps explained on the slide. </a:t>
            </a:r>
            <a:endParaRPr lang="en-US" sz="900" dirty="0">
              <a:ea typeface="ＭＳ Ｐゴシック" pitchFamily="34" charset="-128"/>
            </a:endParaRPr>
          </a:p>
        </p:txBody>
      </p:sp>
      <p:sp>
        <p:nvSpPr>
          <p:cNvPr id="143363" name="Slide Number Placeholder 3"/>
          <p:cNvSpPr>
            <a:spLocks noGrp="1"/>
          </p:cNvSpPr>
          <p:nvPr>
            <p:ph type="sldNum" sz="quarter" idx="5"/>
          </p:nvPr>
        </p:nvSpPr>
        <p:spPr bwMode="auto">
          <a:noFill/>
          <a:ln>
            <a:miter lim="800000"/>
            <a:headEnd/>
            <a:tailEnd/>
          </a:ln>
        </p:spPr>
        <p:txBody>
          <a:bodyPr/>
          <a:lstStyle/>
          <a:p>
            <a:fld id="{5762F4D5-FE62-4BE9-99FC-F06449D34017}" type="slidenum">
              <a:rPr lang="en-US" smtClean="0">
                <a:latin typeface="Calibri" pitchFamily="34" charset="0"/>
                <a:ea typeface="ＭＳ Ｐゴシック" pitchFamily="34" charset="-128"/>
              </a:rPr>
              <a:pPr/>
              <a:t>55</a:t>
            </a:fld>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15848000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p:spPr>
      </p:sp>
      <p:sp>
        <p:nvSpPr>
          <p:cNvPr id="151554"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z="1200" kern="1200" dirty="0">
                <a:solidFill>
                  <a:schemeClr val="tx1"/>
                </a:solidFill>
                <a:effectLst/>
                <a:latin typeface="+mn-lt"/>
                <a:ea typeface="+mn-ea"/>
                <a:cs typeface="+mn-cs"/>
              </a:rPr>
              <a:t>Briefly talk through the summary on the slide.</a:t>
            </a:r>
            <a:r>
              <a:rPr lang="en-GB" sz="900" dirty="0">
                <a:effectLst/>
              </a:rPr>
              <a:t> </a:t>
            </a:r>
            <a:endParaRPr lang="en-GB" sz="900" dirty="0">
              <a:ea typeface="ＭＳ Ｐゴシック" pitchFamily="34" charset="-128"/>
            </a:endParaRPr>
          </a:p>
        </p:txBody>
      </p:sp>
      <p:sp>
        <p:nvSpPr>
          <p:cNvPr id="151555" name="Slide Number Placeholder 3"/>
          <p:cNvSpPr>
            <a:spLocks noGrp="1"/>
          </p:cNvSpPr>
          <p:nvPr>
            <p:ph type="sldNum" sz="quarter" idx="5"/>
          </p:nvPr>
        </p:nvSpPr>
        <p:spPr bwMode="auto">
          <a:noFill/>
          <a:ln>
            <a:miter lim="800000"/>
            <a:headEnd/>
            <a:tailEnd/>
          </a:ln>
        </p:spPr>
        <p:txBody>
          <a:bodyPr/>
          <a:lstStyle/>
          <a:p>
            <a:fld id="{0C2B6C7A-36E8-4AFF-8C33-1E4F0C22F0A7}" type="slidenum">
              <a:rPr lang="en-US" smtClean="0">
                <a:latin typeface="Calibri" pitchFamily="34" charset="0"/>
                <a:ea typeface="ＭＳ Ｐゴシック" pitchFamily="34" charset="-128"/>
              </a:rPr>
              <a:pPr/>
              <a:t>56</a:t>
            </a:fld>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7681915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Ask participants what type of management plan was developed at the end of Sarah’s visit?</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Emphasize the importance of assessing any changes in mental state and monitoring if any signs of mania are present</a:t>
            </a:r>
            <a:r>
              <a:rPr lang="en-GB" sz="1200" b="1" dirty="0">
                <a:effectLst/>
                <a:latin typeface="+mn-lt"/>
                <a:ea typeface="ＭＳ 明朝"/>
                <a:cs typeface="Arial"/>
              </a:rPr>
              <a:t>.</a:t>
            </a:r>
          </a:p>
          <a:p>
            <a:pPr>
              <a:spcAft>
                <a:spcPts val="0"/>
              </a:spcAft>
            </a:pPr>
            <a:endParaRPr lang="en-GB" sz="1200" b="1" dirty="0">
              <a:effectLst/>
              <a:latin typeface="+mn-lt"/>
              <a:ea typeface="ＭＳ 明朝"/>
              <a:cs typeface="Arial"/>
            </a:endParaRPr>
          </a:p>
          <a:p>
            <a:pPr>
              <a:spcAft>
                <a:spcPts val="0"/>
              </a:spcAft>
            </a:pPr>
            <a:r>
              <a:rPr lang="en-GB" sz="1200" dirty="0">
                <a:effectLst/>
                <a:latin typeface="+mn-lt"/>
                <a:ea typeface="ＭＳ 明朝"/>
                <a:cs typeface="Arial"/>
              </a:rPr>
              <a:t>Participants may explain to you that follow-up is not possible in their clinical setting because they have too many people to see and they are too busy.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Be empathetic and explain that you understand and explain again why follow-up is so important when treating depression. Remind participants of discussions they had during the Module: Essential care and practice, about identifying barriers and solutions to providing follow-up. Remind participants that an important part of managing depression is linking people to different organizations that can help them. This is also a crucial area to explore in follow-up. </a:t>
            </a:r>
            <a:endParaRPr lang="en-GB" sz="1200" dirty="0">
              <a:effectLst/>
              <a:latin typeface="Cambria"/>
              <a:ea typeface="ＭＳ 明朝"/>
              <a:cs typeface="Arial"/>
            </a:endParaRPr>
          </a:p>
          <a:p>
            <a:pPr>
              <a:spcAft>
                <a:spcPts val="0"/>
              </a:spcAft>
            </a:pPr>
            <a:endParaRPr lang="en-GB" sz="1200" dirty="0">
              <a:effectLst/>
              <a:latin typeface="+mn-lt"/>
              <a:ea typeface="ＭＳ 明朝"/>
              <a:cs typeface="Arial"/>
            </a:endParaRPr>
          </a:p>
          <a:p>
            <a:pPr>
              <a:spcAft>
                <a:spcPts val="0"/>
              </a:spcAft>
            </a:pPr>
            <a:r>
              <a:rPr lang="en-GB" sz="1200" dirty="0">
                <a:effectLst/>
                <a:latin typeface="+mn-lt"/>
                <a:ea typeface="ＭＳ 明朝"/>
                <a:cs typeface="Arial"/>
              </a:rPr>
              <a:t>Ask participants to start to plan how they can make follow-up more likely in their clinics. What would need to happen? How could they start to make this happen?</a:t>
            </a:r>
            <a:endParaRPr lang="en-GB" sz="120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57</a:t>
            </a:fld>
            <a:endParaRPr lang="en-US"/>
          </a:p>
        </p:txBody>
      </p:sp>
    </p:spTree>
    <p:extLst>
      <p:ext uri="{BB962C8B-B14F-4D97-AF65-F5344CB8AC3E}">
        <p14:creationId xmlns:p14="http://schemas.microsoft.com/office/powerpoint/2010/main" val="14124755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Duration:</a:t>
            </a:r>
            <a:r>
              <a:rPr lang="en-GB" sz="1200" kern="1200" dirty="0">
                <a:solidFill>
                  <a:schemeClr val="tx1"/>
                </a:solidFill>
                <a:effectLst/>
                <a:latin typeface="+mn-lt"/>
                <a:ea typeface="+mn-ea"/>
                <a:cs typeface="+mn-cs"/>
              </a:rPr>
              <a:t> Minimum 15 minutes (depends on participants’ questions). </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Purpose</a:t>
            </a:r>
            <a:r>
              <a:rPr lang="en-GB" sz="1200" kern="1200" dirty="0">
                <a:solidFill>
                  <a:schemeClr val="tx1"/>
                </a:solidFill>
                <a:effectLst/>
                <a:latin typeface="+mn-lt"/>
                <a:ea typeface="+mn-ea"/>
                <a:cs typeface="+mn-cs"/>
              </a:rPr>
              <a:t>: Review the knowledge and skills gained during this training session by delivering MCQs and facilitating a discussion. </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Instructions: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Administer the depression MCQs (see supporting material DEP MCQs) to participants.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Discuss the answers as a group.</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Facilitate a brief discussion answering any queries or concerns the participants may have.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149055-E7A0-744F-9043-6C1FC17058F6}" type="slidenum">
              <a:rPr lang="en-US" smtClean="0"/>
              <a:t>58</a:t>
            </a:fld>
            <a:endParaRPr lang="en-US"/>
          </a:p>
        </p:txBody>
      </p:sp>
    </p:spTree>
    <p:extLst>
      <p:ext uri="{BB962C8B-B14F-4D97-AF65-F5344CB8AC3E}">
        <p14:creationId xmlns:p14="http://schemas.microsoft.com/office/powerpoint/2010/main" val="32840742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Duration:</a:t>
            </a:r>
            <a:r>
              <a:rPr lang="en-GB" sz="1200" kern="1200" dirty="0">
                <a:solidFill>
                  <a:schemeClr val="tx1"/>
                </a:solidFill>
                <a:effectLst/>
                <a:latin typeface="+mn-lt"/>
                <a:ea typeface="+mn-ea"/>
                <a:cs typeface="+mn-cs"/>
              </a:rPr>
              <a:t> Minimum 15 minutes (depends on participants’ questions). </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Purpose</a:t>
            </a:r>
            <a:r>
              <a:rPr lang="en-GB" sz="1200" kern="1200" dirty="0">
                <a:solidFill>
                  <a:schemeClr val="tx1"/>
                </a:solidFill>
                <a:effectLst/>
                <a:latin typeface="+mn-lt"/>
                <a:ea typeface="+mn-ea"/>
                <a:cs typeface="+mn-cs"/>
              </a:rPr>
              <a:t>: Review the knowledge and skills gained during this training session by delivering MCQs and facilitating a discussion. </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Instructions: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Administer the depression MCQs (see supporting material DEP MCQs) to participants.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Discuss the answers as a group.</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Facilitate a brief discussion answering any queries or concerns the participants may have.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149055-E7A0-744F-9043-6C1FC17058F6}" type="slidenum">
              <a:rPr lang="en-US" smtClean="0"/>
              <a:t>59</a:t>
            </a:fld>
            <a:endParaRPr lang="en-US"/>
          </a:p>
        </p:txBody>
      </p:sp>
    </p:spTree>
    <p:extLst>
      <p:ext uri="{BB962C8B-B14F-4D97-AF65-F5344CB8AC3E}">
        <p14:creationId xmlns:p14="http://schemas.microsoft.com/office/powerpoint/2010/main" val="32840742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32CDD-4708-194F-A39C-C81C4542927D}" type="slidenum">
              <a:rPr lang="en-US" smtClean="0"/>
              <a:t>60</a:t>
            </a:fld>
            <a:endParaRPr lang="en-US"/>
          </a:p>
        </p:txBody>
      </p:sp>
    </p:spTree>
    <p:extLst>
      <p:ext uri="{BB962C8B-B14F-4D97-AF65-F5344CB8AC3E}">
        <p14:creationId xmlns:p14="http://schemas.microsoft.com/office/powerpoint/2010/main" val="3114749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Remind participants of the descriptions of symptoms they heard in the first person account at the beginning of the session.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Highlight the two core symptoms of depression </a:t>
            </a:r>
            <a:r>
              <a:rPr lang="mr-IN"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persistent low mood </a:t>
            </a:r>
            <a:r>
              <a:rPr lang="en-GB" sz="1200" b="0" i="0" kern="1200" dirty="0">
                <a:solidFill>
                  <a:schemeClr val="tx1"/>
                </a:solidFill>
                <a:effectLst/>
                <a:latin typeface="+mn-lt"/>
                <a:ea typeface="+mn-ea"/>
                <a:cs typeface="+mn-cs"/>
              </a:rPr>
              <a:t>and </a:t>
            </a:r>
            <a:r>
              <a:rPr lang="en-GB" sz="1200" b="1" i="0" kern="1200" dirty="0">
                <a:solidFill>
                  <a:schemeClr val="tx1"/>
                </a:solidFill>
                <a:effectLst/>
                <a:latin typeface="+mn-lt"/>
                <a:ea typeface="+mn-ea"/>
                <a:cs typeface="+mn-cs"/>
              </a:rPr>
              <a:t>diminished interest in, or pleasure from, activities.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Encourage participants to think of any presentations and</a:t>
            </a:r>
            <a:r>
              <a:rPr lang="en-GB" sz="1200" kern="1200" baseline="0" dirty="0">
                <a:solidFill>
                  <a:schemeClr val="tx1"/>
                </a:solidFill>
                <a:effectLst/>
                <a:latin typeface="+mn-lt"/>
                <a:ea typeface="+mn-ea"/>
                <a:cs typeface="+mn-cs"/>
              </a:rPr>
              <a:t> then show the next slide.</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endParaRPr lang="en-GB" sz="1200" i="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149055-E7A0-744F-9043-6C1FC17058F6}" type="slidenum">
              <a:rPr lang="en-US" smtClean="0"/>
              <a:t>6</a:t>
            </a:fld>
            <a:endParaRPr lang="en-US"/>
          </a:p>
        </p:txBody>
      </p:sp>
    </p:spTree>
    <p:extLst>
      <p:ext uri="{BB962C8B-B14F-4D97-AF65-F5344CB8AC3E}">
        <p14:creationId xmlns:p14="http://schemas.microsoft.com/office/powerpoint/2010/main" val="16501653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a:t>
            </a:r>
            <a:r>
              <a:rPr lang="en-US" baseline="0" dirty="0"/>
              <a:t> describe the structure of the session. </a:t>
            </a:r>
            <a:endParaRPr lang="en-US" dirty="0"/>
          </a:p>
        </p:txBody>
      </p:sp>
      <p:sp>
        <p:nvSpPr>
          <p:cNvPr id="4" name="Slide Number Placeholder 3"/>
          <p:cNvSpPr>
            <a:spLocks noGrp="1"/>
          </p:cNvSpPr>
          <p:nvPr>
            <p:ph type="sldNum" sz="quarter" idx="10"/>
          </p:nvPr>
        </p:nvSpPr>
        <p:spPr/>
        <p:txBody>
          <a:bodyPr/>
          <a:lstStyle/>
          <a:p>
            <a:fld id="{DFE63386-C4A8-5A44-A9CD-BA4C55E3D562}" type="slidenum">
              <a:rPr lang="en-US" smtClean="0"/>
              <a:t>61</a:t>
            </a:fld>
            <a:endParaRPr lang="en-US"/>
          </a:p>
        </p:txBody>
      </p:sp>
    </p:spTree>
    <p:extLst>
      <p:ext uri="{BB962C8B-B14F-4D97-AF65-F5344CB8AC3E}">
        <p14:creationId xmlns:p14="http://schemas.microsoft.com/office/powerpoint/2010/main" val="35078860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How to use the person</a:t>
            </a:r>
            <a:r>
              <a:rPr lang="en-GB" sz="1200" kern="1200" baseline="0" dirty="0">
                <a:solidFill>
                  <a:schemeClr val="tx1"/>
                </a:solidFill>
                <a:effectLst/>
                <a:latin typeface="+mn-lt"/>
                <a:ea typeface="+mn-ea"/>
                <a:cs typeface="+mn-cs"/>
              </a:rPr>
              <a:t> s</a:t>
            </a:r>
            <a:r>
              <a:rPr lang="en-GB" sz="1200" kern="1200" dirty="0">
                <a:solidFill>
                  <a:schemeClr val="tx1"/>
                </a:solidFill>
                <a:effectLst/>
                <a:latin typeface="+mn-lt"/>
                <a:ea typeface="+mn-ea"/>
                <a:cs typeface="+mn-cs"/>
              </a:rPr>
              <a:t>tories: </a:t>
            </a:r>
          </a:p>
          <a:p>
            <a:pPr marL="171450" indent="-171450">
              <a:buFont typeface="Arial" charset="0"/>
              <a:buChar char="•"/>
            </a:pPr>
            <a:r>
              <a:rPr lang="en-GB" sz="1200" kern="1200" dirty="0">
                <a:solidFill>
                  <a:schemeClr val="tx1"/>
                </a:solidFill>
                <a:effectLst/>
                <a:latin typeface="+mn-lt"/>
                <a:ea typeface="+mn-ea"/>
                <a:cs typeface="+mn-cs"/>
              </a:rPr>
              <a:t>Introduce the activity and ensure participants have access to pen and paper. </a:t>
            </a:r>
          </a:p>
          <a:p>
            <a:pPr marL="171450" indent="-171450">
              <a:buFont typeface="Arial" charset="0"/>
              <a:buChar char="•"/>
            </a:pPr>
            <a:r>
              <a:rPr lang="en-GB" sz="1200" kern="1200" dirty="0">
                <a:solidFill>
                  <a:schemeClr val="tx1"/>
                </a:solidFill>
                <a:effectLst/>
                <a:latin typeface="+mn-lt"/>
                <a:ea typeface="+mn-ea"/>
                <a:cs typeface="+mn-cs"/>
              </a:rPr>
              <a:t>Tell the stories – be creative in your storytelling to ensure the participants are engaged.</a:t>
            </a:r>
          </a:p>
          <a:p>
            <a:pPr marL="171450" indent="-171450">
              <a:buFont typeface="Arial" charset="0"/>
              <a:buChar char="•"/>
            </a:pPr>
            <a:r>
              <a:rPr lang="en-GB" sz="1200" kern="1200" dirty="0">
                <a:solidFill>
                  <a:schemeClr val="tx1"/>
                </a:solidFill>
                <a:effectLst/>
                <a:latin typeface="+mn-lt"/>
                <a:ea typeface="+mn-ea"/>
                <a:cs typeface="+mn-cs"/>
              </a:rPr>
              <a:t>Immediate thoughts </a:t>
            </a:r>
            <a:r>
              <a:rPr lang="mr-IN"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give participants time to give their immediate reflections on the person stories. </a:t>
            </a:r>
          </a:p>
          <a:p>
            <a:pPr marL="171450" indent="-171450">
              <a:buFont typeface="Arial" charset="0"/>
              <a:buChar char="•"/>
            </a:pPr>
            <a:r>
              <a:rPr lang="en-GB" sz="1200" kern="1200" dirty="0">
                <a:solidFill>
                  <a:schemeClr val="tx1"/>
                </a:solidFill>
                <a:effectLst/>
                <a:latin typeface="+mn-lt"/>
                <a:ea typeface="+mn-ea"/>
                <a:cs typeface="+mn-cs"/>
              </a:rPr>
              <a:t>Discuss local perceptions/understanding of self-harm/suicide.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DFE63386-C4A8-5A44-A9CD-BA4C55E3D562}" type="slidenum">
              <a:rPr lang="en-US" smtClean="0"/>
              <a:t>62</a:t>
            </a:fld>
            <a:endParaRPr lang="en-US"/>
          </a:p>
        </p:txBody>
      </p:sp>
    </p:spTree>
    <p:extLst>
      <p:ext uri="{BB962C8B-B14F-4D97-AF65-F5344CB8AC3E}">
        <p14:creationId xmlns:p14="http://schemas.microsoft.com/office/powerpoint/2010/main" val="18049837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bwMode="auto">
          <a:noFill/>
        </p:spPr>
        <p:txBody>
          <a:bodyPr/>
          <a:lstStyle/>
          <a:p>
            <a:r>
              <a:rPr lang="en-GB" sz="1200" b="1" kern="1200" dirty="0">
                <a:solidFill>
                  <a:schemeClr val="tx1"/>
                </a:solidFill>
                <a:effectLst/>
                <a:latin typeface="+mn-lt"/>
                <a:ea typeface="+mn-ea"/>
                <a:cs typeface="+mn-cs"/>
              </a:rPr>
              <a:t>Why is suicide a public health concern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Close to 800 000 people die due to suicide every year. Every suicide is a tragedy that affects families, communities and entire countries and has long-lasting effects on the people left behind.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It was the second leading cause of death in 15</a:t>
            </a:r>
            <a:r>
              <a:rPr lang="mr-IN"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29-year-olds globally in 2015.</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There are indications to suggest that for every suicide there are more than 20 others attempting suicide.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78% of global suicides occurred in low- and middle-income countries in 2015.</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high-income countries men are three times more likely to die by suicide than women. In low- and middle-income countries men are 1.5 times more likely to die by suicide than women.</a:t>
            </a:r>
            <a:r>
              <a:rPr lang="en-GB" dirty="0">
                <a:effectLst/>
              </a:rPr>
              <a:t> </a:t>
            </a:r>
            <a:endParaRPr lang="en-US" dirty="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Direct participants to the master chart and read through the common presentations of people with self-harm/suicide.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Emphasize that there are </a:t>
            </a:r>
            <a:r>
              <a:rPr lang="en-GB" sz="1200" b="1" kern="1200" dirty="0">
                <a:solidFill>
                  <a:schemeClr val="tx1"/>
                </a:solidFill>
                <a:effectLst/>
                <a:latin typeface="+mn-lt"/>
                <a:ea typeface="+mn-ea"/>
                <a:cs typeface="+mn-cs"/>
              </a:rPr>
              <a:t>two </a:t>
            </a:r>
            <a:r>
              <a:rPr lang="en-GB" sz="1200" kern="1200" dirty="0">
                <a:solidFill>
                  <a:schemeClr val="tx1"/>
                </a:solidFill>
                <a:effectLst/>
                <a:latin typeface="+mn-lt"/>
                <a:ea typeface="+mn-ea"/>
                <a:cs typeface="+mn-cs"/>
              </a:rPr>
              <a:t>points of entry for people with self-harm/suicide.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Either you see them during an emergency suicide attempt or act of self-harm.</a:t>
            </a:r>
          </a:p>
          <a:p>
            <a:r>
              <a:rPr lang="en-GB" sz="1200" kern="1200" dirty="0">
                <a:solidFill>
                  <a:schemeClr val="tx1"/>
                </a:solidFill>
                <a:effectLst/>
                <a:latin typeface="+mn-lt"/>
                <a:ea typeface="+mn-ea"/>
                <a:cs typeface="+mn-cs"/>
              </a:rPr>
              <a:t>or </a:t>
            </a:r>
          </a:p>
          <a:p>
            <a:r>
              <a:rPr lang="en-GB" sz="1200" kern="1200" dirty="0">
                <a:solidFill>
                  <a:schemeClr val="tx1"/>
                </a:solidFill>
                <a:effectLst/>
                <a:latin typeface="+mn-lt"/>
                <a:ea typeface="+mn-ea"/>
                <a:cs typeface="+mn-cs"/>
              </a:rPr>
              <a:t>You assess them for self-harm/suicide whilst assessing for other MNS conditions, chronic pain or acute emotional distress.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2B932CDD-4708-194F-A39C-C81C4542927D}" type="slidenum">
              <a:rPr lang="en-US" smtClean="0"/>
              <a:t>64</a:t>
            </a:fld>
            <a:endParaRPr lang="en-US"/>
          </a:p>
        </p:txBody>
      </p:sp>
    </p:spTree>
    <p:extLst>
      <p:ext uri="{BB962C8B-B14F-4D97-AF65-F5344CB8AC3E}">
        <p14:creationId xmlns:p14="http://schemas.microsoft.com/office/powerpoint/2010/main" val="8692157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Assessing someone in an emergency state requires that you medically stabilize them first and ensure their safety before conducting a more thorough assessment.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Assessing someone with thoughts, plans or acts of self-harm/suicide requires that you explore: </a:t>
            </a:r>
          </a:p>
          <a:p>
            <a:pPr marL="171450" lvl="0" indent="-171450">
              <a:buFont typeface="Arial" charset="0"/>
              <a:buChar char="•"/>
            </a:pPr>
            <a:r>
              <a:rPr lang="en-GB" sz="1200" kern="1200" dirty="0">
                <a:solidFill>
                  <a:schemeClr val="tx1"/>
                </a:solidFill>
                <a:effectLst/>
                <a:latin typeface="+mn-lt"/>
                <a:ea typeface="+mn-ea"/>
                <a:cs typeface="+mn-cs"/>
              </a:rPr>
              <a:t>any plans</a:t>
            </a:r>
          </a:p>
          <a:p>
            <a:pPr marL="171450" lvl="0" indent="-171450">
              <a:buFont typeface="Arial" charset="0"/>
              <a:buChar char="•"/>
            </a:pPr>
            <a:r>
              <a:rPr lang="en-GB" sz="1200" kern="1200" dirty="0">
                <a:solidFill>
                  <a:schemeClr val="tx1"/>
                </a:solidFill>
                <a:effectLst/>
                <a:latin typeface="+mn-lt"/>
                <a:ea typeface="+mn-ea"/>
                <a:cs typeface="+mn-cs"/>
              </a:rPr>
              <a:t>risk factors </a:t>
            </a:r>
          </a:p>
          <a:p>
            <a:pPr marL="171450" indent="-171450">
              <a:buFont typeface="Arial" charset="0"/>
              <a:buChar char="•"/>
            </a:pPr>
            <a:r>
              <a:rPr lang="en-GB" sz="1200" kern="1200" dirty="0">
                <a:solidFill>
                  <a:schemeClr val="tx1"/>
                </a:solidFill>
                <a:effectLst/>
                <a:latin typeface="+mn-lt"/>
                <a:ea typeface="+mn-ea"/>
                <a:cs typeface="+mn-cs"/>
              </a:rPr>
              <a:t>protective factors.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2B932CDD-4708-194F-A39C-C81C4542927D}" type="slidenum">
              <a:rPr lang="en-US" smtClean="0"/>
              <a:t>65</a:t>
            </a:fld>
            <a:endParaRPr lang="en-US"/>
          </a:p>
        </p:txBody>
      </p:sp>
    </p:spTree>
    <p:extLst>
      <p:ext uri="{BB962C8B-B14F-4D97-AF65-F5344CB8AC3E}">
        <p14:creationId xmlns:p14="http://schemas.microsoft.com/office/powerpoint/2010/main" val="22619274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Risk factors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pairs, ask participants to list two risk factors under each heading. Then show the slides and discuss.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2B932CDD-4708-194F-A39C-C81C4542927D}" type="slidenum">
              <a:rPr lang="en-US" smtClean="0"/>
              <a:t>66</a:t>
            </a:fld>
            <a:endParaRPr lang="en-US"/>
          </a:p>
        </p:txBody>
      </p:sp>
    </p:spTree>
    <p:extLst>
      <p:ext uri="{BB962C8B-B14F-4D97-AF65-F5344CB8AC3E}">
        <p14:creationId xmlns:p14="http://schemas.microsoft.com/office/powerpoint/2010/main" val="28250809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Times New Roman"/>
              </a:rPr>
              <a:t>Explain the different kinds of risk factors a person may have. </a:t>
            </a:r>
          </a:p>
          <a:p>
            <a:r>
              <a:rPr lang="en-GB" sz="1200" b="1" kern="1200" dirty="0">
                <a:solidFill>
                  <a:schemeClr val="tx1"/>
                </a:solidFill>
                <a:effectLst/>
                <a:latin typeface="+mn-lt"/>
                <a:ea typeface="+mn-ea"/>
                <a:cs typeface="+mn-cs"/>
              </a:rPr>
              <a:t>Risk factors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participants to turn to the person sitting on their right.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pairs, ask participants to list two risk factors under each of the following headings: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individual risk factors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relationship risk factors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community risk factors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health systems risk factors.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Give participants 10 minutes to discuss and 10 minutes to present back to the group.</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Then show the slides and discuss.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Explain that individual risk factors include: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If the person has previous self-harm/suicide attempts.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Have they experienced losses – personal or financial?</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Do they use substances?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Do they have a family history of suicide?</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Are they experiencing acute emotional distress – feeling hopeless, helpless, shame etc.?</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Are they suffering with chronic pain?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Do they have another priority MNS condition?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State that the risk of suicidal behaviour increases with co-occurring mental disorders, i.e. individuals with more than one mental disorder have significantly higher risk of self-harm/suicide.(Source: WHO: Preventing suicide: A global imperative; 2014.) </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Explain that health systems and people’s experiences of health systems also impact on their risk of self-harm/suicide. As you talk through the points on the slide (as described below) facilitate a group discussion on why these may be risk factors?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If people have thoughts/plans of self-harm/suicide, it is a risk if they cannot access health care when needed.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There is a greater risk of self-harm/suicide if in society there is easy access to means of suicide (pesticide, guns etc.).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Society’s attitude and stigma towards suicide and people who seek help for self-harm/suicide can also act as a risk factor for self-harm/suicide.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(Source: WHO: Preventing suicide: A global imperative; 2014.)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a:spcAft>
                <a:spcPts val="0"/>
              </a:spcAft>
            </a:pPr>
            <a:endParaRPr lang="en-GB" sz="1200" dirty="0">
              <a:effectLst/>
              <a:latin typeface="Cambria"/>
              <a:ea typeface="ＭＳ 明朝"/>
              <a:cs typeface="Times New Roman"/>
            </a:endParaRPr>
          </a:p>
          <a:p>
            <a:pPr>
              <a:spcAft>
                <a:spcPts val="0"/>
              </a:spcAft>
            </a:pPr>
            <a:r>
              <a:rPr lang="en-GB" sz="1200" dirty="0">
                <a:effectLst/>
                <a:latin typeface="+mn-lt"/>
                <a:ea typeface="ＭＳ 明朝"/>
                <a:cs typeface="Times New Roman"/>
              </a:rPr>
              <a:t> </a:t>
            </a:r>
            <a:endParaRPr lang="en-GB" sz="1200" dirty="0">
              <a:effectLst/>
              <a:latin typeface="Cambria"/>
              <a:ea typeface="ＭＳ 明朝"/>
              <a:cs typeface="Times New Roman"/>
            </a:endParaRPr>
          </a:p>
        </p:txBody>
      </p:sp>
      <p:sp>
        <p:nvSpPr>
          <p:cNvPr id="4" name="Slide Number Placeholder 3"/>
          <p:cNvSpPr>
            <a:spLocks noGrp="1"/>
          </p:cNvSpPr>
          <p:nvPr>
            <p:ph type="sldNum" sz="quarter" idx="10"/>
          </p:nvPr>
        </p:nvSpPr>
        <p:spPr/>
        <p:txBody>
          <a:bodyPr/>
          <a:lstStyle/>
          <a:p>
            <a:fld id="{2B932CDD-4708-194F-A39C-C81C4542927D}" type="slidenum">
              <a:rPr lang="en-US" smtClean="0"/>
              <a:t>67</a:t>
            </a:fld>
            <a:endParaRPr lang="en-US"/>
          </a:p>
        </p:txBody>
      </p:sp>
    </p:spTree>
    <p:extLst>
      <p:ext uri="{BB962C8B-B14F-4D97-AF65-F5344CB8AC3E}">
        <p14:creationId xmlns:p14="http://schemas.microsoft.com/office/powerpoint/2010/main" val="13020028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Explain that relationship problems are a risk factor for self-harm/suicide including: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 sense of isolation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abuse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violence</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fights/conflicts.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Explain that what is happening in the wider community can also act as a risk factor for self-harm/suicide – such as war, disaster, stress and discrimination.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(Source: WHO: Preventing suicide: A global imperative; 2014.) </a:t>
            </a:r>
            <a:endParaRPr lang="en-US"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Ask participants to reflect on why these may be risk factors and facilitate a brief discussion.</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Stress that risk factors can change over time. Therefore, they should be reviewed at follow-up visits, especially when the symptoms and/or the situation worsens.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932CDD-4708-194F-A39C-C81C4542927D}" type="slidenum">
              <a:rPr lang="en-US" smtClean="0"/>
              <a:t>68</a:t>
            </a:fld>
            <a:endParaRPr lang="en-US"/>
          </a:p>
        </p:txBody>
      </p:sp>
    </p:spTree>
    <p:extLst>
      <p:ext uri="{BB962C8B-B14F-4D97-AF65-F5344CB8AC3E}">
        <p14:creationId xmlns:p14="http://schemas.microsoft.com/office/powerpoint/2010/main" val="24127372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solidFill>
                  <a:srgbClr val="F79646"/>
                </a:solidFill>
                <a:effectLst/>
                <a:latin typeface="+mn-lt"/>
                <a:ea typeface="ＭＳ 明朝"/>
                <a:cs typeface="Times New Roman"/>
              </a:rPr>
              <a:t>Risk factors increase the risk that the person may</a:t>
            </a:r>
            <a:r>
              <a:rPr lang="en-GB" sz="1200" baseline="0" dirty="0">
                <a:solidFill>
                  <a:srgbClr val="F79646"/>
                </a:solidFill>
                <a:effectLst/>
                <a:latin typeface="+mn-lt"/>
                <a:ea typeface="ＭＳ 明朝"/>
                <a:cs typeface="Times New Roman"/>
              </a:rPr>
              <a:t> take their own life or engage in acts of self harm.</a:t>
            </a:r>
            <a:endParaRPr lang="en-GB" sz="1200" dirty="0">
              <a:effectLst/>
              <a:latin typeface="Cambria"/>
              <a:ea typeface="ＭＳ 明朝"/>
              <a:cs typeface="Times New Roman"/>
            </a:endParaRPr>
          </a:p>
          <a:p>
            <a:pPr>
              <a:spcAft>
                <a:spcPts val="0"/>
              </a:spcAft>
            </a:pPr>
            <a:r>
              <a:rPr lang="en-GB" sz="1200" dirty="0">
                <a:effectLst/>
                <a:latin typeface="+mn-lt"/>
                <a:ea typeface="ＭＳ 明朝"/>
                <a:cs typeface="Times New Roman"/>
              </a:rPr>
              <a:t> </a:t>
            </a:r>
            <a:endParaRPr lang="en-GB" sz="1200" dirty="0">
              <a:effectLst/>
              <a:latin typeface="Cambria"/>
              <a:ea typeface="ＭＳ 明朝"/>
              <a:cs typeface="Times New Roman"/>
            </a:endParaRPr>
          </a:p>
          <a:p>
            <a:pPr>
              <a:spcAft>
                <a:spcPts val="0"/>
              </a:spcAft>
            </a:pPr>
            <a:r>
              <a:rPr lang="en-GB" sz="1200" b="1" dirty="0">
                <a:effectLst/>
                <a:latin typeface="+mn-lt"/>
                <a:ea typeface="ＭＳ 明朝"/>
                <a:cs typeface="Times New Roman"/>
              </a:rPr>
              <a:t>Protective factors</a:t>
            </a:r>
            <a:r>
              <a:rPr lang="en-GB" sz="1200" dirty="0">
                <a:effectLst/>
                <a:latin typeface="+mn-lt"/>
                <a:ea typeface="ＭＳ 明朝"/>
                <a:cs typeface="Times New Roman"/>
              </a:rPr>
              <a:t> decrease the risk.</a:t>
            </a:r>
            <a:endParaRPr lang="en-GB" sz="1200" dirty="0">
              <a:effectLst/>
              <a:latin typeface="Cambria"/>
              <a:ea typeface="ＭＳ 明朝"/>
              <a:cs typeface="Times New Roman"/>
            </a:endParaRPr>
          </a:p>
          <a:p>
            <a:pPr>
              <a:spcAft>
                <a:spcPts val="0"/>
              </a:spcAft>
            </a:pPr>
            <a:r>
              <a:rPr lang="en-GB" sz="1200" dirty="0">
                <a:effectLst/>
                <a:latin typeface="+mn-lt"/>
                <a:ea typeface="ＭＳ 明朝"/>
                <a:cs typeface="Times New Roman"/>
              </a:rPr>
              <a:t> </a:t>
            </a:r>
            <a:endParaRPr lang="en-GB" sz="1200" dirty="0">
              <a:effectLst/>
              <a:latin typeface="Cambria"/>
              <a:ea typeface="ＭＳ 明朝"/>
              <a:cs typeface="Times New Roman"/>
            </a:endParaRPr>
          </a:p>
          <a:p>
            <a:pPr>
              <a:spcAft>
                <a:spcPts val="0"/>
              </a:spcAft>
            </a:pPr>
            <a:r>
              <a:rPr lang="en-GB" sz="1200" b="0" dirty="0">
                <a:effectLst/>
                <a:latin typeface="+mn-lt"/>
                <a:ea typeface="ＭＳ 明朝"/>
                <a:cs typeface="Times New Roman"/>
              </a:rPr>
              <a:t>In pairs spend five minutes brainstorming possible protective factors.</a:t>
            </a:r>
            <a:endParaRPr lang="en-GB" sz="1200" b="0" dirty="0">
              <a:effectLst/>
              <a:latin typeface="Cambria"/>
              <a:ea typeface="ＭＳ 明朝"/>
              <a:cs typeface="Times New Roman"/>
            </a:endParaRPr>
          </a:p>
          <a:p>
            <a:pPr>
              <a:spcAft>
                <a:spcPts val="0"/>
              </a:spcAft>
            </a:pPr>
            <a:r>
              <a:rPr lang="en-GB" sz="1200" b="0" dirty="0">
                <a:effectLst/>
                <a:latin typeface="+mn-lt"/>
                <a:ea typeface="ＭＳ 明朝"/>
                <a:cs typeface="Times New Roman"/>
              </a:rPr>
              <a:t> </a:t>
            </a:r>
            <a:endParaRPr lang="en-GB" sz="1200" b="0" dirty="0">
              <a:effectLst/>
              <a:latin typeface="Cambria"/>
              <a:ea typeface="ＭＳ 明朝"/>
              <a:cs typeface="Times New Roman"/>
            </a:endParaRPr>
          </a:p>
          <a:p>
            <a:r>
              <a:rPr lang="en-GB" sz="1200" b="0" dirty="0">
                <a:effectLst/>
                <a:latin typeface="+mn-lt"/>
                <a:ea typeface="ＭＳ 明朝"/>
                <a:cs typeface="Times New Roman"/>
              </a:rPr>
              <a:t>Receive feedback from the group discussions.</a:t>
            </a:r>
            <a:r>
              <a:rPr lang="en-GB" b="0" dirty="0">
                <a:effectLst/>
              </a:rPr>
              <a:t> </a:t>
            </a:r>
            <a:endParaRPr lang="en-US" b="0" dirty="0"/>
          </a:p>
        </p:txBody>
      </p:sp>
      <p:sp>
        <p:nvSpPr>
          <p:cNvPr id="4" name="Slide Number Placeholder 3"/>
          <p:cNvSpPr>
            <a:spLocks noGrp="1"/>
          </p:cNvSpPr>
          <p:nvPr>
            <p:ph type="sldNum" sz="quarter" idx="10"/>
          </p:nvPr>
        </p:nvSpPr>
        <p:spPr/>
        <p:txBody>
          <a:bodyPr/>
          <a:lstStyle/>
          <a:p>
            <a:fld id="{2B932CDD-4708-194F-A39C-C81C4542927D}" type="slidenum">
              <a:rPr lang="en-US" smtClean="0"/>
              <a:t>69</a:t>
            </a:fld>
            <a:endParaRPr lang="en-US"/>
          </a:p>
        </p:txBody>
      </p:sp>
    </p:spTree>
    <p:extLst>
      <p:ext uri="{BB962C8B-B14F-4D97-AF65-F5344CB8AC3E}">
        <p14:creationId xmlns:p14="http://schemas.microsoft.com/office/powerpoint/2010/main" val="8663688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Protective factors are: </a:t>
            </a:r>
          </a:p>
          <a:p>
            <a:pPr lvl="0"/>
            <a:r>
              <a:rPr lang="en-GB" sz="1200" kern="1200" dirty="0">
                <a:solidFill>
                  <a:schemeClr val="tx1"/>
                </a:solidFill>
                <a:effectLst/>
                <a:latin typeface="+mn-lt"/>
                <a:ea typeface="+mn-ea"/>
                <a:cs typeface="+mn-cs"/>
              </a:rPr>
              <a:t>Previous coping – have they felt like this before? If so, how did they cope, what did they do? What helped them? Will it help them again? </a:t>
            </a:r>
          </a:p>
          <a:p>
            <a:pPr lvl="0"/>
            <a:r>
              <a:rPr lang="en-GB" sz="1200" kern="1200" dirty="0">
                <a:solidFill>
                  <a:schemeClr val="tx1"/>
                </a:solidFill>
                <a:effectLst/>
                <a:latin typeface="+mn-lt"/>
                <a:ea typeface="+mn-ea"/>
                <a:cs typeface="+mn-cs"/>
              </a:rPr>
              <a:t>Community involvement </a:t>
            </a:r>
            <a:r>
              <a:rPr lang="mr-IN"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are there family members, friends, community members who can help, listen, and support them?</a:t>
            </a:r>
          </a:p>
          <a:p>
            <a:pPr lvl="0"/>
            <a:r>
              <a:rPr lang="en-GB" sz="1200" kern="1200" dirty="0">
                <a:solidFill>
                  <a:schemeClr val="tx1"/>
                </a:solidFill>
                <a:effectLst/>
                <a:latin typeface="+mn-lt"/>
                <a:ea typeface="+mn-ea"/>
                <a:cs typeface="+mn-cs"/>
              </a:rPr>
              <a:t>Religious, cultural beliefs </a:t>
            </a:r>
            <a:r>
              <a:rPr lang="mr-IN"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access to spiritual/religious leaders, important community people who can support them? Do they have beliefs that give them hope?</a:t>
            </a:r>
          </a:p>
          <a:p>
            <a:pPr lvl="0"/>
            <a:r>
              <a:rPr lang="en-GB" sz="1200" kern="1200" dirty="0">
                <a:solidFill>
                  <a:schemeClr val="tx1"/>
                </a:solidFill>
                <a:effectLst/>
                <a:latin typeface="+mn-lt"/>
                <a:ea typeface="+mn-ea"/>
                <a:cs typeface="+mn-cs"/>
              </a:rPr>
              <a:t>Family and social relationships </a:t>
            </a:r>
            <a:r>
              <a:rPr lang="mr-IN"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are there relationships or people who give them hope and sense of having a future? </a:t>
            </a:r>
          </a:p>
          <a:p>
            <a:pPr>
              <a:spcAft>
                <a:spcPts val="0"/>
              </a:spcAft>
            </a:pPr>
            <a:endParaRPr lang="en-US" dirty="0"/>
          </a:p>
        </p:txBody>
      </p:sp>
      <p:sp>
        <p:nvSpPr>
          <p:cNvPr id="4" name="Slide Number Placeholder 3"/>
          <p:cNvSpPr>
            <a:spLocks noGrp="1"/>
          </p:cNvSpPr>
          <p:nvPr>
            <p:ph type="sldNum" sz="quarter" idx="10"/>
          </p:nvPr>
        </p:nvSpPr>
        <p:spPr/>
        <p:txBody>
          <a:bodyPr/>
          <a:lstStyle/>
          <a:p>
            <a:fld id="{2B932CDD-4708-194F-A39C-C81C4542927D}" type="slidenum">
              <a:rPr lang="en-US" smtClean="0"/>
              <a:t>70</a:t>
            </a:fld>
            <a:endParaRPr lang="en-US"/>
          </a:p>
        </p:txBody>
      </p:sp>
    </p:spTree>
    <p:extLst>
      <p:ext uri="{BB962C8B-B14F-4D97-AF65-F5344CB8AC3E}">
        <p14:creationId xmlns:p14="http://schemas.microsoft.com/office/powerpoint/2010/main" val="2788775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Encourage participants to think of any presentations that are not included in the list and/or expand on any of these presentations from personal/professional experiences of interacting with someone with depression.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endParaRPr lang="en-GB" sz="1200" i="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149055-E7A0-744F-9043-6C1FC17058F6}" type="slidenum">
              <a:rPr lang="en-US" smtClean="0"/>
              <a:t>7</a:t>
            </a:fld>
            <a:endParaRPr lang="en-US"/>
          </a:p>
        </p:txBody>
      </p:sp>
    </p:spTree>
    <p:extLst>
      <p:ext uri="{BB962C8B-B14F-4D97-AF65-F5344CB8AC3E}">
        <p14:creationId xmlns:p14="http://schemas.microsoft.com/office/powerpoint/2010/main" val="16405127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Use the </a:t>
            </a:r>
            <a:r>
              <a:rPr lang="en-GB" sz="1200" b="0" kern="1200" dirty="0" err="1">
                <a:solidFill>
                  <a:schemeClr val="tx1"/>
                </a:solidFill>
                <a:effectLst/>
                <a:latin typeface="+mn-lt"/>
                <a:ea typeface="+mn-ea"/>
                <a:cs typeface="+mn-cs"/>
              </a:rPr>
              <a:t>mhGAP</a:t>
            </a:r>
            <a:r>
              <a:rPr lang="en-GB" sz="1200" b="0" kern="1200" dirty="0">
                <a:solidFill>
                  <a:schemeClr val="tx1"/>
                </a:solidFill>
                <a:effectLst/>
                <a:latin typeface="+mn-lt"/>
                <a:ea typeface="+mn-ea"/>
                <a:cs typeface="+mn-cs"/>
              </a:rPr>
              <a:t>-IG algorithm to decide if Nada attempted a medically serious act of self-harm?</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Explain that assessment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must happen very quickly in an emergency.</a:t>
            </a:r>
          </a:p>
          <a:p>
            <a:endParaRPr lang="en-US" dirty="0"/>
          </a:p>
        </p:txBody>
      </p:sp>
      <p:sp>
        <p:nvSpPr>
          <p:cNvPr id="4" name="Slide Number Placeholder 3"/>
          <p:cNvSpPr>
            <a:spLocks noGrp="1"/>
          </p:cNvSpPr>
          <p:nvPr>
            <p:ph type="sldNum" sz="quarter" idx="10"/>
          </p:nvPr>
        </p:nvSpPr>
        <p:spPr/>
        <p:txBody>
          <a:bodyPr/>
          <a:lstStyle/>
          <a:p>
            <a:fld id="{2B932CDD-4708-194F-A39C-C81C4542927D}" type="slidenum">
              <a:rPr lang="en-US" smtClean="0"/>
              <a:t>71</a:t>
            </a:fld>
            <a:endParaRPr lang="en-US"/>
          </a:p>
        </p:txBody>
      </p:sp>
    </p:spTree>
    <p:extLst>
      <p:ext uri="{BB962C8B-B14F-4D97-AF65-F5344CB8AC3E}">
        <p14:creationId xmlns:p14="http://schemas.microsoft.com/office/powerpoint/2010/main" val="27089853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Once the person is medically stable and in a safe environment then return to the assessment algorithm and continue with the assessment steps. </a:t>
            </a:r>
          </a:p>
          <a:p>
            <a:pPr>
              <a:spcAft>
                <a:spcPts val="0"/>
              </a:spcAft>
            </a:pPr>
            <a:endParaRPr lang="en-GB" sz="1200" dirty="0">
              <a:effectLst/>
              <a:latin typeface="+mn-lt"/>
              <a:ea typeface="ＭＳ ゴシック"/>
              <a:cs typeface="Times New Roman"/>
            </a:endParaRPr>
          </a:p>
          <a:p>
            <a:pPr>
              <a:spcAft>
                <a:spcPts val="0"/>
              </a:spcAft>
            </a:pPr>
            <a:r>
              <a:rPr lang="en-GB" sz="1200" dirty="0">
                <a:effectLst/>
                <a:latin typeface="+mn-lt"/>
                <a:ea typeface="ＭＳ ゴシック"/>
                <a:cs typeface="Times New Roman"/>
              </a:rPr>
              <a:t>Does Nada have an imminent risk of self-harm/suicide?</a:t>
            </a:r>
            <a:endParaRPr lang="en-GB" sz="1200" dirty="0">
              <a:effectLst/>
              <a:latin typeface="Cambria"/>
              <a:ea typeface="ＭＳ 明朝"/>
              <a:cs typeface="Arial"/>
            </a:endParaRPr>
          </a:p>
          <a:p>
            <a:pPr>
              <a:spcAft>
                <a:spcPts val="0"/>
              </a:spcAft>
            </a:pPr>
            <a:r>
              <a:rPr lang="en-GB" sz="1200" b="1" dirty="0">
                <a:effectLst/>
                <a:latin typeface="+mn-lt"/>
                <a:ea typeface="ＭＳ ゴシック"/>
                <a:cs typeface="Times New Roman"/>
              </a:rPr>
              <a:t> </a:t>
            </a:r>
            <a:endParaRPr lang="en-GB" sz="1200" dirty="0">
              <a:effectLst/>
              <a:latin typeface="Cambria"/>
              <a:ea typeface="ＭＳ 明朝"/>
              <a:cs typeface="Arial"/>
            </a:endParaRPr>
          </a:p>
          <a:p>
            <a:r>
              <a:rPr lang="en-GB" sz="1200" dirty="0">
                <a:effectLst/>
                <a:latin typeface="+mn-lt"/>
                <a:ea typeface="ＭＳ ゴシック"/>
                <a:cs typeface="Times New Roman"/>
              </a:rPr>
              <a:t>Facilitate a brief group discussion to answer this question.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2B932CDD-4708-194F-A39C-C81C4542927D}" type="slidenum">
              <a:rPr lang="en-US" smtClean="0"/>
              <a:t>72</a:t>
            </a:fld>
            <a:endParaRPr lang="en-US"/>
          </a:p>
        </p:txBody>
      </p:sp>
    </p:spTree>
    <p:extLst>
      <p:ext uri="{BB962C8B-B14F-4D97-AF65-F5344CB8AC3E}">
        <p14:creationId xmlns:p14="http://schemas.microsoft.com/office/powerpoint/2010/main" val="41519195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Explain to the group that questions about self-harm/suicide must follow an appropriate line of questioning.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example, do not ask, "Do you have a headache?" and next, "Do you want to kill yourself?</a:t>
            </a:r>
            <a:r>
              <a:rPr lang="en-GB" sz="1200" kern="1200" dirty="0">
                <a:solidFill>
                  <a:schemeClr val="tx1"/>
                </a:solidFill>
                <a:effectLst/>
                <a:latin typeface="+mn-lt"/>
                <a:ea typeface="MS PGothic"/>
                <a:cs typeface="Calibri"/>
              </a:rPr>
              <a:t>”</a:t>
            </a:r>
            <a:r>
              <a:rPr lang="en-GB" sz="1200" kern="1200" dirty="0">
                <a:effectLst/>
                <a:latin typeface="+mn-lt"/>
                <a:ea typeface="MS PGothic"/>
                <a:cs typeface="Calibri"/>
              </a:rPr>
              <a:t> Instead, when the person is talking about their feelings of sadness or hopelessness, make the transition to asking about any thoughts or plans of self-harm/suicide.</a:t>
            </a:r>
            <a:endParaRPr lang="en-GB" sz="120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2B932CDD-4708-194F-A39C-C81C4542927D}" type="slidenum">
              <a:rPr lang="en-US" smtClean="0"/>
              <a:t>73</a:t>
            </a:fld>
            <a:endParaRPr lang="en-US"/>
          </a:p>
        </p:txBody>
      </p:sp>
    </p:spTree>
    <p:extLst>
      <p:ext uri="{BB962C8B-B14F-4D97-AF65-F5344CB8AC3E}">
        <p14:creationId xmlns:p14="http://schemas.microsoft.com/office/powerpoint/2010/main" val="29731134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ゴシック"/>
                <a:cs typeface="Times New Roman"/>
              </a:rPr>
              <a:t>Talk through the suggested questions on the slide.</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 </a:t>
            </a:r>
            <a:endParaRPr lang="en-GB" sz="1200" dirty="0">
              <a:effectLst/>
              <a:latin typeface="Cambria"/>
              <a:ea typeface="ＭＳ 明朝"/>
              <a:cs typeface="Arial"/>
            </a:endParaRPr>
          </a:p>
          <a:p>
            <a:r>
              <a:rPr lang="en-GB" sz="1200" dirty="0">
                <a:effectLst/>
                <a:latin typeface="+mn-lt"/>
                <a:ea typeface="ＭＳ ゴシック"/>
                <a:cs typeface="Times New Roman"/>
              </a:rPr>
              <a:t>Facilitate a brief brainstorming discussion to ensure that these examples of general questions are culturally appropriate.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2B932CDD-4708-194F-A39C-C81C4542927D}" type="slidenum">
              <a:rPr lang="en-US" smtClean="0"/>
              <a:t>74</a:t>
            </a:fld>
            <a:endParaRPr lang="en-US"/>
          </a:p>
        </p:txBody>
      </p:sp>
    </p:spTree>
    <p:extLst>
      <p:ext uri="{BB962C8B-B14F-4D97-AF65-F5344CB8AC3E}">
        <p14:creationId xmlns:p14="http://schemas.microsoft.com/office/powerpoint/2010/main" val="26344088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ゴシック"/>
                <a:cs typeface="Times New Roman"/>
              </a:rPr>
              <a:t>Read out the list of specific questions on the slide. </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 </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Facilitate a brief brainstorming discussion to ensure that these questions are culturally appropriate. </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 </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Have participants generate their own list of specific questions. Make a note of their questions. Keep the list in full view so participants can use those questions in upcoming role plays. </a:t>
            </a:r>
            <a:endParaRPr lang="en-GB" sz="120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2B932CDD-4708-194F-A39C-C81C4542927D}" type="slidenum">
              <a:rPr lang="en-US" smtClean="0"/>
              <a:t>75</a:t>
            </a:fld>
            <a:endParaRPr lang="en-US"/>
          </a:p>
        </p:txBody>
      </p:sp>
    </p:spTree>
    <p:extLst>
      <p:ext uri="{BB962C8B-B14F-4D97-AF65-F5344CB8AC3E}">
        <p14:creationId xmlns:p14="http://schemas.microsoft.com/office/powerpoint/2010/main" val="22087430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Whilst asking questions about any plans or thoughts that people may have it is a good time to ask about potential protective factors.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Brainstorm with the group more questions that are culturally relevant.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Continue with the assessment algorithm.</a:t>
            </a:r>
            <a:r>
              <a:rPr lang="en-GB" dirty="0">
                <a:effectLst/>
              </a:rPr>
              <a:t> </a:t>
            </a:r>
            <a:endParaRPr lang="en-US" dirty="0"/>
          </a:p>
        </p:txBody>
      </p:sp>
      <p:sp>
        <p:nvSpPr>
          <p:cNvPr id="4" name="Slide Number Placeholder 3"/>
          <p:cNvSpPr>
            <a:spLocks noGrp="1"/>
          </p:cNvSpPr>
          <p:nvPr>
            <p:ph type="sldNum" sz="quarter" idx="10"/>
          </p:nvPr>
        </p:nvSpPr>
        <p:spPr/>
        <p:txBody>
          <a:bodyPr/>
          <a:lstStyle/>
          <a:p>
            <a:fld id="{2B932CDD-4708-194F-A39C-C81C4542927D}" type="slidenum">
              <a:rPr lang="en-US" smtClean="0"/>
              <a:t>76</a:t>
            </a:fld>
            <a:endParaRPr lang="en-US"/>
          </a:p>
        </p:txBody>
      </p:sp>
    </p:spTree>
    <p:extLst>
      <p:ext uri="{BB962C8B-B14F-4D97-AF65-F5344CB8AC3E}">
        <p14:creationId xmlns:p14="http://schemas.microsoft.com/office/powerpoint/2010/main" val="22402281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kern="1200" dirty="0">
                <a:solidFill>
                  <a:schemeClr val="tx1"/>
                </a:solidFill>
                <a:effectLst/>
                <a:latin typeface="+mn-lt"/>
                <a:ea typeface="+mn-ea"/>
                <a:cs typeface="+mn-cs"/>
              </a:rPr>
              <a:t> </a:t>
            </a:r>
            <a:r>
              <a:rPr lang="en-GB" sz="1200" dirty="0">
                <a:effectLst/>
                <a:latin typeface="+mn-lt"/>
                <a:ea typeface="ＭＳ ゴシック"/>
                <a:cs typeface="Times New Roman"/>
              </a:rPr>
              <a:t>Explain that previous behaviour is a strong predictor of future behaviour, therefore it is important to ask about any previous acts of self-harm or suicide attempts.</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 </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If they have had previous acts of self-harm/suicide then this is also an opportunity to ask what helped them survive those previous act/attempts. </a:t>
            </a:r>
            <a:endParaRPr lang="en-GB" sz="1200" dirty="0">
              <a:effectLst/>
              <a:latin typeface="Cambria"/>
              <a:ea typeface="ＭＳ 明朝"/>
              <a:cs typeface="Arial"/>
            </a:endParaRPr>
          </a:p>
          <a:p>
            <a:pPr>
              <a:spcAft>
                <a:spcPts val="0"/>
              </a:spcAft>
            </a:pPr>
            <a:endParaRPr lang="en-GB" sz="1200" i="1" dirty="0">
              <a:effectLst/>
              <a:latin typeface="+mn-lt"/>
              <a:ea typeface="ＭＳ ゴシック"/>
              <a:cs typeface="Times New Roman"/>
            </a:endParaRPr>
          </a:p>
          <a:p>
            <a:pPr>
              <a:spcAft>
                <a:spcPts val="0"/>
              </a:spcAft>
            </a:pPr>
            <a:r>
              <a:rPr lang="en-GB" sz="1200" i="1" dirty="0">
                <a:effectLst/>
                <a:latin typeface="+mn-lt"/>
                <a:ea typeface="ＭＳ ゴシック"/>
                <a:cs typeface="Times New Roman"/>
              </a:rPr>
              <a:t>How did they cope with those feelings? Can they do the same thing this time?</a:t>
            </a:r>
            <a:endParaRPr lang="en-GB" sz="1200" i="1" dirty="0">
              <a:effectLst/>
              <a:latin typeface="Cambria"/>
              <a:ea typeface="ＭＳ 明朝"/>
              <a:cs typeface="Arial"/>
            </a:endParaRP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When they have felt like this before what did they do? How did they cope then? Can they do this again?</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B932CDD-4708-194F-A39C-C81C4542927D}" type="slidenum">
              <a:rPr lang="en-US" smtClean="0"/>
              <a:t>77</a:t>
            </a:fld>
            <a:endParaRPr lang="en-US"/>
          </a:p>
        </p:txBody>
      </p:sp>
    </p:spTree>
    <p:extLst>
      <p:ext uri="{BB962C8B-B14F-4D97-AF65-F5344CB8AC3E}">
        <p14:creationId xmlns:p14="http://schemas.microsoft.com/office/powerpoint/2010/main" val="41519195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Whilst assessing for suicide it is essential to assess for: </a:t>
            </a:r>
          </a:p>
          <a:p>
            <a:pPr marL="171450" lvl="0" indent="-171450">
              <a:buFont typeface="Arial" charset="0"/>
              <a:buChar char="•"/>
            </a:pPr>
            <a:r>
              <a:rPr lang="en-GB" sz="1200" b="0" kern="1200" dirty="0">
                <a:solidFill>
                  <a:schemeClr val="tx1"/>
                </a:solidFill>
                <a:effectLst/>
                <a:latin typeface="+mn-lt"/>
                <a:ea typeface="+mn-ea"/>
                <a:cs typeface="+mn-cs"/>
              </a:rPr>
              <a:t>Other concurrent MNS conditions. </a:t>
            </a:r>
          </a:p>
          <a:p>
            <a:pPr marL="171450" lvl="0" indent="-171450">
              <a:buFont typeface="Arial" charset="0"/>
              <a:buChar char="•"/>
            </a:pPr>
            <a:r>
              <a:rPr lang="en-GB" sz="1200" b="0" kern="1200" dirty="0">
                <a:solidFill>
                  <a:schemeClr val="tx1"/>
                </a:solidFill>
                <a:effectLst/>
                <a:latin typeface="+mn-lt"/>
                <a:ea typeface="+mn-ea"/>
                <a:cs typeface="+mn-cs"/>
              </a:rPr>
              <a:t>Chronic pain due to HIV/AIDS, cancer</a:t>
            </a:r>
            <a:r>
              <a:rPr lang="en-GB" sz="1200" b="0" kern="1200" baseline="0" dirty="0">
                <a:solidFill>
                  <a:schemeClr val="tx1"/>
                </a:solidFill>
                <a:effectLst/>
                <a:latin typeface="+mn-lt"/>
                <a:ea typeface="+mn-ea"/>
                <a:cs typeface="+mn-cs"/>
              </a:rPr>
              <a:t> etc.</a:t>
            </a:r>
            <a:r>
              <a:rPr lang="en-GB" sz="1200" b="0" kern="1200" dirty="0">
                <a:solidFill>
                  <a:schemeClr val="tx1"/>
                </a:solidFill>
                <a:effectLst/>
                <a:latin typeface="+mn-lt"/>
                <a:ea typeface="+mn-ea"/>
                <a:cs typeface="+mn-cs"/>
              </a:rPr>
              <a:t>  </a:t>
            </a:r>
          </a:p>
          <a:p>
            <a:pPr marL="171450" lvl="0" indent="-171450">
              <a:buFont typeface="Arial" charset="0"/>
              <a:buChar char="•"/>
            </a:pPr>
            <a:r>
              <a:rPr lang="en-GB" sz="1200" b="0" kern="1200" dirty="0">
                <a:solidFill>
                  <a:schemeClr val="tx1"/>
                </a:solidFill>
                <a:effectLst/>
                <a:latin typeface="+mn-lt"/>
                <a:ea typeface="+mn-ea"/>
                <a:cs typeface="+mn-cs"/>
              </a:rPr>
              <a:t>Emotional distress </a:t>
            </a:r>
            <a:r>
              <a:rPr lang="mr-IN" sz="1200" b="0"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this can be due to loss of a loved one, loss of employment, intense family conflict, problems at school, intimate partner violence, physical or sexual abuse or uncertainty about gender and sexual orientation etc. </a:t>
            </a:r>
          </a:p>
          <a:p>
            <a:pPr lvl="0"/>
            <a:endParaRPr lang="en-GB"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there are other concurrent MNS conditions, chronic pain or acute emotional distress then treat these conditions and go to the relevant modules in the mhGAP-IG.</a:t>
            </a:r>
          </a:p>
          <a:p>
            <a:endParaRPr lang="en-US" dirty="0"/>
          </a:p>
        </p:txBody>
      </p:sp>
      <p:sp>
        <p:nvSpPr>
          <p:cNvPr id="4" name="Slide Number Placeholder 3"/>
          <p:cNvSpPr>
            <a:spLocks noGrp="1"/>
          </p:cNvSpPr>
          <p:nvPr>
            <p:ph type="sldNum" sz="quarter" idx="10"/>
          </p:nvPr>
        </p:nvSpPr>
        <p:spPr/>
        <p:txBody>
          <a:bodyPr/>
          <a:lstStyle/>
          <a:p>
            <a:pPr>
              <a:defRPr/>
            </a:pPr>
            <a:fld id="{9B11DEDF-ACAA-4F56-9327-90B8EA5D4260}" type="slidenum">
              <a:rPr lang="en-US" smtClean="0"/>
              <a:pPr>
                <a:defRPr/>
              </a:pPr>
              <a:t>78</a:t>
            </a:fld>
            <a:endParaRPr lang="en-US"/>
          </a:p>
        </p:txBody>
      </p:sp>
    </p:spTree>
    <p:extLst>
      <p:ext uri="{BB962C8B-B14F-4D97-AF65-F5344CB8AC3E}">
        <p14:creationId xmlns:p14="http://schemas.microsoft.com/office/powerpoint/2010/main" val="9123248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Management of medically serious acts of self-harm/suicide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case of medically serious act of self-harm/suicide, the person should be put in a secure and supportive environment at the health-care facility.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the video, Nada cut her wrist but what are the other methods of self-harm/suicide people can use?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2B932CDD-4708-194F-A39C-C81C4542927D}" type="slidenum">
              <a:rPr lang="en-US" smtClean="0"/>
              <a:t>80</a:t>
            </a:fld>
            <a:endParaRPr lang="en-US"/>
          </a:p>
        </p:txBody>
      </p:sp>
    </p:spTree>
    <p:extLst>
      <p:ext uri="{BB962C8B-B14F-4D97-AF65-F5344CB8AC3E}">
        <p14:creationId xmlns:p14="http://schemas.microsoft.com/office/powerpoint/2010/main" val="34211802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effectLst/>
                <a:latin typeface="+mn-lt"/>
                <a:ea typeface="ＭＳ 明朝"/>
                <a:cs typeface="Times New Roman"/>
              </a:rPr>
              <a:t>Ask the group what interventions could we use in the management of self-harm/suicide?</a:t>
            </a:r>
            <a:r>
              <a:rPr lang="en-GB" b="0" dirty="0">
                <a:effectLst/>
              </a:rPr>
              <a:t> </a:t>
            </a:r>
            <a:endParaRPr lang="en-US" b="0" dirty="0"/>
          </a:p>
        </p:txBody>
      </p:sp>
      <p:sp>
        <p:nvSpPr>
          <p:cNvPr id="4" name="Slide Number Placeholder 3"/>
          <p:cNvSpPr>
            <a:spLocks noGrp="1"/>
          </p:cNvSpPr>
          <p:nvPr>
            <p:ph type="sldNum" sz="quarter" idx="10"/>
          </p:nvPr>
        </p:nvSpPr>
        <p:spPr/>
        <p:txBody>
          <a:bodyPr/>
          <a:lstStyle/>
          <a:p>
            <a:fld id="{2B932CDD-4708-194F-A39C-C81C4542927D}" type="slidenum">
              <a:rPr lang="en-US" smtClean="0"/>
              <a:t>81</a:t>
            </a:fld>
            <a:endParaRPr lang="en-US"/>
          </a:p>
        </p:txBody>
      </p:sp>
    </p:spTree>
    <p:extLst>
      <p:ext uri="{BB962C8B-B14F-4D97-AF65-F5344CB8AC3E}">
        <p14:creationId xmlns:p14="http://schemas.microsoft.com/office/powerpoint/2010/main" val="3578484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dirty="0">
                <a:effectLst/>
                <a:latin typeface="+mn-lt"/>
                <a:ea typeface="ＭＳ ゴシック"/>
                <a:cs typeface="Times New Roman"/>
              </a:rPr>
              <a:t>Explain that depression results from a complex interaction of social, psychological and biological factors. </a:t>
            </a:r>
            <a:endParaRPr lang="en-GB" sz="1200" dirty="0">
              <a:effectLst/>
              <a:latin typeface="Cambria"/>
              <a:ea typeface="ＭＳ 明朝"/>
              <a:cs typeface="Arial"/>
            </a:endParaRPr>
          </a:p>
          <a:p>
            <a:pPr>
              <a:spcAft>
                <a:spcPts val="0"/>
              </a:spcAft>
            </a:pPr>
            <a:endParaRPr lang="en-US" sz="1200" dirty="0">
              <a:effectLst/>
              <a:latin typeface="+mn-lt"/>
              <a:ea typeface="ＭＳ ゴシック"/>
              <a:cs typeface="Times New Roman"/>
            </a:endParaRPr>
          </a:p>
          <a:p>
            <a:pPr>
              <a:spcAft>
                <a:spcPts val="0"/>
              </a:spcAft>
            </a:pPr>
            <a:r>
              <a:rPr lang="en-US" sz="1200" dirty="0">
                <a:effectLst/>
                <a:latin typeface="+mn-lt"/>
                <a:ea typeface="ＭＳ ゴシック"/>
                <a:cs typeface="Times New Roman"/>
              </a:rPr>
              <a:t>For example, explain that people who have gone through adverse life events (unemployment, bereavement, psychological trauma) are likely to develop depression. Their depression can, in turn, lead to the person experiencing more stress and dysfunction (such as social isolation, indecisiveness, fatigue, irritability), thus worsening the person’s life situation and the depression itself</a:t>
            </a:r>
            <a:r>
              <a:rPr lang="en-US" sz="1200" b="0" dirty="0">
                <a:effectLst/>
                <a:latin typeface="+mn-lt"/>
                <a:ea typeface="ＭＳ ゴシック"/>
                <a:cs typeface="Times New Roman"/>
              </a:rPr>
              <a:t>.</a:t>
            </a:r>
            <a:r>
              <a:rPr lang="en-US" sz="1200" b="1" dirty="0">
                <a:effectLst/>
                <a:latin typeface="+mn-lt"/>
                <a:ea typeface="ＭＳ ゴシック"/>
                <a:cs typeface="Times New Roman"/>
              </a:rPr>
              <a:t> </a:t>
            </a:r>
            <a:r>
              <a:rPr lang="en-US" sz="1200" b="0" dirty="0">
                <a:effectLst/>
                <a:latin typeface="+mn-lt"/>
                <a:ea typeface="ＭＳ ゴシック"/>
                <a:cs typeface="Times New Roman"/>
              </a:rPr>
              <a:t>Biological factors may contribute to a person developing depression,</a:t>
            </a:r>
            <a:r>
              <a:rPr lang="en-US" sz="1200" b="0" baseline="0" dirty="0">
                <a:effectLst/>
                <a:latin typeface="+mn-lt"/>
                <a:ea typeface="ＭＳ ゴシック"/>
                <a:cs typeface="Times New Roman"/>
              </a:rPr>
              <a:t> such as a person with a</a:t>
            </a:r>
            <a:r>
              <a:rPr lang="en-US" sz="1200" b="0" dirty="0">
                <a:effectLst/>
                <a:latin typeface="+mn-lt"/>
                <a:ea typeface="ＭＳ ゴシック"/>
                <a:cs typeface="Times New Roman"/>
              </a:rPr>
              <a:t> family history of depression.</a:t>
            </a:r>
            <a:endParaRPr lang="en-GB" sz="1200" b="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8</a:t>
            </a:fld>
            <a:endParaRPr lang="en-US"/>
          </a:p>
        </p:txBody>
      </p:sp>
    </p:spTree>
    <p:extLst>
      <p:ext uri="{BB962C8B-B14F-4D97-AF65-F5344CB8AC3E}">
        <p14:creationId xmlns:p14="http://schemas.microsoft.com/office/powerpoint/2010/main" val="21834240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Explain that the key to the management of self-harm/suicide is to:</a:t>
            </a:r>
          </a:p>
          <a:p>
            <a:pPr marL="171450" lvl="0" indent="-171450">
              <a:buFont typeface="Arial" charset="0"/>
              <a:buChar char="•"/>
            </a:pPr>
            <a:r>
              <a:rPr lang="en-GB" sz="1200" kern="1200" dirty="0">
                <a:solidFill>
                  <a:schemeClr val="tx1"/>
                </a:solidFill>
                <a:effectLst/>
                <a:latin typeface="+mn-lt"/>
                <a:ea typeface="+mn-ea"/>
                <a:cs typeface="+mn-cs"/>
              </a:rPr>
              <a:t>Ensure the person does not have access to means.</a:t>
            </a:r>
          </a:p>
          <a:p>
            <a:pPr marL="171450" lvl="0" indent="-171450">
              <a:buFont typeface="Arial" charset="0"/>
              <a:buChar char="•"/>
            </a:pPr>
            <a:r>
              <a:rPr lang="en-GB" sz="1200" kern="1200" dirty="0">
                <a:solidFill>
                  <a:schemeClr val="tx1"/>
                </a:solidFill>
                <a:effectLst/>
                <a:latin typeface="+mn-lt"/>
                <a:ea typeface="+mn-ea"/>
                <a:cs typeface="+mn-cs"/>
              </a:rPr>
              <a:t>Support their carers.</a:t>
            </a:r>
          </a:p>
          <a:p>
            <a:pPr marL="171450" lvl="0" indent="-171450">
              <a:buFont typeface="Arial" charset="0"/>
              <a:buChar char="•"/>
            </a:pPr>
            <a:r>
              <a:rPr lang="en-GB" sz="1200" kern="1200" dirty="0">
                <a:solidFill>
                  <a:schemeClr val="tx1"/>
                </a:solidFill>
                <a:effectLst/>
                <a:latin typeface="+mn-lt"/>
                <a:ea typeface="+mn-ea"/>
                <a:cs typeface="+mn-cs"/>
              </a:rPr>
              <a:t>Mobilize family and friends to support and make them feel safe.</a:t>
            </a:r>
          </a:p>
          <a:p>
            <a:pPr marL="171450" lvl="0" indent="-171450">
              <a:buFont typeface="Arial" charset="0"/>
              <a:buChar char="•"/>
            </a:pPr>
            <a:r>
              <a:rPr lang="en-GB" sz="1200" kern="1200" dirty="0">
                <a:solidFill>
                  <a:schemeClr val="tx1"/>
                </a:solidFill>
                <a:effectLst/>
                <a:latin typeface="+mn-lt"/>
                <a:ea typeface="+mn-ea"/>
                <a:cs typeface="+mn-cs"/>
              </a:rPr>
              <a:t>Focus on protective factors. </a:t>
            </a:r>
          </a:p>
          <a:p>
            <a:pPr marL="171450" lvl="0" indent="-171450">
              <a:buFont typeface="Arial" charset="0"/>
              <a:buChar char="•"/>
            </a:pPr>
            <a:r>
              <a:rPr lang="en-GB" sz="1200" kern="1200" dirty="0">
                <a:solidFill>
                  <a:schemeClr val="tx1"/>
                </a:solidFill>
                <a:effectLst/>
                <a:latin typeface="+mn-lt"/>
                <a:ea typeface="+mn-ea"/>
                <a:cs typeface="+mn-cs"/>
              </a:rPr>
              <a:t>Offer psychoeducation to ensure they understand it is best to talk about these feelings and identify people that they can turn to when one is feeling this way.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important to treat any underlying MNS condition, chronic pain and emotional distress.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Due to the seriousness of self-harm/suicide ALWAYS refer to and consult a mental health specialist when available.</a:t>
            </a:r>
          </a:p>
          <a:p>
            <a:pPr>
              <a:spcAft>
                <a:spcPts val="0"/>
              </a:spcAft>
            </a:pPr>
            <a:endParaRPr lang="en-US" dirty="0"/>
          </a:p>
        </p:txBody>
      </p:sp>
      <p:sp>
        <p:nvSpPr>
          <p:cNvPr id="4" name="Slide Number Placeholder 3"/>
          <p:cNvSpPr>
            <a:spLocks noGrp="1"/>
          </p:cNvSpPr>
          <p:nvPr>
            <p:ph type="sldNum" sz="quarter" idx="10"/>
          </p:nvPr>
        </p:nvSpPr>
        <p:spPr/>
        <p:txBody>
          <a:bodyPr/>
          <a:lstStyle/>
          <a:p>
            <a:fld id="{2B932CDD-4708-194F-A39C-C81C4542927D}" type="slidenum">
              <a:rPr lang="en-US" smtClean="0"/>
              <a:t>82</a:t>
            </a:fld>
            <a:endParaRPr lang="en-US"/>
          </a:p>
        </p:txBody>
      </p:sp>
    </p:spTree>
    <p:extLst>
      <p:ext uri="{BB962C8B-B14F-4D97-AF65-F5344CB8AC3E}">
        <p14:creationId xmlns:p14="http://schemas.microsoft.com/office/powerpoint/2010/main" val="28226835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Times New Roman"/>
              </a:rPr>
              <a:t>Carer support, psychosocial support, psychoeducation. </a:t>
            </a:r>
            <a:endParaRPr lang="en-GB" sz="1200" dirty="0">
              <a:effectLst/>
              <a:latin typeface="Cambria"/>
              <a:ea typeface="ＭＳ 明朝"/>
              <a:cs typeface="Times New Roman"/>
            </a:endParaRPr>
          </a:p>
          <a:p>
            <a:pPr>
              <a:spcAft>
                <a:spcPts val="0"/>
              </a:spcAft>
            </a:pPr>
            <a:r>
              <a:rPr lang="en-GB" sz="1200" dirty="0">
                <a:effectLst/>
                <a:latin typeface="+mn-lt"/>
                <a:ea typeface="ＭＳ 明朝"/>
                <a:cs typeface="Times New Roman"/>
              </a:rPr>
              <a:t> </a:t>
            </a:r>
            <a:endParaRPr lang="en-GB" sz="1200" dirty="0">
              <a:effectLst/>
              <a:latin typeface="Cambria"/>
              <a:ea typeface="ＭＳ 明朝"/>
              <a:cs typeface="Times New Roman"/>
            </a:endParaRPr>
          </a:p>
          <a:p>
            <a:r>
              <a:rPr lang="en-GB" sz="1200" dirty="0">
                <a:effectLst/>
                <a:latin typeface="+mn-lt"/>
                <a:ea typeface="ＭＳ 明朝"/>
                <a:cs typeface="Times New Roman"/>
              </a:rPr>
              <a:t>Again, where possible, refer to and consult a mental health specialist. </a:t>
            </a:r>
            <a:endParaRPr lang="en-US" dirty="0"/>
          </a:p>
        </p:txBody>
      </p:sp>
      <p:sp>
        <p:nvSpPr>
          <p:cNvPr id="4" name="Slide Number Placeholder 3"/>
          <p:cNvSpPr>
            <a:spLocks noGrp="1"/>
          </p:cNvSpPr>
          <p:nvPr>
            <p:ph type="sldNum" sz="quarter" idx="10"/>
          </p:nvPr>
        </p:nvSpPr>
        <p:spPr/>
        <p:txBody>
          <a:bodyPr/>
          <a:lstStyle/>
          <a:p>
            <a:fld id="{2B932CDD-4708-194F-A39C-C81C4542927D}" type="slidenum">
              <a:rPr lang="en-US" smtClean="0"/>
              <a:t>83</a:t>
            </a:fld>
            <a:endParaRPr lang="en-US"/>
          </a:p>
        </p:txBody>
      </p:sp>
    </p:spTree>
    <p:extLst>
      <p:ext uri="{BB962C8B-B14F-4D97-AF65-F5344CB8AC3E}">
        <p14:creationId xmlns:p14="http://schemas.microsoft.com/office/powerpoint/2010/main" val="10159504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pPr>
              <a:spcAft>
                <a:spcPts val="0"/>
              </a:spcAft>
            </a:pPr>
            <a:r>
              <a:rPr lang="en-GB" sz="1200" dirty="0">
                <a:effectLst/>
                <a:latin typeface="+mn-lt"/>
                <a:ea typeface="ＭＳ 明朝"/>
                <a:cs typeface="Arial"/>
              </a:rPr>
              <a:t>Direct participants to page 137 of the </a:t>
            </a:r>
            <a:r>
              <a:rPr lang="en-GB" sz="1200" dirty="0" err="1">
                <a:effectLst/>
                <a:latin typeface="+mn-lt"/>
                <a:ea typeface="ＭＳ 明朝"/>
                <a:cs typeface="Arial"/>
              </a:rPr>
              <a:t>mhGAP</a:t>
            </a:r>
            <a:r>
              <a:rPr lang="en-GB" sz="1200" dirty="0">
                <a:effectLst/>
                <a:latin typeface="+mn-lt"/>
                <a:ea typeface="ＭＳ 明朝"/>
                <a:cs typeface="Arial"/>
              </a:rPr>
              <a:t>-IG Version 2.0 and ask a volunteer from the participants to briefly talk through the different interventions in detail, answering any questions the group may have.</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Remind participants that it is essential to ensure that the person is in a safe and quiet environment when talking about self-harm/suicide.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r>
              <a:rPr lang="en-GB" sz="1200" dirty="0">
                <a:effectLst/>
                <a:latin typeface="+mn-lt"/>
                <a:ea typeface="ＭＳ 明朝"/>
                <a:cs typeface="Arial"/>
              </a:rPr>
              <a:t>Remind participants to involve carers, where possible, in the assessment and management of the person with self-harm/suicide</a:t>
            </a:r>
            <a:r>
              <a:rPr lang="en-GB" sz="1200" dirty="0">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2B932CDD-4708-194F-A39C-C81C4542927D}" type="slidenum">
              <a:rPr lang="en-US" smtClean="0"/>
              <a:t>84</a:t>
            </a:fld>
            <a:endParaRPr lang="en-US"/>
          </a:p>
        </p:txBody>
      </p:sp>
    </p:spTree>
    <p:extLst>
      <p:ext uri="{BB962C8B-B14F-4D97-AF65-F5344CB8AC3E}">
        <p14:creationId xmlns:p14="http://schemas.microsoft.com/office/powerpoint/2010/main" val="41173726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dirty="0">
                <a:effectLst/>
                <a:latin typeface="+mn-lt"/>
                <a:ea typeface="ＭＳ 明朝"/>
                <a:cs typeface="Arial"/>
              </a:rPr>
              <a:t>Direct participants to continue to read through the psychosocial interventions in the mhGAP-IG. Ask for a different volunteer to continue reading out loud.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 </a:t>
            </a: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Highlight the points listed under activating psychosocial support.</a:t>
            </a:r>
          </a:p>
          <a:p>
            <a:pPr>
              <a:spcAft>
                <a:spcPts val="0"/>
              </a:spcAft>
            </a:pPr>
            <a:endParaRPr lang="en-GB" sz="1200" dirty="0">
              <a:effectLst/>
              <a:latin typeface="Cambria"/>
              <a:ea typeface="ＭＳ 明朝"/>
              <a:cs typeface="Arial"/>
            </a:endParaRPr>
          </a:p>
          <a:p>
            <a:pPr>
              <a:spcAft>
                <a:spcPts val="0"/>
              </a:spcAft>
            </a:pPr>
            <a:r>
              <a:rPr lang="en-GB" sz="1200" dirty="0">
                <a:effectLst/>
                <a:latin typeface="+mn-lt"/>
                <a:ea typeface="ＭＳ 明朝"/>
                <a:cs typeface="Arial"/>
              </a:rPr>
              <a:t>Explain that by assessing for protective factors, they have already started to “explore reasons and ways to stay alive”.</a:t>
            </a:r>
            <a:endParaRPr lang="en-GB" sz="1200" dirty="0">
              <a:effectLst/>
              <a:latin typeface="Cambria"/>
              <a:ea typeface="ＭＳ 明朝"/>
              <a:cs typeface="Arial"/>
            </a:endParaRPr>
          </a:p>
          <a:p>
            <a:pPr>
              <a:spcAft>
                <a:spcPts val="0"/>
              </a:spcAft>
            </a:pPr>
            <a:r>
              <a:rPr lang="en-GB" sz="1200" kern="1200" dirty="0">
                <a:effectLst/>
                <a:latin typeface="+mn-lt"/>
                <a:ea typeface="MS PGothic"/>
                <a:cs typeface="Calibri"/>
              </a:rPr>
              <a:t> </a:t>
            </a:r>
            <a:endParaRPr lang="en-GB" sz="1200" dirty="0">
              <a:effectLst/>
              <a:latin typeface="Cambria"/>
              <a:ea typeface="ＭＳ 明朝"/>
              <a:cs typeface="Arial"/>
            </a:endParaRPr>
          </a:p>
          <a:p>
            <a:r>
              <a:rPr lang="en-GB" sz="1200" kern="1200" dirty="0">
                <a:effectLst/>
                <a:latin typeface="+mn-lt"/>
                <a:ea typeface="MS PGothic"/>
                <a:cs typeface="Calibri"/>
              </a:rPr>
              <a:t>When exploring for reasons and ways to stay alive, one should really listen to the person and try to understand what is the most important for them and avoid giving your own opinions. </a:t>
            </a:r>
            <a:endParaRPr lang="en-US" dirty="0"/>
          </a:p>
        </p:txBody>
      </p:sp>
      <p:sp>
        <p:nvSpPr>
          <p:cNvPr id="4" name="Slide Number Placeholder 3"/>
          <p:cNvSpPr>
            <a:spLocks noGrp="1"/>
          </p:cNvSpPr>
          <p:nvPr>
            <p:ph type="sldNum" sz="quarter" idx="10"/>
          </p:nvPr>
        </p:nvSpPr>
        <p:spPr/>
        <p:txBody>
          <a:bodyPr/>
          <a:lstStyle/>
          <a:p>
            <a:fld id="{2B932CDD-4708-194F-A39C-C81C4542927D}" type="slidenum">
              <a:rPr lang="en-US" smtClean="0"/>
              <a:t>85</a:t>
            </a:fld>
            <a:endParaRPr lang="en-US"/>
          </a:p>
        </p:txBody>
      </p:sp>
    </p:spTree>
    <p:extLst>
      <p:ext uri="{BB962C8B-B14F-4D97-AF65-F5344CB8AC3E}">
        <p14:creationId xmlns:p14="http://schemas.microsoft.com/office/powerpoint/2010/main" val="28741984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See SUI supporting materials role play 1.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Print three different instruction sheets for the participants playing different roles.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Ensure the person playing the role of the observer also has a competency assessment form (see </a:t>
            </a:r>
            <a:r>
              <a:rPr lang="en-GB" sz="1200" kern="1200" dirty="0" err="1">
                <a:solidFill>
                  <a:schemeClr val="tx1"/>
                </a:solidFill>
                <a:effectLst/>
                <a:latin typeface="+mn-lt"/>
                <a:ea typeface="+mn-ea"/>
                <a:cs typeface="+mn-cs"/>
              </a:rPr>
              <a:t>ToHP</a:t>
            </a:r>
            <a:r>
              <a:rPr lang="en-GB" sz="1200" kern="1200" dirty="0">
                <a:solidFill>
                  <a:schemeClr val="tx1"/>
                </a:solidFill>
                <a:effectLst/>
                <a:latin typeface="+mn-lt"/>
                <a:ea typeface="+mn-ea"/>
                <a:cs typeface="+mn-cs"/>
              </a:rPr>
              <a:t> training forms) in order to assess the participants.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Duration:</a:t>
            </a:r>
            <a:r>
              <a:rPr lang="en-GB" sz="1200" kern="1200" dirty="0">
                <a:solidFill>
                  <a:schemeClr val="tx1"/>
                </a:solidFill>
                <a:effectLst/>
                <a:latin typeface="+mn-lt"/>
                <a:ea typeface="+mn-ea"/>
                <a:cs typeface="+mn-cs"/>
              </a:rPr>
              <a:t> 30 minutes.</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Purpose: </a:t>
            </a:r>
            <a:r>
              <a:rPr lang="en-GB" sz="1200" kern="1200" dirty="0">
                <a:solidFill>
                  <a:schemeClr val="tx1"/>
                </a:solidFill>
                <a:effectLst/>
                <a:latin typeface="+mn-lt"/>
                <a:ea typeface="+mn-ea"/>
                <a:cs typeface="+mn-cs"/>
              </a:rPr>
              <a:t>This role play gives participants an opportunity to practise using the </a:t>
            </a:r>
            <a:r>
              <a:rPr lang="en-GB" sz="1200" kern="1200" dirty="0" err="1">
                <a:solidFill>
                  <a:schemeClr val="tx1"/>
                </a:solidFill>
                <a:effectLst/>
                <a:latin typeface="+mn-lt"/>
                <a:ea typeface="+mn-ea"/>
                <a:cs typeface="+mn-cs"/>
              </a:rPr>
              <a:t>mhGAP</a:t>
            </a:r>
            <a:r>
              <a:rPr lang="en-GB" sz="1200" kern="1200" dirty="0">
                <a:solidFill>
                  <a:schemeClr val="tx1"/>
                </a:solidFill>
                <a:effectLst/>
                <a:latin typeface="+mn-lt"/>
                <a:ea typeface="+mn-ea"/>
                <a:cs typeface="+mn-cs"/>
              </a:rPr>
              <a:t>-IG to assess for possible self-harm/suicide.</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Situation:  </a:t>
            </a:r>
            <a:r>
              <a:rPr lang="en-AU" sz="1200" kern="1200" dirty="0">
                <a:solidFill>
                  <a:schemeClr val="tx1"/>
                </a:solidFill>
                <a:effectLst/>
                <a:latin typeface="+mn-lt"/>
                <a:ea typeface="+mn-ea"/>
                <a:cs typeface="+mn-cs"/>
              </a:rPr>
              <a:t>A young man has come to be checked over after having a motorcycle accident. The health-care provider is worried he may have been suicidal at the time of the accident.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Instructions: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Divide the participants into groups of three.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Instruct one person to play the role of the health-care provider, one the person seeking help and one the observer.</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Distribute the role play instructions to each person depending on their role.</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Ensure that the participants keep to the allotted time.</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E63386-C4A8-5A44-A9CD-BA4C55E3D562}" type="slidenum">
              <a:rPr lang="en-US" smtClean="0"/>
              <a:t>86</a:t>
            </a:fld>
            <a:endParaRPr lang="en-US"/>
          </a:p>
        </p:txBody>
      </p:sp>
    </p:spTree>
    <p:extLst>
      <p:ext uri="{BB962C8B-B14F-4D97-AF65-F5344CB8AC3E}">
        <p14:creationId xmlns:p14="http://schemas.microsoft.com/office/powerpoint/2010/main" val="37530656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0"/>
              </a:spcAft>
              <a:buFontTx/>
              <a:buNone/>
            </a:pPr>
            <a:r>
              <a:rPr lang="en-GB" sz="1200" kern="1200" dirty="0">
                <a:effectLst/>
                <a:latin typeface="+mn-lt"/>
                <a:ea typeface="MS PGothic"/>
                <a:cs typeface="Calibri"/>
              </a:rPr>
              <a:t>Talk through the follow up assessment steps as described on the slide and in the mhGAP-IG </a:t>
            </a:r>
            <a:endParaRPr lang="en-GB" sz="1200" dirty="0">
              <a:effectLst/>
              <a:latin typeface="Cambria"/>
              <a:ea typeface="ＭＳ 明朝"/>
              <a:cs typeface="Arial"/>
            </a:endParaRPr>
          </a:p>
          <a:p>
            <a:pPr marL="0" lvl="0" indent="0">
              <a:spcAft>
                <a:spcPts val="0"/>
              </a:spcAft>
              <a:buFontTx/>
              <a:buNone/>
            </a:pPr>
            <a:endParaRPr lang="en-GB" sz="1200" kern="1200" dirty="0">
              <a:effectLst/>
              <a:latin typeface="+mn-lt"/>
              <a:ea typeface="MS PGothic"/>
              <a:cs typeface="Calibri"/>
            </a:endParaRPr>
          </a:p>
          <a:p>
            <a:pPr marL="0" lvl="0" indent="0">
              <a:spcAft>
                <a:spcPts val="0"/>
              </a:spcAft>
              <a:buFontTx/>
              <a:buNone/>
            </a:pPr>
            <a:r>
              <a:rPr lang="en-GB" sz="1200" kern="1200" dirty="0">
                <a:effectLst/>
                <a:latin typeface="+mn-lt"/>
                <a:ea typeface="MS PGothic"/>
                <a:cs typeface="Calibri"/>
              </a:rPr>
              <a:t>Explain that a person needs to be followed-up with closely as long as there is still a risk of self-harm/suicide.</a:t>
            </a:r>
            <a:endParaRPr lang="en-GB" sz="1200" dirty="0">
              <a:effectLst/>
              <a:latin typeface="Cambria"/>
              <a:ea typeface="ＭＳ 明朝"/>
              <a:cs typeface="Arial"/>
            </a:endParaRPr>
          </a:p>
          <a:p>
            <a:pPr>
              <a:spcAft>
                <a:spcPts val="0"/>
              </a:spcAft>
              <a:buFontTx/>
              <a:buNone/>
            </a:pPr>
            <a:r>
              <a:rPr lang="en-GB" sz="1200" kern="1200" dirty="0">
                <a:effectLst/>
                <a:latin typeface="+mn-lt"/>
                <a:ea typeface="MS PGothic"/>
                <a:cs typeface="Calibri"/>
              </a:rPr>
              <a:t> </a:t>
            </a:r>
            <a:endParaRPr lang="en-GB" sz="1200" dirty="0">
              <a:effectLst/>
              <a:latin typeface="Cambria"/>
              <a:ea typeface="ＭＳ 明朝"/>
              <a:cs typeface="Arial"/>
            </a:endParaRPr>
          </a:p>
          <a:p>
            <a:pPr marL="0" lvl="0" indent="0">
              <a:spcAft>
                <a:spcPts val="0"/>
              </a:spcAft>
              <a:buFontTx/>
              <a:buNone/>
            </a:pPr>
            <a:r>
              <a:rPr lang="en-GB" sz="1200" kern="1200" dirty="0">
                <a:effectLst/>
                <a:latin typeface="+mn-lt"/>
                <a:ea typeface="MS PGothic"/>
                <a:cs typeface="Calibri"/>
              </a:rPr>
              <a:t>Different methods can be used to follow-up: scheduling another appointment at the centre, home visits, phone calls, text messages. The appropriateness of these different methods varies depending on cultural acceptability and on the resources available. </a:t>
            </a:r>
            <a:endParaRPr lang="en-GB" sz="1200" dirty="0">
              <a:effectLst/>
              <a:latin typeface="Cambria"/>
              <a:ea typeface="ＭＳ 明朝"/>
              <a:cs typeface="Arial"/>
            </a:endParaRPr>
          </a:p>
          <a:p>
            <a:pPr marL="0" lvl="0" indent="0">
              <a:spcAft>
                <a:spcPts val="0"/>
              </a:spcAft>
              <a:buFontTx/>
              <a:buNone/>
            </a:pPr>
            <a:r>
              <a:rPr lang="en-GB" sz="1200" kern="1200" dirty="0">
                <a:effectLst/>
                <a:latin typeface="+mn-lt"/>
                <a:ea typeface="MS PGothic"/>
                <a:cs typeface="Calibri"/>
              </a:rPr>
              <a:t> </a:t>
            </a:r>
            <a:endParaRPr lang="en-GB" sz="1200" dirty="0">
              <a:effectLst/>
              <a:latin typeface="Cambria"/>
              <a:ea typeface="ＭＳ 明朝"/>
              <a:cs typeface="Arial"/>
            </a:endParaRPr>
          </a:p>
          <a:p>
            <a:pPr marL="0" lvl="0" indent="0">
              <a:spcAft>
                <a:spcPts val="0"/>
              </a:spcAft>
              <a:buFontTx/>
              <a:buNone/>
            </a:pPr>
            <a:r>
              <a:rPr lang="en-GB" sz="1200" kern="1200" dirty="0">
                <a:effectLst/>
                <a:latin typeface="+mn-lt"/>
                <a:ea typeface="MS PGothic"/>
                <a:cs typeface="Calibri"/>
              </a:rPr>
              <a:t>Facilitate a brief group discussion about: </a:t>
            </a:r>
            <a:endParaRPr lang="en-GB" sz="1200" kern="1200" dirty="0">
              <a:effectLst/>
              <a:latin typeface="Cambria"/>
              <a:ea typeface="ＭＳ 明朝"/>
              <a:cs typeface="Arial"/>
            </a:endParaRPr>
          </a:p>
          <a:p>
            <a:pPr marL="171450" lvl="0" indent="-171450">
              <a:spcAft>
                <a:spcPts val="0"/>
              </a:spcAft>
              <a:buFont typeface="Arial" charset="0"/>
              <a:buChar char="•"/>
            </a:pPr>
            <a:r>
              <a:rPr lang="en-GB" sz="1200" kern="1200" dirty="0">
                <a:effectLst/>
                <a:latin typeface="Cambria"/>
                <a:ea typeface="ＭＳ 明朝"/>
                <a:cs typeface="Arial"/>
              </a:rPr>
              <a:t>D</a:t>
            </a:r>
            <a:r>
              <a:rPr lang="en-GB" sz="1200" kern="1200" dirty="0">
                <a:effectLst/>
                <a:latin typeface="+mn-lt"/>
                <a:ea typeface="MS PGothic"/>
                <a:cs typeface="Calibri"/>
              </a:rPr>
              <a:t>ifferent ways that they could follow up with a person with self-harm/suicide. </a:t>
            </a:r>
            <a:endParaRPr lang="en-GB" sz="1200" dirty="0">
              <a:effectLst/>
              <a:latin typeface="Cambria"/>
              <a:ea typeface="ＭＳ 明朝"/>
              <a:cs typeface="Arial"/>
            </a:endParaRPr>
          </a:p>
          <a:p>
            <a:pPr marL="171450" indent="-171450">
              <a:buFont typeface="Arial" charset="0"/>
              <a:buChar char="•"/>
            </a:pPr>
            <a:r>
              <a:rPr lang="en-GB" sz="1200" dirty="0">
                <a:effectLst/>
                <a:latin typeface="+mn-lt"/>
                <a:ea typeface="ＭＳ 明朝"/>
                <a:cs typeface="Arial"/>
              </a:rPr>
              <a:t>Identify any barriers/solutions to providing follow-up.</a:t>
            </a:r>
            <a:r>
              <a:rPr lang="en-GB" dirty="0">
                <a:effectLst/>
              </a:rPr>
              <a:t> </a:t>
            </a:r>
            <a:endParaRPr lang="en-US" dirty="0"/>
          </a:p>
        </p:txBody>
      </p:sp>
      <p:sp>
        <p:nvSpPr>
          <p:cNvPr id="4" name="Slide Number Placeholder 3"/>
          <p:cNvSpPr>
            <a:spLocks noGrp="1"/>
          </p:cNvSpPr>
          <p:nvPr>
            <p:ph type="sldNum" sz="quarter" idx="10"/>
          </p:nvPr>
        </p:nvSpPr>
        <p:spPr/>
        <p:txBody>
          <a:bodyPr/>
          <a:lstStyle/>
          <a:p>
            <a:fld id="{2B932CDD-4708-194F-A39C-C81C4542927D}" type="slidenum">
              <a:rPr lang="en-US" smtClean="0"/>
              <a:t>87</a:t>
            </a:fld>
            <a:endParaRPr lang="en-US"/>
          </a:p>
        </p:txBody>
      </p:sp>
    </p:spTree>
    <p:extLst>
      <p:ext uri="{BB962C8B-B14F-4D97-AF65-F5344CB8AC3E}">
        <p14:creationId xmlns:p14="http://schemas.microsoft.com/office/powerpoint/2010/main" val="30725709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Duration:</a:t>
            </a:r>
            <a:r>
              <a:rPr lang="en-GB" sz="1200" kern="1200" dirty="0">
                <a:solidFill>
                  <a:schemeClr val="tx1"/>
                </a:solidFill>
                <a:effectLst/>
                <a:latin typeface="+mn-lt"/>
                <a:ea typeface="+mn-ea"/>
                <a:cs typeface="+mn-cs"/>
              </a:rPr>
              <a:t> Minimum 15 minutes (depending on participants’ questions). </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Purpose</a:t>
            </a:r>
            <a:r>
              <a:rPr lang="en-GB" sz="1200" kern="1200" dirty="0">
                <a:solidFill>
                  <a:schemeClr val="tx1"/>
                </a:solidFill>
                <a:effectLst/>
                <a:latin typeface="+mn-lt"/>
                <a:ea typeface="+mn-ea"/>
                <a:cs typeface="+mn-cs"/>
              </a:rPr>
              <a:t>: Review the knowledge and skills gained during this training session by delivering MCQs and facilitating a discussion. </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Administer the SUI MCQs (see SUI supporting material) to participants.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Discuss the answers as a group.</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Facilitate a brief discussion answering any queries or concerns the participants may have.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E63386-C4A8-5A44-A9CD-BA4C55E3D562}" type="slidenum">
              <a:rPr lang="en-US" smtClean="0"/>
              <a:t>88</a:t>
            </a:fld>
            <a:endParaRPr lang="en-US"/>
          </a:p>
        </p:txBody>
      </p:sp>
    </p:spTree>
    <p:extLst>
      <p:ext uri="{BB962C8B-B14F-4D97-AF65-F5344CB8AC3E}">
        <p14:creationId xmlns:p14="http://schemas.microsoft.com/office/powerpoint/2010/main" val="2021888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Duration:</a:t>
            </a:r>
            <a:r>
              <a:rPr lang="en-GB" sz="1200" kern="1200" dirty="0">
                <a:solidFill>
                  <a:schemeClr val="tx1"/>
                </a:solidFill>
                <a:effectLst/>
                <a:latin typeface="+mn-lt"/>
                <a:ea typeface="+mn-ea"/>
                <a:cs typeface="+mn-cs"/>
              </a:rPr>
              <a:t> Minimum 15 minutes (depending on participants’ questions). </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Purpose</a:t>
            </a:r>
            <a:r>
              <a:rPr lang="en-GB" sz="1200" kern="1200" dirty="0">
                <a:solidFill>
                  <a:schemeClr val="tx1"/>
                </a:solidFill>
                <a:effectLst/>
                <a:latin typeface="+mn-lt"/>
                <a:ea typeface="+mn-ea"/>
                <a:cs typeface="+mn-cs"/>
              </a:rPr>
              <a:t>: Review the knowledge and skills gained during this training session by delivering MCQs and facilitating a discussion. </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Administer the SUI MCQs (see SUI supporting material) to participants.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Discuss the answers as a group.</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Facilitate a brief discussion answering any queries or concerns the participants may have.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E63386-C4A8-5A44-A9CD-BA4C55E3D562}" type="slidenum">
              <a:rPr lang="en-US" smtClean="0"/>
              <a:t>89</a:t>
            </a:fld>
            <a:endParaRPr lang="en-US"/>
          </a:p>
        </p:txBody>
      </p:sp>
    </p:spTree>
    <p:extLst>
      <p:ext uri="{BB962C8B-B14F-4D97-AF65-F5344CB8AC3E}">
        <p14:creationId xmlns:p14="http://schemas.microsoft.com/office/powerpoint/2010/main" val="202188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GB" sz="1200" b="1" dirty="0">
                <a:effectLst/>
                <a:latin typeface="+mn-lt"/>
                <a:ea typeface="ＭＳ ゴシック"/>
                <a:cs typeface="Times New Roman"/>
              </a:rPr>
              <a:t>Identifying depression</a:t>
            </a:r>
            <a:r>
              <a:rPr lang="en-GB" sz="1200" dirty="0">
                <a:effectLst/>
                <a:latin typeface="+mn-lt"/>
                <a:ea typeface="ＭＳ ゴシック"/>
                <a:cs typeface="Times New Roman"/>
              </a:rPr>
              <a:t> </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 </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Explain that differentiating between depression and low mood is an important skill.</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Low mood is normal and transient; many people experience low mood from time to time. </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Depression lasts longer and has a profound impact on a person’s ability to function in </a:t>
            </a:r>
            <a:r>
              <a:rPr lang="en-GB" sz="1200" b="0" dirty="0">
                <a:effectLst/>
                <a:latin typeface="+mn-lt"/>
                <a:ea typeface="ＭＳ ゴシック"/>
                <a:cs typeface="Times New Roman"/>
              </a:rPr>
              <a:t>everyday</a:t>
            </a:r>
            <a:r>
              <a:rPr lang="en-GB" sz="1200" b="1" dirty="0">
                <a:effectLst/>
                <a:latin typeface="+mn-lt"/>
                <a:ea typeface="ＭＳ ゴシック"/>
                <a:cs typeface="Times New Roman"/>
              </a:rPr>
              <a:t> </a:t>
            </a:r>
            <a:r>
              <a:rPr lang="en-GB" sz="1200" dirty="0">
                <a:effectLst/>
                <a:latin typeface="+mn-lt"/>
                <a:ea typeface="ＭＳ ゴシック"/>
                <a:cs typeface="Times New Roman"/>
              </a:rPr>
              <a:t>life.</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Therefore, when identifying depression, it is important to consider both: </a:t>
            </a:r>
            <a:endParaRPr lang="en-GB" sz="1200" dirty="0">
              <a:effectLst/>
              <a:latin typeface="Cambria"/>
              <a:ea typeface="ＭＳ 明朝"/>
              <a:cs typeface="Arial"/>
            </a:endParaRPr>
          </a:p>
          <a:p>
            <a:pPr marL="171450" indent="-171450">
              <a:spcAft>
                <a:spcPts val="0"/>
              </a:spcAft>
              <a:buFont typeface="Arial" charset="0"/>
              <a:buChar char="•"/>
            </a:pPr>
            <a:r>
              <a:rPr lang="en-GB" sz="1200" dirty="0">
                <a:effectLst/>
                <a:latin typeface="+mn-lt"/>
                <a:ea typeface="ＭＳ ゴシック"/>
                <a:cs typeface="Times New Roman"/>
              </a:rPr>
              <a:t>The duration of the symptoms; and</a:t>
            </a:r>
            <a:endParaRPr lang="en-GB" sz="1200" dirty="0">
              <a:effectLst/>
              <a:latin typeface="Cambria"/>
              <a:ea typeface="ＭＳ 明朝"/>
              <a:cs typeface="Arial"/>
            </a:endParaRPr>
          </a:p>
          <a:p>
            <a:pPr marL="171450" indent="-171450">
              <a:spcAft>
                <a:spcPts val="0"/>
              </a:spcAft>
              <a:buFont typeface="Arial" charset="0"/>
              <a:buChar char="•"/>
            </a:pPr>
            <a:r>
              <a:rPr lang="en-GB" sz="1200" dirty="0">
                <a:effectLst/>
                <a:latin typeface="+mn-lt"/>
                <a:ea typeface="ＭＳ ゴシック"/>
                <a:cs typeface="Times New Roman"/>
              </a:rPr>
              <a:t>The effect on daily functioning.</a:t>
            </a:r>
            <a:endParaRPr lang="en-GB" sz="1200" dirty="0">
              <a:effectLst/>
              <a:latin typeface="Cambria"/>
              <a:ea typeface="ＭＳ 明朝"/>
              <a:cs typeface="Arial"/>
            </a:endParaRPr>
          </a:p>
          <a:p>
            <a:pPr marL="457200">
              <a:spcAft>
                <a:spcPts val="0"/>
              </a:spcAft>
            </a:pPr>
            <a:r>
              <a:rPr lang="en-GB" sz="1200" dirty="0">
                <a:effectLst/>
                <a:latin typeface="+mn-lt"/>
                <a:ea typeface="ＭＳ ゴシック"/>
                <a:cs typeface="Times New Roman"/>
              </a:rPr>
              <a:t> </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Ask the participants to think back to the story they heard at the beginning of the session and any knowledge they have from their own experience of working with people with depression and consider how long the symptoms have been present. Explain that they can use their </a:t>
            </a:r>
            <a:r>
              <a:rPr lang="en-GB" sz="1200" dirty="0" err="1">
                <a:effectLst/>
                <a:latin typeface="+mn-lt"/>
                <a:ea typeface="ＭＳ ゴシック"/>
                <a:cs typeface="Times New Roman"/>
              </a:rPr>
              <a:t>mhGAP</a:t>
            </a:r>
            <a:r>
              <a:rPr lang="en-GB" sz="1200" dirty="0">
                <a:effectLst/>
                <a:latin typeface="+mn-lt"/>
                <a:ea typeface="ＭＳ ゴシック"/>
                <a:cs typeface="Times New Roman"/>
              </a:rPr>
              <a:t>-IG to find the answer. </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 </a:t>
            </a:r>
            <a:endParaRPr lang="en-GB" sz="1200" dirty="0">
              <a:effectLst/>
              <a:latin typeface="Cambria"/>
              <a:ea typeface="ＭＳ 明朝"/>
              <a:cs typeface="Arial"/>
            </a:endParaRPr>
          </a:p>
          <a:p>
            <a:pPr>
              <a:spcAft>
                <a:spcPts val="0"/>
              </a:spcAft>
            </a:pPr>
            <a:r>
              <a:rPr lang="en-GB" sz="1200" b="1" dirty="0">
                <a:effectLst/>
                <a:latin typeface="+mn-lt"/>
                <a:ea typeface="ＭＳ ゴシック"/>
                <a:cs typeface="Times New Roman"/>
              </a:rPr>
              <a:t> </a:t>
            </a:r>
            <a:r>
              <a:rPr lang="en-GB" sz="1200" dirty="0">
                <a:effectLst/>
                <a:latin typeface="+mn-lt"/>
                <a:ea typeface="ＭＳ ゴシック"/>
                <a:cs typeface="Times New Roman"/>
              </a:rPr>
              <a:t>Explain that to identify depression, symptoms must be present for at</a:t>
            </a:r>
            <a:r>
              <a:rPr lang="en-GB" sz="1200" b="1" dirty="0">
                <a:effectLst/>
                <a:latin typeface="+mn-lt"/>
                <a:ea typeface="ＭＳ ゴシック"/>
                <a:cs typeface="Times New Roman"/>
              </a:rPr>
              <a:t> least two weeks. </a:t>
            </a:r>
            <a:endParaRPr lang="en-GB" sz="1200" dirty="0">
              <a:effectLst/>
              <a:latin typeface="Cambria"/>
              <a:ea typeface="ＭＳ 明朝"/>
              <a:cs typeface="Arial"/>
            </a:endParaRPr>
          </a:p>
          <a:p>
            <a:pPr>
              <a:spcAft>
                <a:spcPts val="0"/>
              </a:spcAft>
            </a:pPr>
            <a:r>
              <a:rPr lang="en-GB" sz="1200" dirty="0">
                <a:effectLst/>
                <a:latin typeface="+mn-lt"/>
                <a:ea typeface="ＭＳ ゴシック"/>
                <a:cs typeface="Times New Roman"/>
              </a:rPr>
              <a:t> </a:t>
            </a:r>
            <a:endParaRPr lang="en-GB" sz="1200" dirty="0">
              <a:effectLst/>
              <a:latin typeface="Cambria"/>
              <a:ea typeface="ＭＳ 明朝"/>
              <a:cs typeface="Arial"/>
            </a:endParaRPr>
          </a:p>
          <a:p>
            <a:endParaRPr lang="en-US" dirty="0"/>
          </a:p>
        </p:txBody>
      </p:sp>
      <p:sp>
        <p:nvSpPr>
          <p:cNvPr id="4" name="Slide Number Placeholder 3"/>
          <p:cNvSpPr>
            <a:spLocks noGrp="1"/>
          </p:cNvSpPr>
          <p:nvPr>
            <p:ph type="sldNum" sz="quarter" idx="10"/>
          </p:nvPr>
        </p:nvSpPr>
        <p:spPr/>
        <p:txBody>
          <a:bodyPr/>
          <a:lstStyle/>
          <a:p>
            <a:fld id="{4A149055-E7A0-744F-9043-6C1FC17058F6}" type="slidenum">
              <a:rPr lang="en-US" smtClean="0"/>
              <a:t>9</a:t>
            </a:fld>
            <a:endParaRPr lang="en-US"/>
          </a:p>
        </p:txBody>
      </p:sp>
    </p:spTree>
    <p:extLst>
      <p:ext uri="{BB962C8B-B14F-4D97-AF65-F5344CB8AC3E}">
        <p14:creationId xmlns:p14="http://schemas.microsoft.com/office/powerpoint/2010/main" val="2303698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4"/>
            <a:ext cx="84201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2A30D60A-DB39-2742-BBA8-0D52E5392955}" type="datetime1">
              <a:rPr lang="en-GB" smtClean="0"/>
              <a:t>01/11/2022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2385398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D216867-D996-9A4F-99F9-CE8828F0E182}" type="datetime1">
              <a:rPr lang="en-GB" smtClean="0"/>
              <a:t>01/11/2022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840172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7"/>
            <a:ext cx="222885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95300" y="274647"/>
            <a:ext cx="652145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0C78CCA-86E2-C247-8465-44304C0341B0}" type="datetime1">
              <a:rPr lang="en-GB" smtClean="0"/>
              <a:t>01/11/2022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3252616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FA1594E-4C70-214A-9DAA-9DE01FE7F663}" type="datetime1">
              <a:rPr lang="en-GB" smtClean="0"/>
              <a:t>01/11/2022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2270342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9"/>
            <a:ext cx="84201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2ABC109-35DE-B34F-9437-0F8F02218AC5}" type="datetime1">
              <a:rPr lang="en-GB" smtClean="0"/>
              <a:t>01/11/2022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3708608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B9C702F2-D6AD-8C4F-9C32-E679ED78AAC2}" type="datetime1">
              <a:rPr lang="en-GB" smtClean="0"/>
              <a:t>01/11/2022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804562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1618C6BA-E9BB-274B-9F20-373FB28215B5}" type="datetime1">
              <a:rPr lang="en-GB" smtClean="0"/>
              <a:t>01/11/2022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2542067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E9F82C6-0226-054A-892A-DBA072A222D6}" type="datetime1">
              <a:rPr lang="en-GB" smtClean="0"/>
              <a:t>01/11/2022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2207314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151EA5-E66C-FD41-9371-B85EC22C653C}" type="datetime1">
              <a:rPr lang="en-GB" smtClean="0"/>
              <a:t>01/11/2022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1507062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872972" y="273059"/>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5D86C1E-5E13-A845-AC81-386561A6898C}" type="datetime1">
              <a:rPr lang="en-GB" smtClean="0"/>
              <a:t>01/11/2022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3066064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C3050CF-B324-064B-80F5-307614851CDE}" type="datetime1">
              <a:rPr lang="en-GB" smtClean="0"/>
              <a:t>01/11/2022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5B6135-1BA1-2743-B4A9-7B55C0D4827C}" type="slidenum">
              <a:rPr lang="en-US" smtClean="0"/>
              <a:t>‹nº›</a:t>
            </a:fld>
            <a:endParaRPr lang="en-US"/>
          </a:p>
        </p:txBody>
      </p:sp>
    </p:spTree>
    <p:extLst>
      <p:ext uri="{BB962C8B-B14F-4D97-AF65-F5344CB8AC3E}">
        <p14:creationId xmlns:p14="http://schemas.microsoft.com/office/powerpoint/2010/main" val="1933528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95300" y="6356359"/>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2341B4-5FF9-0841-A5E9-DD7893E63248}" type="datetime1">
              <a:rPr lang="en-GB" smtClean="0"/>
              <a:t>01/11/2022</a:t>
            </a:fld>
            <a:endParaRPr lang="en-US"/>
          </a:p>
        </p:txBody>
      </p:sp>
      <p:sp>
        <p:nvSpPr>
          <p:cNvPr id="5" name="Footer Placeholder 4"/>
          <p:cNvSpPr>
            <a:spLocks noGrp="1"/>
          </p:cNvSpPr>
          <p:nvPr>
            <p:ph type="ftr" sz="quarter" idx="3"/>
          </p:nvPr>
        </p:nvSpPr>
        <p:spPr>
          <a:xfrm>
            <a:off x="3384550" y="6356359"/>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9"/>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B6135-1BA1-2743-B4A9-7B55C0D4827C}" type="slidenum">
              <a:rPr lang="en-US" smtClean="0"/>
              <a:t>‹nº›</a:t>
            </a:fld>
            <a:endParaRPr lang="en-US"/>
          </a:p>
        </p:txBody>
      </p:sp>
    </p:spTree>
    <p:extLst>
      <p:ext uri="{BB962C8B-B14F-4D97-AF65-F5344CB8AC3E}">
        <p14:creationId xmlns:p14="http://schemas.microsoft.com/office/powerpoint/2010/main" val="2235188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4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9881" y="1047107"/>
            <a:ext cx="8486238" cy="4763786"/>
          </a:xfrm>
          <a:prstGeom prst="rect">
            <a:avLst/>
          </a:prstGeom>
          <a:noFill/>
          <a:ln w="9525">
            <a:noFill/>
            <a:miter lim="800000"/>
            <a:headEnd/>
            <a:tailEnd/>
          </a:ln>
        </p:spPr>
      </p:pic>
    </p:spTree>
    <p:extLst>
      <p:ext uri="{BB962C8B-B14F-4D97-AF65-F5344CB8AC3E}">
        <p14:creationId xmlns:p14="http://schemas.microsoft.com/office/powerpoint/2010/main" val="2161163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1"/>
            <a:ext cx="9906000" cy="1370013"/>
          </a:xfrm>
          <a:prstGeom prst="rect">
            <a:avLst/>
          </a:prstGeom>
          <a:solidFill>
            <a:srgbClr val="79215B"/>
          </a:solid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rgbClr val="FFFFFF"/>
              </a:solidFill>
            </a:endParaRPr>
          </a:p>
        </p:txBody>
      </p:sp>
      <p:sp>
        <p:nvSpPr>
          <p:cNvPr id="5" name="Slide Number Placeholder 5"/>
          <p:cNvSpPr>
            <a:spLocks noGrp="1"/>
          </p:cNvSpPr>
          <p:nvPr>
            <p:ph type="sldNum" sz="quarter" idx="12"/>
          </p:nvPr>
        </p:nvSpPr>
        <p:spPr/>
        <p:txBody>
          <a:bodyPr/>
          <a:lstStyle/>
          <a:p>
            <a:fld id="{80ADB496-82AA-4030-981F-FA9FC388E826}" type="slidenum">
              <a:rPr lang="en-US"/>
              <a:pPr/>
              <a:t>10</a:t>
            </a:fld>
            <a:endParaRPr lang="en-US"/>
          </a:p>
        </p:txBody>
      </p:sp>
      <p:sp>
        <p:nvSpPr>
          <p:cNvPr id="30725" name="Rectangle 2"/>
          <p:cNvSpPr>
            <a:spLocks noGrp="1"/>
          </p:cNvSpPr>
          <p:nvPr>
            <p:ph type="title" idx="4294967295"/>
          </p:nvPr>
        </p:nvSpPr>
        <p:spPr>
          <a:xfrm>
            <a:off x="0" y="1"/>
            <a:ext cx="9906000" cy="1370013"/>
          </a:xfrm>
        </p:spPr>
        <p:txBody>
          <a:bodyPr>
            <a:normAutofit/>
          </a:bodyPr>
          <a:lstStyle/>
          <a:p>
            <a:r>
              <a:rPr lang="en-GB" sz="3600" dirty="0" err="1">
                <a:solidFill>
                  <a:schemeClr val="bg1"/>
                </a:solidFill>
                <a:ea typeface="ＭＳ Ｐゴシック" pitchFamily="34" charset="-128"/>
              </a:rPr>
              <a:t>Identificando</a:t>
            </a:r>
            <a:r>
              <a:rPr lang="en-GB" sz="3600" dirty="0">
                <a:solidFill>
                  <a:schemeClr val="bg1"/>
                </a:solidFill>
                <a:ea typeface="ＭＳ Ｐゴシック" pitchFamily="34" charset="-128"/>
              </a:rPr>
              <a:t> a </a:t>
            </a:r>
            <a:r>
              <a:rPr lang="en-GB" sz="3600" dirty="0" err="1">
                <a:solidFill>
                  <a:schemeClr val="bg1"/>
                </a:solidFill>
                <a:ea typeface="ＭＳ Ｐゴシック" pitchFamily="34" charset="-128"/>
              </a:rPr>
              <a:t>depressão</a:t>
            </a:r>
            <a:endParaRPr lang="en-US" sz="3600" dirty="0">
              <a:solidFill>
                <a:schemeClr val="bg1"/>
              </a:solidFill>
              <a:ea typeface="ＭＳ Ｐゴシック" pitchFamily="34" charset="-128"/>
            </a:endParaRPr>
          </a:p>
        </p:txBody>
      </p:sp>
      <p:sp>
        <p:nvSpPr>
          <p:cNvPr id="30726" name="Rectangle 3"/>
          <p:cNvSpPr>
            <a:spLocks noGrp="1"/>
          </p:cNvSpPr>
          <p:nvPr>
            <p:ph type="body" idx="4294967295"/>
          </p:nvPr>
        </p:nvSpPr>
        <p:spPr>
          <a:xfrm>
            <a:off x="1169234" y="1903751"/>
            <a:ext cx="7518817" cy="4222413"/>
          </a:xfrm>
        </p:spPr>
        <p:txBody>
          <a:bodyPr>
            <a:normAutofit/>
          </a:bodyPr>
          <a:lstStyle/>
          <a:p>
            <a:pPr marL="0" indent="0" eaLnBrk="1" hangingPunct="1">
              <a:lnSpc>
                <a:spcPct val="90000"/>
              </a:lnSpc>
              <a:buSzPct val="70000"/>
              <a:buNone/>
            </a:pPr>
            <a:endParaRPr lang="en-GB" sz="2400" dirty="0">
              <a:solidFill>
                <a:srgbClr val="000000"/>
              </a:solidFill>
              <a:ea typeface="ＭＳ Ｐゴシック" pitchFamily="34" charset="-128"/>
            </a:endParaRPr>
          </a:p>
          <a:p>
            <a:pPr>
              <a:lnSpc>
                <a:spcPct val="90000"/>
              </a:lnSpc>
              <a:buSzPct val="70000"/>
              <a:buFontTx/>
              <a:buChar char="•"/>
            </a:pPr>
            <a:r>
              <a:rPr lang="pt-BR" sz="2400" dirty="0">
                <a:solidFill>
                  <a:srgbClr val="000000"/>
                </a:solidFill>
                <a:ea typeface="ＭＳ Ｐゴシック" pitchFamily="34" charset="-128"/>
              </a:rPr>
              <a:t>Depressão significa que há um prejuízo considerável na capacidade funcional diária de uma pessoa</a:t>
            </a:r>
            <a:r>
              <a:rPr lang="en-GB" sz="2400" dirty="0">
                <a:solidFill>
                  <a:srgbClr val="000000"/>
                </a:solidFill>
                <a:ea typeface="ＭＳ Ｐゴシック" pitchFamily="34" charset="-128"/>
              </a:rPr>
              <a:t>.</a:t>
            </a:r>
          </a:p>
          <a:p>
            <a:pPr marL="0" indent="0" eaLnBrk="1" hangingPunct="1">
              <a:lnSpc>
                <a:spcPct val="90000"/>
              </a:lnSpc>
              <a:buSzPct val="70000"/>
              <a:buNone/>
            </a:pPr>
            <a:endParaRPr lang="en-GB" sz="2400" dirty="0">
              <a:solidFill>
                <a:srgbClr val="000000"/>
              </a:solidFill>
              <a:ea typeface="ＭＳ Ｐゴシック" pitchFamily="34" charset="-128"/>
            </a:endParaRPr>
          </a:p>
          <a:p>
            <a:pPr>
              <a:lnSpc>
                <a:spcPct val="90000"/>
              </a:lnSpc>
              <a:buSzPct val="70000"/>
              <a:buFontTx/>
              <a:buChar char="•"/>
            </a:pPr>
            <a:r>
              <a:rPr lang="pt-BR" sz="2400" dirty="0">
                <a:solidFill>
                  <a:srgbClr val="000000"/>
                </a:solidFill>
                <a:ea typeface="ＭＳ Ｐゴシック" pitchFamily="34" charset="-128"/>
              </a:rPr>
              <a:t>Algumas pessoas podem experimentar um humor deprimido persistente, mas podem continuar funcionais na vida diária. Portanto, os seus sintomas não constituem depressão e podem ser manejados através do Módulo: Outras queixas significativas em saúde mental na versão 2.0 do MI-mhGAP</a:t>
            </a:r>
            <a:r>
              <a:rPr lang="en-GB" sz="2400" dirty="0">
                <a:solidFill>
                  <a:srgbClr val="000000"/>
                </a:solidFill>
                <a:ea typeface="ＭＳ Ｐゴシック" pitchFamily="34" charset="-128"/>
              </a:rPr>
              <a:t>.</a:t>
            </a:r>
          </a:p>
          <a:p>
            <a:pPr eaLnBrk="1" hangingPunct="1">
              <a:lnSpc>
                <a:spcPct val="90000"/>
              </a:lnSpc>
            </a:pPr>
            <a:endParaRPr lang="en-US" sz="2400" dirty="0">
              <a:ea typeface="ＭＳ Ｐゴシック" pitchFamily="34" charset="-128"/>
            </a:endParaRPr>
          </a:p>
        </p:txBody>
      </p:sp>
    </p:spTree>
    <p:extLst>
      <p:ext uri="{BB962C8B-B14F-4D97-AF65-F5344CB8AC3E}">
        <p14:creationId xmlns:p14="http://schemas.microsoft.com/office/powerpoint/2010/main" val="3091661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9"/>
          <p:cNvSpPr>
            <a:spLocks noGrp="1"/>
          </p:cNvSpPr>
          <p:nvPr>
            <p:ph type="sldNum" sz="quarter" idx="12"/>
          </p:nvPr>
        </p:nvSpPr>
        <p:spPr bwMode="auto">
          <a:noFill/>
          <a:ln>
            <a:miter lim="800000"/>
            <a:headEnd/>
            <a:tailEnd/>
          </a:ln>
        </p:spPr>
        <p:txBody>
          <a:bodyPr vert="horz" wrap="square" lIns="91440" tIns="45720" rIns="91440" bIns="45720" numCol="1" rtlCol="0" anchor="t" anchorCtr="0" compatLnSpc="1">
            <a:prstTxWarp prst="textNoShape">
              <a:avLst/>
            </a:prstTxWarp>
          </a:bodyPr>
          <a:lstStyle/>
          <a:p>
            <a:fld id="{82381EFE-E745-F44D-AA8C-7D2E7FC06FA5}" type="slidenum">
              <a:rPr lang="en-US"/>
              <a:pPr/>
              <a:t>11</a:t>
            </a:fld>
            <a:endParaRPr lang="en-US"/>
          </a:p>
        </p:txBody>
      </p:sp>
      <p:sp>
        <p:nvSpPr>
          <p:cNvPr id="24580" name="Rectangle 3"/>
          <p:cNvSpPr>
            <a:spLocks noGrp="1" noChangeArrowheads="1"/>
          </p:cNvSpPr>
          <p:nvPr>
            <p:ph sz="quarter" idx="1"/>
          </p:nvPr>
        </p:nvSpPr>
        <p:spPr>
          <a:xfrm>
            <a:off x="465025" y="1039934"/>
            <a:ext cx="3497375" cy="2474637"/>
          </a:xfrm>
        </p:spPr>
        <p:style>
          <a:lnRef idx="2">
            <a:schemeClr val="accent1"/>
          </a:lnRef>
          <a:fillRef idx="1">
            <a:schemeClr val="lt1"/>
          </a:fillRef>
          <a:effectRef idx="0">
            <a:schemeClr val="accent1"/>
          </a:effectRef>
          <a:fontRef idx="minor">
            <a:schemeClr val="dk1"/>
          </a:fontRef>
        </p:style>
        <p:txBody>
          <a:bodyPr anchor="ctr">
            <a:normAutofit lnSpcReduction="10000"/>
          </a:bodyPr>
          <a:lstStyle/>
          <a:p>
            <a:pPr>
              <a:buNone/>
              <a:defRPr/>
            </a:pPr>
            <a:r>
              <a:rPr lang="en-US" sz="2000" b="1" dirty="0" err="1">
                <a:solidFill>
                  <a:srgbClr val="000000"/>
                </a:solidFill>
                <a:ea typeface="ヒラギノ角ゴ Pro W3" pitchFamily="-111" charset="-128"/>
                <a:cs typeface="ヒラギノ角ゴ Pro W3" pitchFamily="-111" charset="-128"/>
              </a:rPr>
              <a:t>Altas</a:t>
            </a:r>
            <a:r>
              <a:rPr lang="en-US" sz="2000" b="1" dirty="0">
                <a:solidFill>
                  <a:srgbClr val="000000"/>
                </a:solidFill>
                <a:ea typeface="ヒラギノ角ゴ Pro W3" pitchFamily="-111" charset="-128"/>
                <a:cs typeface="ヒラギノ角ゴ Pro W3" pitchFamily="-111" charset="-128"/>
              </a:rPr>
              <a:t> </a:t>
            </a:r>
            <a:r>
              <a:rPr lang="en-US" sz="2000" b="1" dirty="0" err="1">
                <a:solidFill>
                  <a:srgbClr val="000000"/>
                </a:solidFill>
                <a:ea typeface="ヒラギノ角ゴ Pro W3" pitchFamily="-111" charset="-128"/>
                <a:cs typeface="ヒラギノ角ゴ Pro W3" pitchFamily="-111" charset="-128"/>
              </a:rPr>
              <a:t>taxas</a:t>
            </a:r>
            <a:r>
              <a:rPr lang="en-US" sz="2000" b="1" dirty="0">
                <a:solidFill>
                  <a:srgbClr val="000000"/>
                </a:solidFill>
                <a:ea typeface="ヒラギノ角ゴ Pro W3" pitchFamily="-111" charset="-128"/>
                <a:cs typeface="ヒラギノ角ゴ Pro W3" pitchFamily="-111" charset="-128"/>
              </a:rPr>
              <a:t> de </a:t>
            </a:r>
            <a:r>
              <a:rPr lang="en-US" sz="2000" b="1" dirty="0" err="1">
                <a:solidFill>
                  <a:srgbClr val="000000"/>
                </a:solidFill>
                <a:ea typeface="ヒラギノ角ゴ Pro W3" pitchFamily="-111" charset="-128"/>
                <a:cs typeface="ヒラギノ角ゴ Pro W3" pitchFamily="-111" charset="-128"/>
              </a:rPr>
              <a:t>prevalência</a:t>
            </a:r>
            <a:endParaRPr lang="en-US" sz="2000" b="1" dirty="0">
              <a:solidFill>
                <a:srgbClr val="000000"/>
              </a:solidFill>
              <a:ea typeface="ヒラギノ角ゴ Pro W3" pitchFamily="-111" charset="-128"/>
              <a:cs typeface="ヒラギノ角ゴ Pro W3" pitchFamily="-111" charset="-128"/>
            </a:endParaRPr>
          </a:p>
          <a:p>
            <a:pPr>
              <a:defRPr/>
            </a:pPr>
            <a:r>
              <a:rPr lang="pt-BR" sz="2000" dirty="0">
                <a:solidFill>
                  <a:srgbClr val="000000"/>
                </a:solidFill>
                <a:ea typeface="ヒラギノ角ゴ Pro W3" pitchFamily="-111" charset="-128"/>
                <a:cs typeface="ヒラギノ角ゴ Pro W3" pitchFamily="-111" charset="-128"/>
              </a:rPr>
              <a:t>322 milhões de pessoas no mundo todo</a:t>
            </a:r>
          </a:p>
          <a:p>
            <a:pPr>
              <a:defRPr/>
            </a:pPr>
            <a:r>
              <a:rPr lang="pt-BR" sz="1800" dirty="0">
                <a:solidFill>
                  <a:srgbClr val="000000"/>
                </a:solidFill>
                <a:ea typeface="ヒラギノ角ゴ Pro W3" pitchFamily="-111" charset="-128"/>
                <a:cs typeface="ヒラギノ角ゴ Pro W3" pitchFamily="-111" charset="-128"/>
              </a:rPr>
              <a:t>4,4% na comunidade</a:t>
            </a:r>
          </a:p>
          <a:p>
            <a:pPr>
              <a:defRPr/>
            </a:pPr>
            <a:r>
              <a:rPr lang="pt-BR" sz="1800" dirty="0">
                <a:solidFill>
                  <a:srgbClr val="000000"/>
                </a:solidFill>
                <a:ea typeface="ヒラギノ角ゴ Pro W3" pitchFamily="-111" charset="-128"/>
                <a:cs typeface="ヒラギノ角ゴ Pro W3" pitchFamily="-111" charset="-128"/>
              </a:rPr>
              <a:t>10-20% em atendentes de atenção primária</a:t>
            </a:r>
          </a:p>
          <a:p>
            <a:pPr>
              <a:defRPr/>
            </a:pPr>
            <a:r>
              <a:rPr lang="pt-BR" sz="1800" dirty="0">
                <a:solidFill>
                  <a:srgbClr val="000000"/>
                </a:solidFill>
                <a:ea typeface="ヒラギノ角ゴ Pro W3" pitchFamily="-111" charset="-128"/>
                <a:cs typeface="ヒラギノ角ゴ Pro W3" pitchFamily="-111" charset="-128"/>
              </a:rPr>
              <a:t>10% em mulheres que deram à luz</a:t>
            </a:r>
          </a:p>
        </p:txBody>
      </p:sp>
      <p:sp>
        <p:nvSpPr>
          <p:cNvPr id="35844" name="Rectangle 5"/>
          <p:cNvSpPr>
            <a:spLocks noChangeArrowheads="1"/>
          </p:cNvSpPr>
          <p:nvPr/>
        </p:nvSpPr>
        <p:spPr bwMode="auto">
          <a:xfrm>
            <a:off x="3838575" y="2590800"/>
            <a:ext cx="2166938" cy="2514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lang="en-US" sz="1200">
              <a:latin typeface="Garamond" pitchFamily="18" charset="0"/>
            </a:endParaRPr>
          </a:p>
        </p:txBody>
      </p:sp>
      <p:sp>
        <p:nvSpPr>
          <p:cNvPr id="24583" name="Rectangle 10"/>
          <p:cNvSpPr>
            <a:spLocks noChangeArrowheads="1"/>
          </p:cNvSpPr>
          <p:nvPr/>
        </p:nvSpPr>
        <p:spPr bwMode="auto">
          <a:xfrm>
            <a:off x="465025" y="3666970"/>
            <a:ext cx="3745025" cy="20574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prstTxWarp prst="textNoShape">
              <a:avLst/>
            </a:prstTxWarp>
          </a:bodyPr>
          <a:lstStyle/>
          <a:p>
            <a:pPr marL="342900" indent="-342900">
              <a:spcBef>
                <a:spcPct val="20000"/>
              </a:spcBef>
              <a:defRPr/>
            </a:pPr>
            <a:r>
              <a:rPr lang="en-US" sz="2000" b="1" dirty="0" err="1">
                <a:solidFill>
                  <a:srgbClr val="000000"/>
                </a:solidFill>
                <a:ea typeface="ヒラギノ角ゴ Pro W3" pitchFamily="-109" charset="-128"/>
                <a:cs typeface="ヒラギノ角ゴ Pro W3" pitchFamily="-109" charset="-128"/>
              </a:rPr>
              <a:t>Impacto</a:t>
            </a:r>
            <a:r>
              <a:rPr lang="en-US" sz="2000" b="1" dirty="0">
                <a:solidFill>
                  <a:srgbClr val="000000"/>
                </a:solidFill>
                <a:ea typeface="ヒラギノ角ゴ Pro W3" pitchFamily="-109" charset="-128"/>
                <a:cs typeface="ヒラギノ角ゴ Pro W3" pitchFamily="-109" charset="-128"/>
              </a:rPr>
              <a:t> </a:t>
            </a:r>
            <a:r>
              <a:rPr lang="en-US" sz="2000" b="1" dirty="0" err="1">
                <a:solidFill>
                  <a:srgbClr val="000000"/>
                </a:solidFill>
                <a:ea typeface="ヒラギノ角ゴ Pro W3" pitchFamily="-109" charset="-128"/>
                <a:cs typeface="ヒラギノ角ゴ Pro W3" pitchFamily="-109" charset="-128"/>
              </a:rPr>
              <a:t>nas</a:t>
            </a:r>
            <a:r>
              <a:rPr lang="en-US" sz="2000" b="1" dirty="0">
                <a:solidFill>
                  <a:srgbClr val="000000"/>
                </a:solidFill>
                <a:ea typeface="ヒラギノ角ゴ Pro W3" pitchFamily="-109" charset="-128"/>
                <a:cs typeface="ヒラギノ角ゴ Pro W3" pitchFamily="-109" charset="-128"/>
              </a:rPr>
              <a:t> </a:t>
            </a:r>
            <a:r>
              <a:rPr lang="en-US" sz="2000" b="1" dirty="0" err="1">
                <a:solidFill>
                  <a:srgbClr val="000000"/>
                </a:solidFill>
                <a:ea typeface="ヒラギノ角ゴ Pro W3" pitchFamily="-109" charset="-128"/>
                <a:cs typeface="ヒラギノ角ゴ Pro W3" pitchFamily="-109" charset="-128"/>
              </a:rPr>
              <a:t>famílias</a:t>
            </a:r>
            <a:endParaRPr lang="en-US" sz="2000" b="1" dirty="0">
              <a:solidFill>
                <a:srgbClr val="000000"/>
              </a:solidFill>
              <a:ea typeface="ヒラギノ角ゴ Pro W3" pitchFamily="-109" charset="-128"/>
              <a:cs typeface="ヒラギノ角ゴ Pro W3" pitchFamily="-109" charset="-128"/>
            </a:endParaRPr>
          </a:p>
          <a:p>
            <a:pPr marL="285750" indent="-285750">
              <a:spcBef>
                <a:spcPct val="20000"/>
              </a:spcBef>
              <a:buFont typeface="Arial"/>
              <a:buChar char="•"/>
              <a:defRPr/>
            </a:pPr>
            <a:r>
              <a:rPr lang="pt-BR" dirty="0">
                <a:solidFill>
                  <a:srgbClr val="000000"/>
                </a:solidFill>
                <a:ea typeface="ヒラギノ角ゴ Pro W3" pitchFamily="-109" charset="-128"/>
                <a:cs typeface="ヒラギノ角ゴ Pro W3" pitchFamily="-109" charset="-128"/>
              </a:rPr>
              <a:t>Desenvolvimento infantil</a:t>
            </a:r>
          </a:p>
          <a:p>
            <a:pPr marL="285750" indent="-285750">
              <a:spcBef>
                <a:spcPct val="20000"/>
              </a:spcBef>
              <a:buFont typeface="Arial"/>
              <a:buChar char="•"/>
              <a:defRPr/>
            </a:pPr>
            <a:r>
              <a:rPr lang="pt-BR" dirty="0">
                <a:solidFill>
                  <a:srgbClr val="000000"/>
                </a:solidFill>
                <a:ea typeface="ヒラギノ角ゴ Pro W3" pitchFamily="-109" charset="-128"/>
                <a:cs typeface="ヒラギノ角ゴ Pro W3" pitchFamily="-109" charset="-128"/>
              </a:rPr>
              <a:t>Relações familiares</a:t>
            </a:r>
          </a:p>
          <a:p>
            <a:pPr marL="285750" indent="-285750">
              <a:spcBef>
                <a:spcPct val="20000"/>
              </a:spcBef>
              <a:buFont typeface="Arial"/>
              <a:buChar char="•"/>
              <a:defRPr/>
            </a:pPr>
            <a:r>
              <a:rPr lang="pt-BR" dirty="0">
                <a:solidFill>
                  <a:srgbClr val="000000"/>
                </a:solidFill>
                <a:ea typeface="ヒラギノ角ゴ Pro W3" pitchFamily="-109" charset="-128"/>
                <a:cs typeface="ヒラギノ角ゴ Pro W3" pitchFamily="-109" charset="-128"/>
              </a:rPr>
              <a:t>Educação dos filhos</a:t>
            </a:r>
          </a:p>
        </p:txBody>
      </p:sp>
      <p:sp>
        <p:nvSpPr>
          <p:cNvPr id="35846" name="Rectangle 6"/>
          <p:cNvSpPr>
            <a:spLocks noChangeArrowheads="1"/>
          </p:cNvSpPr>
          <p:nvPr/>
        </p:nvSpPr>
        <p:spPr bwMode="auto">
          <a:xfrm>
            <a:off x="4210050" y="2743200"/>
            <a:ext cx="1795463" cy="2057400"/>
          </a:xfrm>
          <a:prstGeom prst="rect">
            <a:avLst/>
          </a:prstGeom>
          <a:noFill/>
          <a:ln w="9525">
            <a:noFill/>
            <a:miter lim="800000"/>
            <a:headEnd/>
            <a:tailEnd/>
          </a:ln>
        </p:spPr>
        <p:txBody>
          <a:bodyPr>
            <a:prstTxWarp prst="textNoShape">
              <a:avLst/>
            </a:prstTxWarp>
          </a:bodyPr>
          <a:lstStyle/>
          <a:p>
            <a:pPr marL="342900" indent="-342900">
              <a:spcBef>
                <a:spcPct val="20000"/>
              </a:spcBef>
            </a:pPr>
            <a:endParaRPr lang="en-US" sz="1200">
              <a:latin typeface="Garamond" pitchFamily="18" charset="0"/>
            </a:endParaRPr>
          </a:p>
        </p:txBody>
      </p:sp>
      <p:sp>
        <p:nvSpPr>
          <p:cNvPr id="24586" name="Rectangle 15"/>
          <p:cNvSpPr>
            <a:spLocks noChangeArrowheads="1"/>
          </p:cNvSpPr>
          <p:nvPr/>
        </p:nvSpPr>
        <p:spPr bwMode="auto">
          <a:xfrm>
            <a:off x="6152952" y="1737216"/>
            <a:ext cx="3529013" cy="188034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prstTxWarp prst="textNoShape">
              <a:avLst/>
            </a:prstTxWarp>
          </a:bodyPr>
          <a:lstStyle/>
          <a:p>
            <a:pPr marL="342900" indent="-342900">
              <a:defRPr/>
            </a:pPr>
            <a:endParaRPr lang="en-US" sz="1200" dirty="0">
              <a:solidFill>
                <a:srgbClr val="000000"/>
              </a:solidFill>
              <a:latin typeface="Garamond" pitchFamily="18" charset="0"/>
              <a:ea typeface="ヒラギノ角ゴ Pro W3" pitchFamily="-109" charset="-128"/>
              <a:cs typeface="ヒラギノ角ゴ Pro W3" pitchFamily="-109" charset="-128"/>
            </a:endParaRPr>
          </a:p>
          <a:p>
            <a:pPr marL="342900" indent="-342900">
              <a:defRPr/>
            </a:pPr>
            <a:endParaRPr lang="en-US" sz="1200" dirty="0">
              <a:solidFill>
                <a:srgbClr val="000000"/>
              </a:solidFill>
              <a:latin typeface="Garamond" pitchFamily="18" charset="0"/>
              <a:ea typeface="ヒラギノ角ゴ Pro W3" pitchFamily="-109" charset="-128"/>
              <a:cs typeface="ヒラギノ角ゴ Pro W3" pitchFamily="-109" charset="-128"/>
            </a:endParaRPr>
          </a:p>
          <a:p>
            <a:pPr marL="342900" indent="-342900">
              <a:defRPr/>
            </a:pPr>
            <a:r>
              <a:rPr lang="en-US" sz="2000" b="1" dirty="0" err="1">
                <a:solidFill>
                  <a:srgbClr val="000000"/>
                </a:solidFill>
                <a:ea typeface="ヒラギノ角ゴ Pro W3" pitchFamily="-109" charset="-128"/>
                <a:cs typeface="ヒラギノ角ゴ Pro W3" pitchFamily="-109" charset="-128"/>
              </a:rPr>
              <a:t>Deficiência</a:t>
            </a:r>
            <a:r>
              <a:rPr lang="en-US" sz="2000" b="1" dirty="0">
                <a:solidFill>
                  <a:srgbClr val="000000"/>
                </a:solidFill>
                <a:ea typeface="ヒラギノ角ゴ Pro W3" pitchFamily="-109" charset="-128"/>
                <a:cs typeface="ヒラギノ角ゴ Pro W3" pitchFamily="-109" charset="-128"/>
              </a:rPr>
              <a:t> e </a:t>
            </a:r>
            <a:r>
              <a:rPr lang="en-US" sz="2000" b="1" dirty="0" err="1">
                <a:solidFill>
                  <a:srgbClr val="000000"/>
                </a:solidFill>
                <a:ea typeface="ヒラギノ角ゴ Pro W3" pitchFamily="-109" charset="-128"/>
                <a:cs typeface="ヒラギノ角ゴ Pro W3" pitchFamily="-109" charset="-128"/>
              </a:rPr>
              <a:t>mortalidade</a:t>
            </a:r>
            <a:r>
              <a:rPr lang="en-US" sz="2000" b="1" dirty="0">
                <a:solidFill>
                  <a:srgbClr val="000000"/>
                </a:solidFill>
                <a:ea typeface="ヒラギノ角ゴ Pro W3" pitchFamily="-109" charset="-128"/>
                <a:cs typeface="ヒラギノ角ゴ Pro W3" pitchFamily="-109" charset="-128"/>
              </a:rPr>
              <a:t> </a:t>
            </a:r>
          </a:p>
          <a:p>
            <a:pPr marL="342900" indent="-342900">
              <a:buFont typeface="Arial" pitchFamily="-109" charset="0"/>
              <a:buChar char="•"/>
              <a:defRPr/>
            </a:pPr>
            <a:r>
              <a:rPr lang="pt-BR" dirty="0">
                <a:solidFill>
                  <a:srgbClr val="000000"/>
                </a:solidFill>
                <a:ea typeface="ヒラギノ角ゴ Pro W3" pitchFamily="-109" charset="-128"/>
                <a:cs typeface="ヒラギノ角ゴ Pro W3" pitchFamily="-109" charset="-128"/>
              </a:rPr>
              <a:t>Principal causa de incapacidade</a:t>
            </a:r>
          </a:p>
          <a:p>
            <a:pPr marL="342900" indent="-342900">
              <a:buFont typeface="Arial" pitchFamily="-109" charset="0"/>
              <a:buChar char="•"/>
              <a:defRPr/>
            </a:pPr>
            <a:r>
              <a:rPr lang="pt-BR" dirty="0">
                <a:solidFill>
                  <a:srgbClr val="000000"/>
                </a:solidFill>
                <a:ea typeface="ヒラギノ角ゴ Pro W3" pitchFamily="-109" charset="-128"/>
                <a:cs typeface="ヒラギノ角ゴ Pro W3" pitchFamily="-109" charset="-128"/>
              </a:rPr>
              <a:t>Altas taxas de suicídio</a:t>
            </a:r>
            <a:r>
              <a:rPr lang="en-US" dirty="0">
                <a:solidFill>
                  <a:srgbClr val="000000"/>
                </a:solidFill>
                <a:ea typeface="ヒラギノ角ゴ Pro W3" pitchFamily="-109" charset="-128"/>
                <a:cs typeface="ヒラギノ角ゴ Pro W3" pitchFamily="-109" charset="-128"/>
              </a:rPr>
              <a:t> </a:t>
            </a:r>
          </a:p>
          <a:p>
            <a:pPr marL="342900" indent="-342900">
              <a:spcBef>
                <a:spcPct val="20000"/>
              </a:spcBef>
              <a:defRPr/>
            </a:pPr>
            <a:endParaRPr lang="en-US" sz="1200" dirty="0">
              <a:solidFill>
                <a:srgbClr val="000000"/>
              </a:solidFill>
              <a:latin typeface="Garamond" pitchFamily="18" charset="0"/>
              <a:ea typeface="ヒラギノ角ゴ Pro W3" pitchFamily="-109" charset="-128"/>
              <a:cs typeface="ヒラギノ角ゴ Pro W3" pitchFamily="-109" charset="-128"/>
            </a:endParaRPr>
          </a:p>
          <a:p>
            <a:pPr marL="342900" indent="-342900">
              <a:spcBef>
                <a:spcPct val="20000"/>
              </a:spcBef>
              <a:defRPr/>
            </a:pPr>
            <a:endParaRPr lang="en-US" sz="1200" dirty="0">
              <a:solidFill>
                <a:srgbClr val="000000"/>
              </a:solidFill>
              <a:latin typeface="Garamond" pitchFamily="18" charset="0"/>
              <a:ea typeface="ヒラギノ角ゴ Pro W3" pitchFamily="-109" charset="-128"/>
              <a:cs typeface="ヒラギノ角ゴ Pro W3" pitchFamily="-109" charset="-128"/>
            </a:endParaRPr>
          </a:p>
        </p:txBody>
      </p:sp>
      <p:sp>
        <p:nvSpPr>
          <p:cNvPr id="24587" name="Rectangle 16"/>
          <p:cNvSpPr>
            <a:spLocks noChangeArrowheads="1"/>
          </p:cNvSpPr>
          <p:nvPr/>
        </p:nvSpPr>
        <p:spPr bwMode="auto">
          <a:xfrm>
            <a:off x="6152952" y="3689266"/>
            <a:ext cx="3529013" cy="208821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prstTxWarp prst="textNoShape">
              <a:avLst/>
            </a:prstTxWarp>
          </a:bodyPr>
          <a:lstStyle/>
          <a:p>
            <a:pPr marL="342900" indent="-342900">
              <a:spcBef>
                <a:spcPct val="20000"/>
              </a:spcBef>
              <a:defRPr/>
            </a:pPr>
            <a:r>
              <a:rPr lang="en-US" sz="2400" dirty="0">
                <a:solidFill>
                  <a:srgbClr val="000000"/>
                </a:solidFill>
                <a:ea typeface="ヒラギノ角ゴ Pro W3" pitchFamily="-109" charset="-128"/>
                <a:cs typeface="ヒラギノ角ゴ Pro W3" pitchFamily="-109" charset="-128"/>
              </a:rPr>
              <a:t> </a:t>
            </a:r>
            <a:r>
              <a:rPr lang="pt-BR" sz="2000" b="1" dirty="0">
                <a:solidFill>
                  <a:srgbClr val="000000"/>
                </a:solidFill>
                <a:ea typeface="ヒラギノ角ゴ Pro W3" pitchFamily="-109" charset="-128"/>
                <a:cs typeface="ヒラギノ角ゴ Pro W3" pitchFamily="-109" charset="-128"/>
              </a:rPr>
              <a:t>Correlações com outras condições de saúde física</a:t>
            </a:r>
            <a:endParaRPr lang="en-US" sz="2000" b="1" dirty="0">
              <a:solidFill>
                <a:srgbClr val="000000"/>
              </a:solidFill>
              <a:ea typeface="ヒラギノ角ゴ Pro W3" pitchFamily="-109" charset="-128"/>
              <a:cs typeface="ヒラギノ角ゴ Pro W3" pitchFamily="-109" charset="-128"/>
            </a:endParaRPr>
          </a:p>
          <a:p>
            <a:pPr marL="342900" indent="-342900">
              <a:spcBef>
                <a:spcPct val="20000"/>
              </a:spcBef>
              <a:buFont typeface="Arial" pitchFamily="-109" charset="0"/>
              <a:buChar char="•"/>
              <a:defRPr/>
            </a:pPr>
            <a:r>
              <a:rPr lang="pt-BR" dirty="0">
                <a:solidFill>
                  <a:srgbClr val="000000"/>
                </a:solidFill>
                <a:ea typeface="ヒラギノ角ゴ Pro W3" pitchFamily="-109" charset="-128"/>
                <a:cs typeface="ヒラギノ角ゴ Pro W3" pitchFamily="-109" charset="-128"/>
              </a:rPr>
              <a:t>Doenças não transmissíveis</a:t>
            </a:r>
          </a:p>
          <a:p>
            <a:pPr marL="342900" indent="-342900">
              <a:spcBef>
                <a:spcPct val="20000"/>
              </a:spcBef>
              <a:buFont typeface="Arial" pitchFamily="-109" charset="0"/>
              <a:buChar char="•"/>
              <a:defRPr/>
            </a:pPr>
            <a:r>
              <a:rPr lang="pt-BR" dirty="0">
                <a:solidFill>
                  <a:srgbClr val="000000"/>
                </a:solidFill>
                <a:ea typeface="ヒラギノ角ゴ Pro W3" pitchFamily="-109" charset="-128"/>
                <a:cs typeface="ヒラギノ角ゴ Pro W3" pitchFamily="-109" charset="-128"/>
              </a:rPr>
              <a:t>Doenças transmissíveis</a:t>
            </a:r>
          </a:p>
        </p:txBody>
      </p:sp>
      <p:sp>
        <p:nvSpPr>
          <p:cNvPr id="24588" name="Oval 13"/>
          <p:cNvSpPr>
            <a:spLocks noChangeArrowheads="1"/>
          </p:cNvSpPr>
          <p:nvPr/>
        </p:nvSpPr>
        <p:spPr bwMode="auto">
          <a:xfrm>
            <a:off x="3962400" y="2286000"/>
            <a:ext cx="2190552" cy="2323152"/>
          </a:xfrm>
          <a:prstGeom prst="ellipse">
            <a:avLst/>
          </a:prstGeom>
          <a:solidFill>
            <a:schemeClr val="accent2">
              <a:lumMod val="20000"/>
              <a:lumOff val="80000"/>
            </a:schemeClr>
          </a:solidFill>
          <a:ln>
            <a:headEnd/>
            <a:tailEnd/>
          </a:ln>
        </p:spPr>
        <p:style>
          <a:lnRef idx="2">
            <a:schemeClr val="accent1"/>
          </a:lnRef>
          <a:fillRef idx="1">
            <a:schemeClr val="lt1"/>
          </a:fillRef>
          <a:effectRef idx="0">
            <a:schemeClr val="accent1"/>
          </a:effectRef>
          <a:fontRef idx="minor">
            <a:schemeClr val="dk1"/>
          </a:fontRef>
        </p:style>
        <p:txBody>
          <a:bodyPr wrap="none" anchor="ctr">
            <a:prstTxWarp prst="textNoShape">
              <a:avLst/>
            </a:prstTxWarp>
          </a:bodyPr>
          <a:lstStyle/>
          <a:p>
            <a:pPr algn="ctr">
              <a:defRPr/>
            </a:pPr>
            <a:r>
              <a:rPr lang="pt-BR" sz="2400" b="1" dirty="0">
                <a:solidFill>
                  <a:srgbClr val="000000"/>
                </a:solidFill>
                <a:ea typeface="ヒラギノ角ゴ Pro W3" pitchFamily="-109" charset="-128"/>
                <a:cs typeface="ヒラギノ角ゴ Pro W3" pitchFamily="-109" charset="-128"/>
              </a:rPr>
              <a:t>Depressão: </a:t>
            </a:r>
          </a:p>
          <a:p>
            <a:pPr algn="ctr">
              <a:defRPr/>
            </a:pPr>
            <a:r>
              <a:rPr lang="pt-BR" sz="2400" b="1" dirty="0">
                <a:solidFill>
                  <a:srgbClr val="000000"/>
                </a:solidFill>
                <a:ea typeface="ヒラギノ角ゴ Pro W3" pitchFamily="-109" charset="-128"/>
                <a:cs typeface="ヒラギノ角ゴ Pro W3" pitchFamily="-109" charset="-128"/>
              </a:rPr>
              <a:t>Uma prioridade </a:t>
            </a:r>
          </a:p>
          <a:p>
            <a:pPr algn="ctr">
              <a:defRPr/>
            </a:pPr>
            <a:r>
              <a:rPr lang="pt-BR" sz="2400" b="1" dirty="0">
                <a:solidFill>
                  <a:srgbClr val="000000"/>
                </a:solidFill>
                <a:ea typeface="ヒラギノ角ゴ Pro W3" pitchFamily="-109" charset="-128"/>
                <a:cs typeface="ヒラギノ角ゴ Pro W3" pitchFamily="-109" charset="-128"/>
              </a:rPr>
              <a:t>de saúde </a:t>
            </a:r>
          </a:p>
          <a:p>
            <a:pPr algn="ctr">
              <a:defRPr/>
            </a:pPr>
            <a:r>
              <a:rPr lang="pt-BR" sz="2400" b="1" dirty="0">
                <a:solidFill>
                  <a:srgbClr val="000000"/>
                </a:solidFill>
                <a:ea typeface="ヒラギノ角ゴ Pro W3" pitchFamily="-109" charset="-128"/>
                <a:cs typeface="ヒラギノ角ゴ Pro W3" pitchFamily="-109" charset="-128"/>
              </a:rPr>
              <a:t>pública</a:t>
            </a:r>
            <a:endParaRPr lang="en-US" sz="2400" b="1" dirty="0">
              <a:solidFill>
                <a:srgbClr val="000000"/>
              </a:solidFill>
              <a:ea typeface="ヒラギノ角ゴ Pro W3" pitchFamily="-109" charset="-128"/>
              <a:cs typeface="ヒラギノ角ゴ Pro W3" pitchFamily="-109" charset="-128"/>
            </a:endParaRPr>
          </a:p>
        </p:txBody>
      </p:sp>
      <p:sp>
        <p:nvSpPr>
          <p:cNvPr id="10" name="Rectangle 2"/>
          <p:cNvSpPr>
            <a:spLocks/>
          </p:cNvSpPr>
          <p:nvPr/>
        </p:nvSpPr>
        <p:spPr bwMode="auto">
          <a:xfrm>
            <a:off x="0" y="5981700"/>
            <a:ext cx="9906000" cy="876300"/>
          </a:xfrm>
          <a:prstGeom prst="rect">
            <a:avLst/>
          </a:prstGeom>
          <a:solidFill>
            <a:srgbClr val="79215B"/>
          </a:solidFill>
          <a:ln w="9525">
            <a:noFill/>
            <a:miter lim="800000"/>
            <a:headEnd/>
            <a:tailEnd/>
          </a:ln>
        </p:spPr>
        <p:txBody>
          <a:bodyPr anchor="ctr"/>
          <a:lstStyle/>
          <a:p>
            <a:pPr algn="ctr"/>
            <a:endParaRPr lang="en-US" sz="4000">
              <a:solidFill>
                <a:schemeClr val="bg1"/>
              </a:solidFill>
              <a:latin typeface="Calibri" pitchFamily="34" charset="0"/>
            </a:endParaRPr>
          </a:p>
        </p:txBody>
      </p:sp>
      <p:sp>
        <p:nvSpPr>
          <p:cNvPr id="11" name="Rectangle 16"/>
          <p:cNvSpPr>
            <a:spLocks noChangeArrowheads="1"/>
          </p:cNvSpPr>
          <p:nvPr/>
        </p:nvSpPr>
        <p:spPr bwMode="auto">
          <a:xfrm>
            <a:off x="4068734" y="243042"/>
            <a:ext cx="3848724" cy="129727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prstTxWarp prst="textNoShape">
              <a:avLst/>
            </a:prstTxWarp>
          </a:bodyPr>
          <a:lstStyle/>
          <a:p>
            <a:pPr marL="342900" indent="-342900">
              <a:spcBef>
                <a:spcPct val="20000"/>
              </a:spcBef>
              <a:defRPr/>
            </a:pPr>
            <a:r>
              <a:rPr lang="en-US" sz="1500" dirty="0">
                <a:solidFill>
                  <a:srgbClr val="000000"/>
                </a:solidFill>
                <a:ea typeface="ヒラギノ角ゴ Pro W3" pitchFamily="-109" charset="-128"/>
                <a:cs typeface="ヒラギノ角ゴ Pro W3" pitchFamily="-109" charset="-128"/>
              </a:rPr>
              <a:t> </a:t>
            </a:r>
            <a:r>
              <a:rPr lang="en-US" b="1" dirty="0" err="1">
                <a:solidFill>
                  <a:srgbClr val="000000"/>
                </a:solidFill>
                <a:ea typeface="ヒラギノ角ゴ Pro W3" pitchFamily="-109" charset="-128"/>
                <a:cs typeface="ヒラギノ角ゴ Pro W3" pitchFamily="-109" charset="-128"/>
              </a:rPr>
              <a:t>Impacto</a:t>
            </a:r>
            <a:r>
              <a:rPr lang="en-US" b="1" dirty="0">
                <a:solidFill>
                  <a:srgbClr val="000000"/>
                </a:solidFill>
                <a:ea typeface="ヒラギノ角ゴ Pro W3" pitchFamily="-109" charset="-128"/>
                <a:cs typeface="ヒラギノ角ゴ Pro W3" pitchFamily="-109" charset="-128"/>
              </a:rPr>
              <a:t> </a:t>
            </a:r>
            <a:r>
              <a:rPr lang="en-US" b="1" dirty="0" err="1">
                <a:solidFill>
                  <a:srgbClr val="000000"/>
                </a:solidFill>
                <a:ea typeface="ヒラギノ角ゴ Pro W3" pitchFamily="-109" charset="-128"/>
                <a:cs typeface="ヒラギノ角ゴ Pro W3" pitchFamily="-109" charset="-128"/>
              </a:rPr>
              <a:t>socioeconômico</a:t>
            </a:r>
            <a:endParaRPr lang="en-US" b="1" dirty="0">
              <a:solidFill>
                <a:srgbClr val="000000"/>
              </a:solidFill>
              <a:ea typeface="ヒラギノ角ゴ Pro W3" pitchFamily="-109" charset="-128"/>
              <a:cs typeface="ヒラギノ角ゴ Pro W3" pitchFamily="-109" charset="-128"/>
            </a:endParaRPr>
          </a:p>
          <a:p>
            <a:pPr marL="342900" indent="-342900">
              <a:spcBef>
                <a:spcPct val="20000"/>
              </a:spcBef>
              <a:buFont typeface="Arial" pitchFamily="-109" charset="0"/>
              <a:buChar char="•"/>
              <a:defRPr/>
            </a:pPr>
            <a:r>
              <a:rPr lang="pt-BR" dirty="0">
                <a:solidFill>
                  <a:srgbClr val="000000"/>
                </a:solidFill>
                <a:ea typeface="ヒラギノ角ゴ Pro W3" pitchFamily="-109" charset="-128"/>
                <a:cs typeface="ヒラギノ角ゴ Pro W3" pitchFamily="-109" charset="-128"/>
              </a:rPr>
              <a:t>Alto desemprego</a:t>
            </a:r>
          </a:p>
          <a:p>
            <a:pPr marL="342900" indent="-342900">
              <a:spcBef>
                <a:spcPct val="20000"/>
              </a:spcBef>
              <a:buFont typeface="Arial" pitchFamily="-109" charset="0"/>
              <a:buChar char="•"/>
              <a:defRPr/>
            </a:pPr>
            <a:r>
              <a:rPr lang="pt-BR" dirty="0">
                <a:solidFill>
                  <a:srgbClr val="000000"/>
                </a:solidFill>
                <a:ea typeface="ヒラギノ角ゴ Pro W3" pitchFamily="-109" charset="-128"/>
                <a:cs typeface="ヒラギノ角ゴ Pro W3" pitchFamily="-109" charset="-128"/>
              </a:rPr>
              <a:t>Agravamento das condições de vida</a:t>
            </a:r>
          </a:p>
        </p:txBody>
      </p:sp>
    </p:spTree>
    <p:extLst>
      <p:ext uri="{BB962C8B-B14F-4D97-AF65-F5344CB8AC3E}">
        <p14:creationId xmlns:p14="http://schemas.microsoft.com/office/powerpoint/2010/main" val="265847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blinds(horizontal)">
                                      <p:cBhvr>
                                        <p:cTn id="7" dur="500"/>
                                        <p:tgtEl>
                                          <p:spTgt spid="2458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586"/>
                                        </p:tgtEl>
                                        <p:attrNameLst>
                                          <p:attrName>style.visibility</p:attrName>
                                        </p:attrNameLst>
                                      </p:cBhvr>
                                      <p:to>
                                        <p:strVal val="visible"/>
                                      </p:to>
                                    </p:set>
                                    <p:animEffect transition="in" filter="blinds(horizontal)">
                                      <p:cBhvr>
                                        <p:cTn id="12" dur="500"/>
                                        <p:tgtEl>
                                          <p:spTgt spid="2458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583"/>
                                        </p:tgtEl>
                                        <p:attrNameLst>
                                          <p:attrName>style.visibility</p:attrName>
                                        </p:attrNameLst>
                                      </p:cBhvr>
                                      <p:to>
                                        <p:strVal val="visible"/>
                                      </p:to>
                                    </p:set>
                                    <p:animEffect transition="in" filter="blinds(horizontal)">
                                      <p:cBhvr>
                                        <p:cTn id="17" dur="500"/>
                                        <p:tgtEl>
                                          <p:spTgt spid="2458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587"/>
                                        </p:tgtEl>
                                        <p:attrNameLst>
                                          <p:attrName>style.visibility</p:attrName>
                                        </p:attrNameLst>
                                      </p:cBhvr>
                                      <p:to>
                                        <p:strVal val="visible"/>
                                      </p:to>
                                    </p:set>
                                    <p:animEffect transition="in" filter="blinds(horizontal)">
                                      <p:cBhvr>
                                        <p:cTn id="22" dur="500"/>
                                        <p:tgtEl>
                                          <p:spTgt spid="2458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P spid="24583" grpId="0" animBg="1"/>
      <p:bldP spid="24586" grpId="0" animBg="1"/>
      <p:bldP spid="24587"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7561E0-C318-4881-9BB4-7950B2DD202C}"/>
              </a:ext>
            </a:extLst>
          </p:cNvPr>
          <p:cNvPicPr>
            <a:picLocks noChangeAspect="1"/>
          </p:cNvPicPr>
          <p:nvPr/>
        </p:nvPicPr>
        <p:blipFill>
          <a:blip r:embed="rId3"/>
          <a:stretch>
            <a:fillRect/>
          </a:stretch>
        </p:blipFill>
        <p:spPr>
          <a:xfrm>
            <a:off x="1986064" y="1607877"/>
            <a:ext cx="5936996" cy="4870704"/>
          </a:xfrm>
          <a:prstGeom prst="rect">
            <a:avLst/>
          </a:prstGeom>
        </p:spPr>
      </p:pic>
      <p:sp>
        <p:nvSpPr>
          <p:cNvPr id="2" name="Title 1"/>
          <p:cNvSpPr>
            <a:spLocks noGrp="1"/>
          </p:cNvSpPr>
          <p:nvPr>
            <p:ph type="title"/>
          </p:nvPr>
        </p:nvSpPr>
        <p:spPr>
          <a:xfrm>
            <a:off x="0" y="-1"/>
            <a:ext cx="9906000" cy="1514007"/>
          </a:xfrm>
        </p:spPr>
        <p:txBody>
          <a:bodyPr/>
          <a:lstStyle/>
          <a:p>
            <a:r>
              <a:rPr lang="pt-BR" sz="3200" dirty="0">
                <a:ea typeface="ＭＳ Ｐゴシック" pitchFamily="34" charset="-128"/>
              </a:rPr>
              <a:t>Prevalência média de depressão em pessoas </a:t>
            </a:r>
            <a:br>
              <a:rPr lang="pt-BR" sz="3200" dirty="0">
                <a:ea typeface="ＭＳ Ｐゴシック" pitchFamily="34" charset="-128"/>
              </a:rPr>
            </a:br>
            <a:r>
              <a:rPr lang="pt-BR" sz="3200" dirty="0">
                <a:ea typeface="ＭＳ Ｐゴシック" pitchFamily="34" charset="-128"/>
              </a:rPr>
              <a:t>com doenças físicas (70 países)</a:t>
            </a:r>
            <a:endParaRPr lang="en-US" sz="3200" dirty="0"/>
          </a:p>
        </p:txBody>
      </p:sp>
      <p:sp>
        <p:nvSpPr>
          <p:cNvPr id="5" name="Slide Number Placeholder 4"/>
          <p:cNvSpPr>
            <a:spLocks noGrp="1"/>
          </p:cNvSpPr>
          <p:nvPr>
            <p:ph type="sldNum" sz="quarter" idx="12"/>
          </p:nvPr>
        </p:nvSpPr>
        <p:spPr/>
        <p:txBody>
          <a:bodyPr/>
          <a:lstStyle/>
          <a:p>
            <a:fld id="{9C13CBB1-AEA6-4B19-856F-41A829555C3C}" type="slidenum">
              <a:rPr lang="en-US" smtClean="0"/>
              <a:pPr/>
              <a:t>12</a:t>
            </a:fld>
            <a:endParaRPr lang="en-US"/>
          </a:p>
        </p:txBody>
      </p:sp>
    </p:spTree>
    <p:extLst>
      <p:ext uri="{BB962C8B-B14F-4D97-AF65-F5344CB8AC3E}">
        <p14:creationId xmlns:p14="http://schemas.microsoft.com/office/powerpoint/2010/main" val="2516542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906000" cy="6858000"/>
          </a:xfrm>
          <a:prstGeom prst="rect">
            <a:avLst/>
          </a:prstGeom>
          <a:solidFill>
            <a:schemeClr val="bg1"/>
          </a:solidFill>
          <a:ln>
            <a:noFill/>
          </a:ln>
          <a:effectLst/>
        </p:spPr>
      </p:sp>
      <p:sp>
        <p:nvSpPr>
          <p:cNvPr id="2" name="Slide Number Placeholder 1"/>
          <p:cNvSpPr>
            <a:spLocks noGrp="1"/>
          </p:cNvSpPr>
          <p:nvPr>
            <p:ph type="sldNum" sz="quarter" idx="12"/>
          </p:nvPr>
        </p:nvSpPr>
        <p:spPr/>
        <p:txBody>
          <a:bodyPr/>
          <a:lstStyle/>
          <a:p>
            <a:fld id="{EB40AA59-4862-BE48-B65D-F1FCA53D92C7}" type="slidenum">
              <a:rPr lang="en-US" smtClean="0"/>
              <a:t>13</a:t>
            </a:fld>
            <a:endParaRPr lang="en-US"/>
          </a:p>
        </p:txBody>
      </p:sp>
      <p:pic>
        <p:nvPicPr>
          <p:cNvPr id="7" name="Imagem 6">
            <a:extLst>
              <a:ext uri="{FF2B5EF4-FFF2-40B4-BE49-F238E27FC236}">
                <a16:creationId xmlns:a16="http://schemas.microsoft.com/office/drawing/2014/main" id="{D8DD2452-30D6-46A4-A91E-5BDFD47C88C9}"/>
              </a:ext>
            </a:extLst>
          </p:cNvPr>
          <p:cNvPicPr>
            <a:picLocks noChangeAspect="1"/>
          </p:cNvPicPr>
          <p:nvPr/>
        </p:nvPicPr>
        <p:blipFill>
          <a:blip r:embed="rId3"/>
          <a:stretch>
            <a:fillRect/>
          </a:stretch>
        </p:blipFill>
        <p:spPr>
          <a:xfrm>
            <a:off x="0" y="-13969"/>
            <a:ext cx="9906000" cy="6467008"/>
          </a:xfrm>
          <a:prstGeom prst="rect">
            <a:avLst/>
          </a:prstGeom>
        </p:spPr>
      </p:pic>
      <p:sp>
        <p:nvSpPr>
          <p:cNvPr id="6" name="Rectangle 6"/>
          <p:cNvSpPr>
            <a:spLocks noChangeArrowheads="1"/>
          </p:cNvSpPr>
          <p:nvPr/>
        </p:nvSpPr>
        <p:spPr bwMode="auto">
          <a:xfrm>
            <a:off x="269190" y="2866030"/>
            <a:ext cx="3768587" cy="957357"/>
          </a:xfrm>
          <a:prstGeom prst="rect">
            <a:avLst/>
          </a:prstGeom>
          <a:solidFill>
            <a:schemeClr val="accent1">
              <a:alpha val="0"/>
            </a:schemeClr>
          </a:solidFill>
          <a:ln w="50800">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70604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B40AA59-4862-BE48-B65D-F1FCA53D92C7}" type="slidenum">
              <a:rPr lang="en-US" smtClean="0"/>
              <a:t>14</a:t>
            </a:fld>
            <a:endParaRPr lang="en-US"/>
          </a:p>
        </p:txBody>
      </p:sp>
      <p:pic>
        <p:nvPicPr>
          <p:cNvPr id="4" name="Imagem 3">
            <a:extLst>
              <a:ext uri="{FF2B5EF4-FFF2-40B4-BE49-F238E27FC236}">
                <a16:creationId xmlns:a16="http://schemas.microsoft.com/office/drawing/2014/main" id="{3282A010-471C-4220-A2C6-D7B662B2F49F}"/>
              </a:ext>
            </a:extLst>
          </p:cNvPr>
          <p:cNvPicPr>
            <a:picLocks noChangeAspect="1"/>
          </p:cNvPicPr>
          <p:nvPr/>
        </p:nvPicPr>
        <p:blipFill rotWithShape="1">
          <a:blip r:embed="rId3"/>
          <a:srcRect l="5000" t="14673" r="48485" b="5847"/>
          <a:stretch/>
        </p:blipFill>
        <p:spPr>
          <a:xfrm>
            <a:off x="2307752" y="454748"/>
            <a:ext cx="5290497" cy="5901603"/>
          </a:xfrm>
          <a:prstGeom prst="rect">
            <a:avLst/>
          </a:prstGeom>
        </p:spPr>
      </p:pic>
    </p:spTree>
    <p:extLst>
      <p:ext uri="{BB962C8B-B14F-4D97-AF65-F5344CB8AC3E}">
        <p14:creationId xmlns:p14="http://schemas.microsoft.com/office/powerpoint/2010/main" val="596289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543986"/>
          </a:xfrm>
          <a:solidFill>
            <a:srgbClr val="79215B"/>
          </a:solidFill>
        </p:spPr>
        <p:txBody>
          <a:bodyPr>
            <a:normAutofit/>
          </a:bodyPr>
          <a:lstStyle/>
          <a:p>
            <a:r>
              <a:rPr lang="pt-BR" dirty="0">
                <a:solidFill>
                  <a:srgbClr val="FFFFFF"/>
                </a:solidFill>
              </a:rPr>
              <a:t>Atividade 2: Exibição de vídeo: Avaliação</a:t>
            </a:r>
            <a:endParaRPr lang="en-US" dirty="0">
              <a:solidFill>
                <a:srgbClr val="FFFFFF"/>
              </a:solidFill>
            </a:endParaRPr>
          </a:p>
        </p:txBody>
      </p:sp>
      <p:sp>
        <p:nvSpPr>
          <p:cNvPr id="3" name="Content Placeholder 2"/>
          <p:cNvSpPr>
            <a:spLocks noGrp="1"/>
          </p:cNvSpPr>
          <p:nvPr>
            <p:ph idx="1"/>
          </p:nvPr>
        </p:nvSpPr>
        <p:spPr>
          <a:xfrm>
            <a:off x="368490" y="2142309"/>
            <a:ext cx="9225886" cy="3615719"/>
          </a:xfrm>
        </p:spPr>
        <p:txBody>
          <a:bodyPr>
            <a:normAutofit/>
          </a:bodyPr>
          <a:lstStyle/>
          <a:p>
            <a:r>
              <a:rPr lang="pt-BR" dirty="0"/>
              <a:t>Exiba o vídeo 03 de avaliação da depressão MI-mhGAP</a:t>
            </a:r>
            <a:r>
              <a:rPr lang="en-US" dirty="0"/>
              <a:t>. </a:t>
            </a:r>
          </a:p>
          <a:p>
            <a:endParaRPr lang="en-GB" sz="1600" dirty="0"/>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EB40AA59-4862-BE48-B65D-F1FCA53D92C7}" type="slidenum">
              <a:rPr lang="en-US" smtClean="0"/>
              <a:t>15</a:t>
            </a:fld>
            <a:endParaRPr lang="en-US"/>
          </a:p>
        </p:txBody>
      </p:sp>
    </p:spTree>
    <p:extLst>
      <p:ext uri="{BB962C8B-B14F-4D97-AF65-F5344CB8AC3E}">
        <p14:creationId xmlns:p14="http://schemas.microsoft.com/office/powerpoint/2010/main" val="537363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CAFEEABF-18AA-4AAD-973E-CEF640210667}"/>
              </a:ext>
            </a:extLst>
          </p:cNvPr>
          <p:cNvPicPr>
            <a:picLocks noChangeAspect="1"/>
          </p:cNvPicPr>
          <p:nvPr/>
        </p:nvPicPr>
        <p:blipFill rotWithShape="1">
          <a:blip r:embed="rId3"/>
          <a:srcRect l="3427" t="3222" r="3651" b="2999"/>
          <a:stretch/>
        </p:blipFill>
        <p:spPr>
          <a:xfrm>
            <a:off x="2371436" y="-12684"/>
            <a:ext cx="5163128" cy="6870684"/>
          </a:xfrm>
          <a:prstGeom prst="rect">
            <a:avLst/>
          </a:prstGeom>
        </p:spPr>
      </p:pic>
      <p:sp>
        <p:nvSpPr>
          <p:cNvPr id="3" name="Slide Number Placeholder 2"/>
          <p:cNvSpPr>
            <a:spLocks noGrp="1"/>
          </p:cNvSpPr>
          <p:nvPr>
            <p:ph type="sldNum" sz="quarter" idx="12"/>
          </p:nvPr>
        </p:nvSpPr>
        <p:spPr/>
        <p:txBody>
          <a:bodyPr/>
          <a:lstStyle/>
          <a:p>
            <a:fld id="{EB40AA59-4862-BE48-B65D-F1FCA53D92C7}" type="slidenum">
              <a:rPr lang="en-US" smtClean="0"/>
              <a:t>16</a:t>
            </a:fld>
            <a:endParaRPr lang="en-US"/>
          </a:p>
        </p:txBody>
      </p:sp>
    </p:spTree>
    <p:extLst>
      <p:ext uri="{BB962C8B-B14F-4D97-AF65-F5344CB8AC3E}">
        <p14:creationId xmlns:p14="http://schemas.microsoft.com/office/powerpoint/2010/main" val="463587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5"/>
          <p:cNvSpPr>
            <a:spLocks noGrp="1"/>
          </p:cNvSpPr>
          <p:nvPr>
            <p:ph type="sldNum" sz="quarter" idx="12"/>
          </p:nvPr>
        </p:nvSpPr>
        <p:spPr/>
        <p:txBody>
          <a:bodyPr/>
          <a:lstStyle/>
          <a:p>
            <a:fld id="{DF0CB44B-258E-4A7D-8421-F32F4A1F6A72}" type="slidenum">
              <a:rPr lang="en-US"/>
              <a:pPr/>
              <a:t>17</a:t>
            </a:fld>
            <a:endParaRPr lang="en-US"/>
          </a:p>
        </p:txBody>
      </p:sp>
      <p:sp>
        <p:nvSpPr>
          <p:cNvPr id="76805" name="Rectangle 2"/>
          <p:cNvSpPr>
            <a:spLocks noGrp="1" noChangeArrowheads="1"/>
          </p:cNvSpPr>
          <p:nvPr>
            <p:ph type="title" idx="4294967295"/>
          </p:nvPr>
        </p:nvSpPr>
        <p:spPr>
          <a:xfrm>
            <a:off x="0" y="0"/>
            <a:ext cx="9906000" cy="1422400"/>
          </a:xfrm>
        </p:spPr>
        <p:txBody>
          <a:bodyPr/>
          <a:lstStyle/>
          <a:p>
            <a:r>
              <a:rPr lang="pt-BR" sz="3600" dirty="0">
                <a:ea typeface="ＭＳ Ｐゴシック" pitchFamily="34" charset="-128"/>
              </a:rPr>
              <a:t>Processo de avaliação no vídeo</a:t>
            </a:r>
            <a:endParaRPr lang="en-US" sz="4800" dirty="0">
              <a:ea typeface="ＭＳ Ｐゴシック" pitchFamily="34" charset="-128"/>
            </a:endParaRPr>
          </a:p>
        </p:txBody>
      </p:sp>
      <p:pic>
        <p:nvPicPr>
          <p:cNvPr id="4" name="Imagem 3">
            <a:extLst>
              <a:ext uri="{FF2B5EF4-FFF2-40B4-BE49-F238E27FC236}">
                <a16:creationId xmlns:a16="http://schemas.microsoft.com/office/drawing/2014/main" id="{2CEEF496-42FC-47BF-A05F-552E13845E7C}"/>
              </a:ext>
            </a:extLst>
          </p:cNvPr>
          <p:cNvPicPr>
            <a:picLocks noChangeAspect="1"/>
          </p:cNvPicPr>
          <p:nvPr/>
        </p:nvPicPr>
        <p:blipFill rotWithShape="1">
          <a:blip r:embed="rId3"/>
          <a:srcRect l="30152" t="46894" r="29848" b="22899"/>
          <a:stretch/>
        </p:blipFill>
        <p:spPr>
          <a:xfrm>
            <a:off x="0" y="1472623"/>
            <a:ext cx="9906000" cy="4883727"/>
          </a:xfrm>
          <a:prstGeom prst="rect">
            <a:avLst/>
          </a:prstGeom>
        </p:spPr>
      </p:pic>
    </p:spTree>
    <p:extLst>
      <p:ext uri="{BB962C8B-B14F-4D97-AF65-F5344CB8AC3E}">
        <p14:creationId xmlns:p14="http://schemas.microsoft.com/office/powerpoint/2010/main" val="1317062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4A114FC4-E7C9-4C1D-BF06-A9CC536DAFF0}"/>
              </a:ext>
            </a:extLst>
          </p:cNvPr>
          <p:cNvPicPr>
            <a:picLocks noChangeAspect="1"/>
          </p:cNvPicPr>
          <p:nvPr/>
        </p:nvPicPr>
        <p:blipFill rotWithShape="1">
          <a:blip r:embed="rId3"/>
          <a:srcRect l="28334" t="54162" r="28333" b="26755"/>
          <a:stretch/>
        </p:blipFill>
        <p:spPr>
          <a:xfrm>
            <a:off x="932108" y="3995034"/>
            <a:ext cx="8041782" cy="2311943"/>
          </a:xfrm>
          <a:prstGeom prst="rect">
            <a:avLst/>
          </a:prstGeom>
        </p:spPr>
      </p:pic>
      <p:sp>
        <p:nvSpPr>
          <p:cNvPr id="4" name="Slide Number Placeholder 3"/>
          <p:cNvSpPr>
            <a:spLocks noGrp="1"/>
          </p:cNvSpPr>
          <p:nvPr>
            <p:ph type="sldNum" sz="quarter" idx="12"/>
          </p:nvPr>
        </p:nvSpPr>
        <p:spPr/>
        <p:txBody>
          <a:bodyPr/>
          <a:lstStyle/>
          <a:p>
            <a:fld id="{EB40AA59-4862-BE48-B65D-F1FCA53D92C7}" type="slidenum">
              <a:rPr lang="en-US" smtClean="0"/>
              <a:t>18</a:t>
            </a:fld>
            <a:endParaRPr lang="en-US"/>
          </a:p>
        </p:txBody>
      </p:sp>
      <p:pic>
        <p:nvPicPr>
          <p:cNvPr id="6" name="Imagem 5">
            <a:extLst>
              <a:ext uri="{FF2B5EF4-FFF2-40B4-BE49-F238E27FC236}">
                <a16:creationId xmlns:a16="http://schemas.microsoft.com/office/drawing/2014/main" id="{9B772042-BCDD-4181-A272-4BBDC600A3A7}"/>
              </a:ext>
            </a:extLst>
          </p:cNvPr>
          <p:cNvPicPr>
            <a:picLocks noChangeAspect="1"/>
          </p:cNvPicPr>
          <p:nvPr/>
        </p:nvPicPr>
        <p:blipFill rotWithShape="1">
          <a:blip r:embed="rId3"/>
          <a:srcRect l="24697" t="8099" r="24848" b="61675"/>
          <a:stretch/>
        </p:blipFill>
        <p:spPr>
          <a:xfrm>
            <a:off x="277465" y="1"/>
            <a:ext cx="9351070" cy="3657126"/>
          </a:xfrm>
          <a:prstGeom prst="rect">
            <a:avLst/>
          </a:prstGeom>
        </p:spPr>
      </p:pic>
    </p:spTree>
    <p:extLst>
      <p:ext uri="{BB962C8B-B14F-4D97-AF65-F5344CB8AC3E}">
        <p14:creationId xmlns:p14="http://schemas.microsoft.com/office/powerpoint/2010/main" val="258281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906000" cy="1370013"/>
          </a:xfrm>
          <a:prstGeom prst="rect">
            <a:avLst/>
          </a:prstGeom>
          <a:solidFill>
            <a:srgbClr val="79215B"/>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p>
            <a:fld id="{3668C33A-DC61-419E-B72F-758368AADB32}" type="slidenum">
              <a:rPr lang="en-US"/>
              <a:pPr/>
              <a:t>19</a:t>
            </a:fld>
            <a:endParaRPr lang="en-US"/>
          </a:p>
        </p:txBody>
      </p:sp>
      <p:sp>
        <p:nvSpPr>
          <p:cNvPr id="91141" name="Rectangle 2"/>
          <p:cNvSpPr>
            <a:spLocks noGrp="1"/>
          </p:cNvSpPr>
          <p:nvPr>
            <p:ph type="title"/>
          </p:nvPr>
        </p:nvSpPr>
        <p:spPr>
          <a:xfrm>
            <a:off x="0" y="1"/>
            <a:ext cx="9906000" cy="1370013"/>
          </a:xfrm>
        </p:spPr>
        <p:txBody>
          <a:bodyPr>
            <a:normAutofit/>
          </a:bodyPr>
          <a:lstStyle/>
          <a:p>
            <a:r>
              <a:rPr lang="en-US" sz="4000" dirty="0">
                <a:solidFill>
                  <a:schemeClr val="bg1"/>
                </a:solidFill>
                <a:ea typeface="ＭＳ Ｐゴシック" pitchFamily="34" charset="-128"/>
              </a:rPr>
              <a:t>O </a:t>
            </a:r>
            <a:r>
              <a:rPr lang="en-US" sz="4000" dirty="0" err="1">
                <a:solidFill>
                  <a:schemeClr val="bg1"/>
                </a:solidFill>
                <a:ea typeface="ＭＳ Ｐゴシック" pitchFamily="34" charset="-128"/>
              </a:rPr>
              <a:t>caso</a:t>
            </a:r>
            <a:r>
              <a:rPr lang="en-US" sz="4000" dirty="0">
                <a:solidFill>
                  <a:schemeClr val="bg1"/>
                </a:solidFill>
                <a:ea typeface="ＭＳ Ｐゴシック" pitchFamily="34" charset="-128"/>
              </a:rPr>
              <a:t> de Ana</a:t>
            </a:r>
          </a:p>
        </p:txBody>
      </p:sp>
      <p:sp>
        <p:nvSpPr>
          <p:cNvPr id="86018" name="Rectangle 3"/>
          <p:cNvSpPr>
            <a:spLocks noGrp="1"/>
          </p:cNvSpPr>
          <p:nvPr>
            <p:ph type="body" idx="1"/>
          </p:nvPr>
        </p:nvSpPr>
        <p:spPr>
          <a:xfrm>
            <a:off x="1813627" y="2008682"/>
            <a:ext cx="6686550" cy="3670692"/>
          </a:xfrm>
        </p:spPr>
        <p:txBody>
          <a:bodyPr>
            <a:normAutofit/>
          </a:bodyPr>
          <a:lstStyle/>
          <a:p>
            <a:pPr>
              <a:lnSpc>
                <a:spcPct val="90000"/>
              </a:lnSpc>
              <a:buSzPct val="70000"/>
              <a:buFontTx/>
              <a:buChar char="•"/>
            </a:pPr>
            <a:r>
              <a:rPr lang="pt-BR" sz="2800" dirty="0">
                <a:ea typeface="ＭＳ Ｐゴシック" pitchFamily="34" charset="-128"/>
              </a:rPr>
              <a:t>Ana tem 23 anos e tem um bebê em casa</a:t>
            </a:r>
            <a:r>
              <a:rPr lang="en-GB" sz="2800" dirty="0">
                <a:ea typeface="ＭＳ Ｐゴシック" pitchFamily="34" charset="-128"/>
              </a:rPr>
              <a:t>.</a:t>
            </a:r>
          </a:p>
          <a:p>
            <a:pPr eaLnBrk="1" hangingPunct="1">
              <a:lnSpc>
                <a:spcPct val="90000"/>
              </a:lnSpc>
              <a:buSzPct val="70000"/>
              <a:buFont typeface="Arial" charset="0"/>
              <a:buNone/>
            </a:pPr>
            <a:endParaRPr lang="en-GB" sz="2800" dirty="0">
              <a:ea typeface="ＭＳ Ｐゴシック" pitchFamily="34" charset="-128"/>
            </a:endParaRPr>
          </a:p>
          <a:p>
            <a:pPr>
              <a:lnSpc>
                <a:spcPct val="90000"/>
              </a:lnSpc>
              <a:buSzPct val="70000"/>
              <a:buFontTx/>
              <a:buChar char="•"/>
            </a:pPr>
            <a:r>
              <a:rPr lang="pt-BR" sz="2800" dirty="0">
                <a:ea typeface="ＭＳ Ｐゴシック" pitchFamily="34" charset="-128"/>
              </a:rPr>
              <a:t>O que mais queremos saber</a:t>
            </a:r>
            <a:r>
              <a:rPr lang="en-GB" sz="2800" dirty="0">
                <a:ea typeface="ＭＳ Ｐゴシック" pitchFamily="34" charset="-128"/>
              </a:rPr>
              <a:t>:</a:t>
            </a:r>
          </a:p>
          <a:p>
            <a:pPr lvl="1">
              <a:lnSpc>
                <a:spcPct val="90000"/>
              </a:lnSpc>
              <a:buFont typeface="Courier New" charset="0"/>
              <a:buChar char="o"/>
            </a:pPr>
            <a:r>
              <a:rPr lang="pt-BR" dirty="0">
                <a:ea typeface="ＭＳ Ｐゴシック" pitchFamily="34" charset="-128"/>
              </a:rPr>
              <a:t>Ela está amamentando?</a:t>
            </a:r>
          </a:p>
          <a:p>
            <a:pPr lvl="1">
              <a:lnSpc>
                <a:spcPct val="90000"/>
              </a:lnSpc>
              <a:buFont typeface="Courier New" charset="0"/>
              <a:buChar char="o"/>
            </a:pPr>
            <a:r>
              <a:rPr lang="pt-BR" dirty="0">
                <a:ea typeface="ＭＳ Ｐゴシック" pitchFamily="34" charset="-128"/>
              </a:rPr>
              <a:t>Ela está gravida?</a:t>
            </a:r>
          </a:p>
          <a:p>
            <a:pPr lvl="1">
              <a:lnSpc>
                <a:spcPct val="90000"/>
              </a:lnSpc>
              <a:buFont typeface="Courier New" charset="0"/>
              <a:buChar char="o"/>
            </a:pPr>
            <a:r>
              <a:rPr lang="pt-BR" dirty="0">
                <a:ea typeface="ＭＳ Ｐゴシック" pitchFamily="34" charset="-128"/>
              </a:rPr>
              <a:t>O bebê está se desenvolvendo bem?</a:t>
            </a:r>
            <a:r>
              <a:rPr lang="en-GB" dirty="0">
                <a:ea typeface="ＭＳ Ｐゴシック" pitchFamily="34" charset="-128"/>
              </a:rPr>
              <a:t> </a:t>
            </a:r>
          </a:p>
          <a:p>
            <a:pPr eaLnBrk="1" hangingPunct="1">
              <a:lnSpc>
                <a:spcPct val="90000"/>
              </a:lnSpc>
              <a:buFont typeface="Arial" charset="0"/>
              <a:buNone/>
            </a:pPr>
            <a:endParaRPr lang="en-US" sz="2400" dirty="0">
              <a:ea typeface="ＭＳ Ｐゴシック" pitchFamily="34" charset="-128"/>
            </a:endParaRPr>
          </a:p>
        </p:txBody>
      </p:sp>
    </p:spTree>
    <p:extLst>
      <p:ext uri="{BB962C8B-B14F-4D97-AF65-F5344CB8AC3E}">
        <p14:creationId xmlns:p14="http://schemas.microsoft.com/office/powerpoint/2010/main" val="202089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601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01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601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0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0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0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p:cNvSpPr>
          <p:nvPr/>
        </p:nvSpPr>
        <p:spPr bwMode="auto">
          <a:xfrm>
            <a:off x="-1" y="0"/>
            <a:ext cx="9906000" cy="6858000"/>
          </a:xfrm>
          <a:prstGeom prst="rect">
            <a:avLst/>
          </a:prstGeom>
          <a:solidFill>
            <a:srgbClr val="79215B"/>
          </a:solidFill>
          <a:ln w="9525">
            <a:noFill/>
            <a:miter lim="800000"/>
            <a:headEnd/>
            <a:tailEnd/>
          </a:ln>
        </p:spPr>
        <p:txBody>
          <a:bodyPr anchor="ctr"/>
          <a:lstStyle/>
          <a:p>
            <a:pPr algn="ctr"/>
            <a:endParaRPr lang="en-US" sz="4000">
              <a:solidFill>
                <a:schemeClr val="bg1"/>
              </a:solidFill>
              <a:latin typeface="Calibri" pitchFamily="34" charset="0"/>
            </a:endParaRPr>
          </a:p>
        </p:txBody>
      </p:sp>
      <p:sp>
        <p:nvSpPr>
          <p:cNvPr id="15361" name="Title 1"/>
          <p:cNvSpPr>
            <a:spLocks noGrp="1"/>
          </p:cNvSpPr>
          <p:nvPr>
            <p:ph type="ctrTitle"/>
          </p:nvPr>
        </p:nvSpPr>
        <p:spPr>
          <a:xfrm>
            <a:off x="-1" y="2319671"/>
            <a:ext cx="9905999" cy="1948722"/>
          </a:xfrm>
          <a:noFill/>
        </p:spPr>
        <p:txBody>
          <a:bodyPr>
            <a:normAutofit/>
          </a:bodyPr>
          <a:lstStyle/>
          <a:p>
            <a:br>
              <a:rPr lang="en-US" sz="4000" b="1" dirty="0">
                <a:solidFill>
                  <a:srgbClr val="79215B"/>
                </a:solidFill>
                <a:ea typeface="ＭＳ Ｐゴシック" pitchFamily="34" charset="-128"/>
              </a:rPr>
            </a:br>
            <a:r>
              <a:rPr lang="en-US" dirty="0">
                <a:solidFill>
                  <a:schemeClr val="bg1"/>
                </a:solidFill>
                <a:ea typeface="ＭＳ Ｐゴシック" pitchFamily="34" charset="-128"/>
              </a:rPr>
              <a:t> </a:t>
            </a:r>
            <a:r>
              <a:rPr lang="en-US" sz="6000" dirty="0" err="1">
                <a:solidFill>
                  <a:schemeClr val="bg1"/>
                </a:solidFill>
                <a:ea typeface="ＭＳ Ｐゴシック" pitchFamily="34" charset="-128"/>
              </a:rPr>
              <a:t>Depressão</a:t>
            </a:r>
            <a:endParaRPr lang="en-US" sz="6000" dirty="0">
              <a:solidFill>
                <a:schemeClr val="bg1"/>
              </a:solidFill>
              <a:ea typeface="ＭＳ Ｐゴシック" pitchFamily="34" charset="-128"/>
            </a:endParaRPr>
          </a:p>
        </p:txBody>
      </p:sp>
      <p:sp>
        <p:nvSpPr>
          <p:cNvPr id="2" name="Slide Number Placeholder 1"/>
          <p:cNvSpPr>
            <a:spLocks noGrp="1"/>
          </p:cNvSpPr>
          <p:nvPr>
            <p:ph type="sldNum" sz="quarter" idx="12"/>
          </p:nvPr>
        </p:nvSpPr>
        <p:spPr/>
        <p:txBody>
          <a:bodyPr/>
          <a:lstStyle/>
          <a:p>
            <a:fld id="{EB40AA59-4862-BE48-B65D-F1FCA53D92C7}" type="slidenum">
              <a:rPr lang="en-US" smtClean="0"/>
              <a:t>2</a:t>
            </a:fld>
            <a:endParaRPr lang="en-US"/>
          </a:p>
        </p:txBody>
      </p:sp>
    </p:spTree>
    <p:extLst>
      <p:ext uri="{BB962C8B-B14F-4D97-AF65-F5344CB8AC3E}">
        <p14:creationId xmlns:p14="http://schemas.microsoft.com/office/powerpoint/2010/main" val="3172134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19BA1A3B-016B-4899-A3BF-5FA328592719}" type="slidenum">
              <a:rPr lang="en-US"/>
              <a:pPr/>
              <a:t>20</a:t>
            </a:fld>
            <a:endParaRPr lang="en-US"/>
          </a:p>
        </p:txBody>
      </p:sp>
      <p:sp>
        <p:nvSpPr>
          <p:cNvPr id="87045" name="Rectangle 2"/>
          <p:cNvSpPr>
            <a:spLocks noGrp="1"/>
          </p:cNvSpPr>
          <p:nvPr>
            <p:ph type="title"/>
          </p:nvPr>
        </p:nvSpPr>
        <p:spPr>
          <a:xfrm>
            <a:off x="0" y="3"/>
            <a:ext cx="9906000" cy="1425575"/>
          </a:xfrm>
        </p:spPr>
        <p:txBody>
          <a:bodyPr>
            <a:normAutofit/>
          </a:bodyPr>
          <a:lstStyle/>
          <a:p>
            <a:r>
              <a:rPr lang="en-US" sz="3600" dirty="0" err="1">
                <a:ea typeface="ＭＳ Ｐゴシック" pitchFamily="34" charset="-128"/>
              </a:rPr>
              <a:t>Considere</a:t>
            </a:r>
            <a:r>
              <a:rPr lang="en-US" sz="3600" dirty="0">
                <a:ea typeface="ＭＳ Ｐゴシック" pitchFamily="34" charset="-128"/>
              </a:rPr>
              <a:t> as </a:t>
            </a:r>
            <a:r>
              <a:rPr lang="en-US" sz="3600" dirty="0" err="1">
                <a:ea typeface="ＭＳ Ｐゴシック" pitchFamily="34" charset="-128"/>
              </a:rPr>
              <a:t>condições</a:t>
            </a:r>
            <a:r>
              <a:rPr lang="en-US" sz="3600" dirty="0">
                <a:ea typeface="ＭＳ Ｐゴシック" pitchFamily="34" charset="-128"/>
              </a:rPr>
              <a:t> </a:t>
            </a:r>
            <a:r>
              <a:rPr lang="en-US" sz="3600" dirty="0" err="1">
                <a:ea typeface="ＭＳ Ｐゴシック" pitchFamily="34" charset="-128"/>
              </a:rPr>
              <a:t>físicas</a:t>
            </a:r>
            <a:endParaRPr lang="en-US" sz="3600" dirty="0">
              <a:ea typeface="ＭＳ Ｐゴシック" pitchFamily="34" charset="-128"/>
            </a:endParaRPr>
          </a:p>
        </p:txBody>
      </p:sp>
      <p:pic>
        <p:nvPicPr>
          <p:cNvPr id="4" name="Imagem 3">
            <a:extLst>
              <a:ext uri="{FF2B5EF4-FFF2-40B4-BE49-F238E27FC236}">
                <a16:creationId xmlns:a16="http://schemas.microsoft.com/office/drawing/2014/main" id="{4293DE68-724F-4CDC-945A-184296AFC5B8}"/>
              </a:ext>
            </a:extLst>
          </p:cNvPr>
          <p:cNvPicPr>
            <a:picLocks noChangeAspect="1"/>
          </p:cNvPicPr>
          <p:nvPr/>
        </p:nvPicPr>
        <p:blipFill rotWithShape="1">
          <a:blip r:embed="rId3"/>
          <a:srcRect l="17273" t="1830" r="15757" b="56535"/>
          <a:stretch/>
        </p:blipFill>
        <p:spPr>
          <a:xfrm>
            <a:off x="0" y="2050473"/>
            <a:ext cx="9906000" cy="4020544"/>
          </a:xfrm>
          <a:prstGeom prst="rect">
            <a:avLst/>
          </a:prstGeom>
        </p:spPr>
      </p:pic>
    </p:spTree>
    <p:extLst>
      <p:ext uri="{BB962C8B-B14F-4D97-AF65-F5344CB8AC3E}">
        <p14:creationId xmlns:p14="http://schemas.microsoft.com/office/powerpoint/2010/main" val="1376888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1"/>
            <a:ext cx="9906000" cy="1370013"/>
          </a:xfrm>
          <a:prstGeom prst="rect">
            <a:avLst/>
          </a:prstGeom>
          <a:solidFill>
            <a:srgbClr val="79215B"/>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rgbClr val="FFFFFF"/>
              </a:solidFill>
            </a:endParaRPr>
          </a:p>
        </p:txBody>
      </p:sp>
      <p:sp>
        <p:nvSpPr>
          <p:cNvPr id="2" name="Title 1"/>
          <p:cNvSpPr>
            <a:spLocks noGrp="1"/>
          </p:cNvSpPr>
          <p:nvPr>
            <p:ph type="title"/>
          </p:nvPr>
        </p:nvSpPr>
        <p:spPr>
          <a:xfrm>
            <a:off x="0" y="1"/>
            <a:ext cx="9906000" cy="1370013"/>
          </a:xfrm>
        </p:spPr>
        <p:txBody>
          <a:bodyPr>
            <a:normAutofit/>
          </a:bodyPr>
          <a:lstStyle/>
          <a:p>
            <a:r>
              <a:rPr lang="pt-BR" sz="4000" dirty="0">
                <a:solidFill>
                  <a:schemeClr val="bg1"/>
                </a:solidFill>
              </a:rPr>
              <a:t>Condições físicas que se </a:t>
            </a:r>
            <a:br>
              <a:rPr lang="pt-BR" sz="4000" dirty="0">
                <a:solidFill>
                  <a:schemeClr val="bg1"/>
                </a:solidFill>
              </a:rPr>
            </a:br>
            <a:r>
              <a:rPr lang="pt-BR" sz="4000" dirty="0">
                <a:solidFill>
                  <a:schemeClr val="bg1"/>
                </a:solidFill>
              </a:rPr>
              <a:t>assemelham a depressão</a:t>
            </a:r>
            <a:endParaRPr lang="en-US" sz="4000" dirty="0">
              <a:solidFill>
                <a:schemeClr val="bg1"/>
              </a:solidFill>
            </a:endParaRPr>
          </a:p>
        </p:txBody>
      </p:sp>
      <p:sp>
        <p:nvSpPr>
          <p:cNvPr id="4" name="Text Placeholder 3"/>
          <p:cNvSpPr>
            <a:spLocks noGrp="1"/>
          </p:cNvSpPr>
          <p:nvPr>
            <p:ph type="body" idx="1"/>
          </p:nvPr>
        </p:nvSpPr>
        <p:spPr>
          <a:xfrm>
            <a:off x="1128628" y="1535113"/>
            <a:ext cx="4376870" cy="639762"/>
          </a:xfrm>
        </p:spPr>
        <p:txBody>
          <a:bodyPr/>
          <a:lstStyle/>
          <a:p>
            <a:r>
              <a:rPr lang="en-US" dirty="0" err="1"/>
              <a:t>Condição</a:t>
            </a:r>
            <a:endParaRPr lang="en-US" dirty="0"/>
          </a:p>
        </p:txBody>
      </p:sp>
      <p:sp>
        <p:nvSpPr>
          <p:cNvPr id="3" name="Content Placeholder 2"/>
          <p:cNvSpPr>
            <a:spLocks noGrp="1"/>
          </p:cNvSpPr>
          <p:nvPr>
            <p:ph sz="half" idx="2"/>
          </p:nvPr>
        </p:nvSpPr>
        <p:spPr>
          <a:xfrm>
            <a:off x="1128628" y="2174875"/>
            <a:ext cx="4376870" cy="3951288"/>
          </a:xfrm>
        </p:spPr>
        <p:txBody>
          <a:bodyPr/>
          <a:lstStyle/>
          <a:p>
            <a:r>
              <a:rPr lang="en-US" dirty="0"/>
              <a:t>Anemia </a:t>
            </a:r>
          </a:p>
          <a:p>
            <a:pPr marL="0" indent="0">
              <a:buNone/>
            </a:pPr>
            <a:endParaRPr lang="en-US" dirty="0"/>
          </a:p>
          <a:p>
            <a:r>
              <a:rPr lang="en-US" dirty="0" err="1"/>
              <a:t>Desnutrição</a:t>
            </a:r>
            <a:endParaRPr lang="en-US" dirty="0"/>
          </a:p>
          <a:p>
            <a:endParaRPr lang="en-US" dirty="0"/>
          </a:p>
          <a:p>
            <a:endParaRPr lang="en-US" sz="1400" baseline="-25000" dirty="0"/>
          </a:p>
          <a:p>
            <a:r>
              <a:rPr lang="en-US" dirty="0" err="1"/>
              <a:t>Hipotireoidismo</a:t>
            </a:r>
            <a:endParaRPr lang="en-US" dirty="0"/>
          </a:p>
        </p:txBody>
      </p:sp>
      <p:sp>
        <p:nvSpPr>
          <p:cNvPr id="5" name="Text Placeholder 4"/>
          <p:cNvSpPr>
            <a:spLocks noGrp="1"/>
          </p:cNvSpPr>
          <p:nvPr>
            <p:ph type="body" sz="quarter" idx="3"/>
          </p:nvPr>
        </p:nvSpPr>
        <p:spPr>
          <a:xfrm>
            <a:off x="5032111" y="1535113"/>
            <a:ext cx="4378590" cy="639762"/>
          </a:xfrm>
        </p:spPr>
        <p:txBody>
          <a:bodyPr/>
          <a:lstStyle/>
          <a:p>
            <a:r>
              <a:rPr lang="en-US" dirty="0" err="1"/>
              <a:t>Sintomas</a:t>
            </a:r>
            <a:endParaRPr lang="en-US" dirty="0"/>
          </a:p>
        </p:txBody>
      </p:sp>
      <p:sp>
        <p:nvSpPr>
          <p:cNvPr id="6" name="Content Placeholder 5"/>
          <p:cNvSpPr>
            <a:spLocks noGrp="1"/>
          </p:cNvSpPr>
          <p:nvPr>
            <p:ph sz="quarter" idx="4"/>
          </p:nvPr>
        </p:nvSpPr>
        <p:spPr>
          <a:xfrm>
            <a:off x="5032111" y="2174875"/>
            <a:ext cx="4695257" cy="3951288"/>
          </a:xfrm>
        </p:spPr>
        <p:txBody>
          <a:bodyPr>
            <a:normAutofit/>
          </a:bodyPr>
          <a:lstStyle/>
          <a:p>
            <a:r>
              <a:rPr lang="pt-BR" sz="1800" dirty="0"/>
              <a:t>Cansaço, perda de energia, problemas de sono, dores físicas, problemas de concentração</a:t>
            </a:r>
            <a:r>
              <a:rPr lang="en-US" sz="1800" dirty="0"/>
              <a:t>.</a:t>
            </a:r>
          </a:p>
          <a:p>
            <a:r>
              <a:rPr lang="pt-BR" sz="1800" dirty="0"/>
              <a:t>Cansaço, perda de energia, perda de apetite, falta de interesse em alimentos e bebidas, falta de concentração, humor deprimido, sensação de fraqueza</a:t>
            </a:r>
            <a:r>
              <a:rPr lang="en-US" sz="1800" dirty="0"/>
              <a:t>.</a:t>
            </a:r>
          </a:p>
          <a:p>
            <a:r>
              <a:rPr lang="pt-BR" sz="1800" dirty="0"/>
              <a:t>Cansaço, dores musculares e sensação de fraqueza, alterações no apetite (ganho de peso), humor deprimido, problemas de memória e concentração (raciocínio lento), perda de libido, perda de energia</a:t>
            </a:r>
            <a:r>
              <a:rPr lang="en-US" sz="1800" dirty="0"/>
              <a:t>.</a:t>
            </a:r>
          </a:p>
        </p:txBody>
      </p:sp>
      <p:sp>
        <p:nvSpPr>
          <p:cNvPr id="8" name="Slide Number Placeholder 7"/>
          <p:cNvSpPr>
            <a:spLocks noGrp="1"/>
          </p:cNvSpPr>
          <p:nvPr>
            <p:ph type="sldNum" sz="quarter" idx="12"/>
          </p:nvPr>
        </p:nvSpPr>
        <p:spPr/>
        <p:txBody>
          <a:bodyPr/>
          <a:lstStyle/>
          <a:p>
            <a:fld id="{EB40AA59-4862-BE48-B65D-F1FCA53D92C7}" type="slidenum">
              <a:rPr lang="en-US" smtClean="0"/>
              <a:t>21</a:t>
            </a:fld>
            <a:endParaRPr lang="en-US"/>
          </a:p>
        </p:txBody>
      </p:sp>
    </p:spTree>
    <p:extLst>
      <p:ext uri="{BB962C8B-B14F-4D97-AF65-F5344CB8AC3E}">
        <p14:creationId xmlns:p14="http://schemas.microsoft.com/office/powerpoint/2010/main" val="2331987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B40AA59-4862-BE48-B65D-F1FCA53D92C7}" type="slidenum">
              <a:rPr lang="en-US" smtClean="0"/>
              <a:t>22</a:t>
            </a:fld>
            <a:endParaRPr lang="en-US"/>
          </a:p>
        </p:txBody>
      </p:sp>
      <p:pic>
        <p:nvPicPr>
          <p:cNvPr id="5" name="Espaço Reservado para Conteúdo 4">
            <a:extLst>
              <a:ext uri="{FF2B5EF4-FFF2-40B4-BE49-F238E27FC236}">
                <a16:creationId xmlns:a16="http://schemas.microsoft.com/office/drawing/2014/main" id="{A3BB4081-455D-4E28-808B-8B3698B7858A}"/>
              </a:ext>
            </a:extLst>
          </p:cNvPr>
          <p:cNvPicPr>
            <a:picLocks noGrp="1" noChangeAspect="1"/>
          </p:cNvPicPr>
          <p:nvPr>
            <p:ph idx="1"/>
          </p:nvPr>
        </p:nvPicPr>
        <p:blipFill rotWithShape="1">
          <a:blip r:embed="rId3"/>
          <a:srcRect b="32907"/>
          <a:stretch/>
        </p:blipFill>
        <p:spPr>
          <a:xfrm>
            <a:off x="-55" y="1259538"/>
            <a:ext cx="9906055" cy="4338925"/>
          </a:xfrm>
        </p:spPr>
      </p:pic>
    </p:spTree>
    <p:extLst>
      <p:ext uri="{BB962C8B-B14F-4D97-AF65-F5344CB8AC3E}">
        <p14:creationId xmlns:p14="http://schemas.microsoft.com/office/powerpoint/2010/main" val="1789580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6BB4483E-B21D-41F0-AC37-6353AB6B2451}"/>
              </a:ext>
            </a:extLst>
          </p:cNvPr>
          <p:cNvPicPr>
            <a:picLocks noChangeAspect="1"/>
          </p:cNvPicPr>
          <p:nvPr/>
        </p:nvPicPr>
        <p:blipFill>
          <a:blip r:embed="rId3"/>
          <a:stretch>
            <a:fillRect/>
          </a:stretch>
        </p:blipFill>
        <p:spPr>
          <a:xfrm>
            <a:off x="0" y="-1"/>
            <a:ext cx="9906000" cy="6857999"/>
          </a:xfrm>
          <a:prstGeom prst="rect">
            <a:avLst/>
          </a:prstGeom>
        </p:spPr>
      </p:pic>
      <p:sp>
        <p:nvSpPr>
          <p:cNvPr id="3" name="Slide Number Placeholder 2"/>
          <p:cNvSpPr>
            <a:spLocks noGrp="1"/>
          </p:cNvSpPr>
          <p:nvPr>
            <p:ph type="sldNum" sz="quarter" idx="12"/>
          </p:nvPr>
        </p:nvSpPr>
        <p:spPr/>
        <p:txBody>
          <a:bodyPr/>
          <a:lstStyle/>
          <a:p>
            <a:fld id="{EB40AA59-4862-BE48-B65D-F1FCA53D92C7}" type="slidenum">
              <a:rPr lang="en-US" smtClean="0"/>
              <a:t>23</a:t>
            </a:fld>
            <a:endParaRPr lang="en-US"/>
          </a:p>
        </p:txBody>
      </p:sp>
      <p:sp>
        <p:nvSpPr>
          <p:cNvPr id="7" name="TextBox 6"/>
          <p:cNvSpPr txBox="1"/>
          <p:nvPr/>
        </p:nvSpPr>
        <p:spPr>
          <a:xfrm>
            <a:off x="1827858" y="4590685"/>
            <a:ext cx="6250284" cy="1200329"/>
          </a:xfrm>
          <a:prstGeom prst="rect">
            <a:avLst/>
          </a:prstGeom>
          <a:noFill/>
          <a:ln w="76200" cmpd="sng">
            <a:solidFill>
              <a:srgbClr val="FFFF00"/>
            </a:solidFill>
          </a:ln>
        </p:spPr>
        <p:txBody>
          <a:bodyPr wrap="square" rtlCol="0">
            <a:spAutoFit/>
          </a:bodyPr>
          <a:lstStyle/>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13757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1"/>
            <a:ext cx="9906000" cy="1370013"/>
          </a:xfrm>
          <a:prstGeom prst="rect">
            <a:avLst/>
          </a:prstGeom>
          <a:solidFill>
            <a:srgbClr val="79215B"/>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rgbClr val="FFFFFF"/>
              </a:solidFill>
            </a:endParaRPr>
          </a:p>
        </p:txBody>
      </p:sp>
      <p:sp>
        <p:nvSpPr>
          <p:cNvPr id="2" name="Title 1"/>
          <p:cNvSpPr>
            <a:spLocks noGrp="1"/>
          </p:cNvSpPr>
          <p:nvPr>
            <p:ph type="title"/>
          </p:nvPr>
        </p:nvSpPr>
        <p:spPr>
          <a:xfrm>
            <a:off x="0" y="-1"/>
            <a:ext cx="9906000" cy="1370014"/>
          </a:xfrm>
        </p:spPr>
        <p:txBody>
          <a:bodyPr/>
          <a:lstStyle/>
          <a:p>
            <a:r>
              <a:rPr lang="en-US" dirty="0" err="1">
                <a:solidFill>
                  <a:schemeClr val="bg1"/>
                </a:solidFill>
              </a:rPr>
              <a:t>Luto</a:t>
            </a:r>
            <a:endParaRPr lang="en-US" dirty="0">
              <a:solidFill>
                <a:schemeClr val="bg1"/>
              </a:solidFill>
            </a:endParaRPr>
          </a:p>
        </p:txBody>
      </p:sp>
      <p:sp>
        <p:nvSpPr>
          <p:cNvPr id="4" name="Content Placeholder 3"/>
          <p:cNvSpPr>
            <a:spLocks noGrp="1"/>
          </p:cNvSpPr>
          <p:nvPr>
            <p:ph sz="half" idx="1"/>
          </p:nvPr>
        </p:nvSpPr>
        <p:spPr>
          <a:xfrm>
            <a:off x="495300" y="2004935"/>
            <a:ext cx="4375150" cy="4525963"/>
          </a:xfrm>
        </p:spPr>
        <p:txBody>
          <a:bodyPr>
            <a:normAutofit/>
          </a:bodyPr>
          <a:lstStyle/>
          <a:p>
            <a:r>
              <a:rPr lang="pt-BR" dirty="0"/>
              <a:t>Humor deprimido, ansiedade, medo, culpa, </a:t>
            </a:r>
            <a:r>
              <a:rPr lang="pt-BR" dirty="0" err="1"/>
              <a:t>autocobrança</a:t>
            </a:r>
            <a:r>
              <a:rPr lang="pt-BR" dirty="0"/>
              <a:t>, irritabilidade, solidão, choro</a:t>
            </a:r>
            <a:r>
              <a:rPr lang="en-US" dirty="0"/>
              <a:t>.</a:t>
            </a:r>
          </a:p>
          <a:p>
            <a:r>
              <a:rPr lang="pt-BR" dirty="0"/>
              <a:t>Pensamento negativo, ruminação, baixa autoestima, desesperança, pessimismo em relação ao futuro</a:t>
            </a:r>
            <a:r>
              <a:rPr lang="en-US" dirty="0"/>
              <a:t>.</a:t>
            </a:r>
          </a:p>
        </p:txBody>
      </p:sp>
      <p:sp>
        <p:nvSpPr>
          <p:cNvPr id="5" name="Content Placeholder 4"/>
          <p:cNvSpPr>
            <a:spLocks noGrp="1"/>
          </p:cNvSpPr>
          <p:nvPr>
            <p:ph sz="half" idx="2"/>
          </p:nvPr>
        </p:nvSpPr>
        <p:spPr>
          <a:xfrm>
            <a:off x="5035550" y="2004935"/>
            <a:ext cx="4375150" cy="4525963"/>
          </a:xfrm>
        </p:spPr>
        <p:txBody>
          <a:bodyPr>
            <a:normAutofit/>
          </a:bodyPr>
          <a:lstStyle/>
          <a:p>
            <a:r>
              <a:rPr lang="pt-BR" dirty="0"/>
              <a:t>Isolamento social, desinteresse, inquietação, agitação</a:t>
            </a:r>
            <a:r>
              <a:rPr lang="en-US" dirty="0"/>
              <a:t>.</a:t>
            </a:r>
          </a:p>
          <a:p>
            <a:r>
              <a:rPr lang="pt-BR" dirty="0"/>
              <a:t>Perda de apetite, problemas para dormir, perda/aumento de apetite, dores físicas, cansaço, perda de energia</a:t>
            </a:r>
            <a:r>
              <a:rPr lang="en-US" dirty="0"/>
              <a:t>.</a:t>
            </a:r>
          </a:p>
        </p:txBody>
      </p:sp>
      <p:sp>
        <p:nvSpPr>
          <p:cNvPr id="3" name="Slide Number Placeholder 2"/>
          <p:cNvSpPr>
            <a:spLocks noGrp="1"/>
          </p:cNvSpPr>
          <p:nvPr>
            <p:ph type="sldNum" sz="quarter" idx="12"/>
          </p:nvPr>
        </p:nvSpPr>
        <p:spPr/>
        <p:txBody>
          <a:bodyPr/>
          <a:lstStyle/>
          <a:p>
            <a:fld id="{EB40AA59-4862-BE48-B65D-F1FCA53D92C7}" type="slidenum">
              <a:rPr lang="en-US" smtClean="0"/>
              <a:t>24</a:t>
            </a:fld>
            <a:endParaRPr lang="en-US"/>
          </a:p>
        </p:txBody>
      </p:sp>
    </p:spTree>
    <p:extLst>
      <p:ext uri="{BB962C8B-B14F-4D97-AF65-F5344CB8AC3E}">
        <p14:creationId xmlns:p14="http://schemas.microsoft.com/office/powerpoint/2010/main" val="3788223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008333E8-ABA2-413B-B080-0AFBECBDAE6A}"/>
              </a:ext>
            </a:extLst>
          </p:cNvPr>
          <p:cNvPicPr>
            <a:picLocks noChangeAspect="1"/>
          </p:cNvPicPr>
          <p:nvPr/>
        </p:nvPicPr>
        <p:blipFill rotWithShape="1">
          <a:blip r:embed="rId3"/>
          <a:srcRect l="1970" r="3333" b="5491"/>
          <a:stretch/>
        </p:blipFill>
        <p:spPr>
          <a:xfrm>
            <a:off x="0" y="0"/>
            <a:ext cx="9906000" cy="6398724"/>
          </a:xfrm>
          <a:prstGeom prst="rect">
            <a:avLst/>
          </a:prstGeom>
        </p:spPr>
      </p:pic>
      <p:sp>
        <p:nvSpPr>
          <p:cNvPr id="2" name="Slide Number Placeholder 1"/>
          <p:cNvSpPr>
            <a:spLocks noGrp="1"/>
          </p:cNvSpPr>
          <p:nvPr>
            <p:ph type="sldNum" sz="quarter" idx="12"/>
          </p:nvPr>
        </p:nvSpPr>
        <p:spPr/>
        <p:txBody>
          <a:bodyPr/>
          <a:lstStyle/>
          <a:p>
            <a:fld id="{EB40AA59-4862-BE48-B65D-F1FCA53D92C7}" type="slidenum">
              <a:rPr lang="en-US" smtClean="0"/>
              <a:t>25</a:t>
            </a:fld>
            <a:endParaRPr lang="en-US"/>
          </a:p>
        </p:txBody>
      </p:sp>
      <p:sp>
        <p:nvSpPr>
          <p:cNvPr id="5" name="TextBox 4"/>
          <p:cNvSpPr txBox="1"/>
          <p:nvPr/>
        </p:nvSpPr>
        <p:spPr>
          <a:xfrm>
            <a:off x="3062508" y="284531"/>
            <a:ext cx="3890617" cy="1477328"/>
          </a:xfrm>
          <a:prstGeom prst="rect">
            <a:avLst/>
          </a:prstGeom>
          <a:noFill/>
          <a:ln w="76200" cmpd="sng">
            <a:solidFill>
              <a:srgbClr val="FFFF00"/>
            </a:solidFill>
          </a:ln>
        </p:spPr>
        <p:txBody>
          <a:bodyPr wrap="square" rtlCol="0">
            <a:spAutoFit/>
          </a:bodyPr>
          <a:lstStyle/>
          <a:p>
            <a:endParaRPr lang="en-US" dirty="0"/>
          </a:p>
          <a:p>
            <a:endParaRPr lang="en-US" dirty="0"/>
          </a:p>
          <a:p>
            <a:endParaRPr lang="en-US" dirty="0"/>
          </a:p>
          <a:p>
            <a:endParaRPr lang="en-US" dirty="0"/>
          </a:p>
          <a:p>
            <a:endParaRPr lang="en-US" dirty="0"/>
          </a:p>
        </p:txBody>
      </p:sp>
      <p:sp>
        <p:nvSpPr>
          <p:cNvPr id="6" name="TextBox 5"/>
          <p:cNvSpPr txBox="1"/>
          <p:nvPr/>
        </p:nvSpPr>
        <p:spPr>
          <a:xfrm>
            <a:off x="870528" y="1647548"/>
            <a:ext cx="3009647" cy="1477328"/>
          </a:xfrm>
          <a:prstGeom prst="rect">
            <a:avLst/>
          </a:prstGeom>
          <a:noFill/>
          <a:ln w="76200" cmpd="sng">
            <a:solidFill>
              <a:srgbClr val="FFFF00"/>
            </a:solidFill>
          </a:ln>
        </p:spPr>
        <p:txBody>
          <a:bodyPr wrap="square" rtlCol="0">
            <a:spAutoFit/>
          </a:bodyPr>
          <a:lstStyle/>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967072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906000" cy="1370013"/>
          </a:xfrm>
          <a:prstGeom prst="rect">
            <a:avLst/>
          </a:prstGeom>
          <a:solidFill>
            <a:srgbClr val="79215B"/>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rgbClr val="FFFFFF"/>
              </a:solidFill>
            </a:endParaRPr>
          </a:p>
        </p:txBody>
      </p:sp>
      <p:sp>
        <p:nvSpPr>
          <p:cNvPr id="2" name="Title 1"/>
          <p:cNvSpPr>
            <a:spLocks noGrp="1"/>
          </p:cNvSpPr>
          <p:nvPr>
            <p:ph type="title"/>
          </p:nvPr>
        </p:nvSpPr>
        <p:spPr>
          <a:xfrm>
            <a:off x="0" y="1"/>
            <a:ext cx="9906000" cy="1370013"/>
          </a:xfrm>
        </p:spPr>
        <p:txBody>
          <a:bodyPr>
            <a:normAutofit/>
          </a:bodyPr>
          <a:lstStyle/>
          <a:p>
            <a:r>
              <a:rPr lang="en-US" sz="4000" dirty="0">
                <a:solidFill>
                  <a:schemeClr val="bg1"/>
                </a:solidFill>
              </a:rPr>
              <a:t>O </a:t>
            </a:r>
            <a:r>
              <a:rPr lang="en-US" sz="4000" dirty="0" err="1">
                <a:solidFill>
                  <a:schemeClr val="bg1"/>
                </a:solidFill>
              </a:rPr>
              <a:t>caso</a:t>
            </a:r>
            <a:r>
              <a:rPr lang="en-US" sz="4000" dirty="0">
                <a:solidFill>
                  <a:schemeClr val="bg1"/>
                </a:solidFill>
              </a:rPr>
              <a:t> de Ana</a:t>
            </a:r>
          </a:p>
        </p:txBody>
      </p:sp>
      <p:sp>
        <p:nvSpPr>
          <p:cNvPr id="3" name="Content Placeholder 2"/>
          <p:cNvSpPr>
            <a:spLocks noGrp="1"/>
          </p:cNvSpPr>
          <p:nvPr>
            <p:ph idx="1"/>
          </p:nvPr>
        </p:nvSpPr>
        <p:spPr>
          <a:xfrm>
            <a:off x="1266669" y="1798821"/>
            <a:ext cx="7892322" cy="4342333"/>
          </a:xfrm>
        </p:spPr>
        <p:txBody>
          <a:bodyPr>
            <a:normAutofit fontScale="85000" lnSpcReduction="10000"/>
          </a:bodyPr>
          <a:lstStyle/>
          <a:p>
            <a:pPr>
              <a:buFont typeface="Arial" charset="0"/>
              <a:buChar char="•"/>
            </a:pPr>
            <a:r>
              <a:rPr lang="pt-BR" dirty="0"/>
              <a:t>O profissional de saúde avaliou o histórico de mania de Ana</a:t>
            </a:r>
            <a:r>
              <a:rPr lang="en-US" dirty="0"/>
              <a:t>? </a:t>
            </a:r>
          </a:p>
          <a:p>
            <a:pPr>
              <a:buFont typeface="Arial" charset="0"/>
              <a:buChar char="•"/>
            </a:pPr>
            <a:endParaRPr lang="en-US" dirty="0"/>
          </a:p>
          <a:p>
            <a:pPr>
              <a:buFont typeface="Arial" charset="0"/>
              <a:buChar char="•"/>
            </a:pPr>
            <a:r>
              <a:rPr lang="pt-BR" dirty="0"/>
              <a:t>Quais perguntas poderiam ter sido usadas para investigar se ela havia experimentado algum desses sintomas</a:t>
            </a:r>
            <a:r>
              <a:rPr lang="en-US" dirty="0"/>
              <a:t>?</a:t>
            </a:r>
          </a:p>
          <a:p>
            <a:pPr>
              <a:buFont typeface="Arial" charset="0"/>
              <a:buChar char="•"/>
            </a:pPr>
            <a:endParaRPr lang="en-US" dirty="0"/>
          </a:p>
          <a:p>
            <a:pPr>
              <a:buFont typeface="Arial" charset="0"/>
              <a:buChar char="•"/>
            </a:pPr>
            <a:r>
              <a:rPr lang="pt-BR" dirty="0"/>
              <a:t>O profissional de saúde avaliou se Ana sofreu uma perda importante nos últimos seis meses? Em caso afirmativo, quais perguntas você poderia ter feito</a:t>
            </a:r>
            <a:r>
              <a:rPr lang="en-US" dirty="0"/>
              <a:t>? </a:t>
            </a:r>
          </a:p>
        </p:txBody>
      </p:sp>
      <p:sp>
        <p:nvSpPr>
          <p:cNvPr id="4" name="Slide Number Placeholder 3"/>
          <p:cNvSpPr>
            <a:spLocks noGrp="1"/>
          </p:cNvSpPr>
          <p:nvPr>
            <p:ph type="sldNum" sz="quarter" idx="12"/>
          </p:nvPr>
        </p:nvSpPr>
        <p:spPr/>
        <p:txBody>
          <a:bodyPr/>
          <a:lstStyle/>
          <a:p>
            <a:fld id="{EB40AA59-4862-BE48-B65D-F1FCA53D92C7}" type="slidenum">
              <a:rPr lang="en-US" smtClean="0"/>
              <a:t>26</a:t>
            </a:fld>
            <a:endParaRPr lang="en-US"/>
          </a:p>
        </p:txBody>
      </p:sp>
    </p:spTree>
    <p:extLst>
      <p:ext uri="{BB962C8B-B14F-4D97-AF65-F5344CB8AC3E}">
        <p14:creationId xmlns:p14="http://schemas.microsoft.com/office/powerpoint/2010/main" val="308502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F26AF1C-5C80-4EE7-AB92-7F6228EC5593}"/>
              </a:ext>
            </a:extLst>
          </p:cNvPr>
          <p:cNvPicPr>
            <a:picLocks noChangeAspect="1"/>
          </p:cNvPicPr>
          <p:nvPr/>
        </p:nvPicPr>
        <p:blipFill rotWithShape="1">
          <a:blip r:embed="rId3"/>
          <a:srcRect l="1970" r="3333" b="5491"/>
          <a:stretch/>
        </p:blipFill>
        <p:spPr>
          <a:xfrm>
            <a:off x="0" y="0"/>
            <a:ext cx="9906000" cy="6398724"/>
          </a:xfrm>
          <a:prstGeom prst="rect">
            <a:avLst/>
          </a:prstGeom>
        </p:spPr>
      </p:pic>
      <p:sp>
        <p:nvSpPr>
          <p:cNvPr id="2" name="Slide Number Placeholder 1"/>
          <p:cNvSpPr>
            <a:spLocks noGrp="1"/>
          </p:cNvSpPr>
          <p:nvPr>
            <p:ph type="sldNum" sz="quarter" idx="12"/>
          </p:nvPr>
        </p:nvSpPr>
        <p:spPr/>
        <p:txBody>
          <a:bodyPr/>
          <a:lstStyle/>
          <a:p>
            <a:fld id="{EB40AA59-4862-BE48-B65D-F1FCA53D92C7}" type="slidenum">
              <a:rPr lang="en-US" smtClean="0"/>
              <a:t>27</a:t>
            </a:fld>
            <a:endParaRPr lang="en-US"/>
          </a:p>
        </p:txBody>
      </p:sp>
      <p:sp>
        <p:nvSpPr>
          <p:cNvPr id="5" name="TextBox 4"/>
          <p:cNvSpPr txBox="1"/>
          <p:nvPr/>
        </p:nvSpPr>
        <p:spPr>
          <a:xfrm>
            <a:off x="7023100" y="3954027"/>
            <a:ext cx="2387600" cy="1477328"/>
          </a:xfrm>
          <a:prstGeom prst="rect">
            <a:avLst/>
          </a:prstGeom>
          <a:noFill/>
          <a:ln w="76200" cmpd="sng">
            <a:solidFill>
              <a:srgbClr val="FFFF00"/>
            </a:solidFill>
          </a:ln>
        </p:spPr>
        <p:txBody>
          <a:bodyPr wrap="square" rtlCol="0">
            <a:spAutoFit/>
          </a:bodyPr>
          <a:lstStyle/>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94607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906000" cy="1370013"/>
          </a:xfrm>
          <a:prstGeom prst="rect">
            <a:avLst/>
          </a:prstGeom>
          <a:solidFill>
            <a:srgbClr val="79215B"/>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rgbClr val="FFFFFF"/>
              </a:solidFill>
            </a:endParaRPr>
          </a:p>
        </p:txBody>
      </p:sp>
      <p:sp>
        <p:nvSpPr>
          <p:cNvPr id="3" name="Title 2"/>
          <p:cNvSpPr>
            <a:spLocks noGrp="1"/>
          </p:cNvSpPr>
          <p:nvPr>
            <p:ph type="title"/>
          </p:nvPr>
        </p:nvSpPr>
        <p:spPr>
          <a:xfrm>
            <a:off x="0" y="1"/>
            <a:ext cx="9906000" cy="1370013"/>
          </a:xfrm>
        </p:spPr>
        <p:txBody>
          <a:bodyPr>
            <a:normAutofit/>
          </a:bodyPr>
          <a:lstStyle/>
          <a:p>
            <a:r>
              <a:rPr lang="pt-BR" sz="4000" dirty="0">
                <a:solidFill>
                  <a:schemeClr val="bg1"/>
                </a:solidFill>
              </a:rPr>
              <a:t>Avalie o risco iminente de suicídio</a:t>
            </a:r>
            <a:endParaRPr lang="en-US" sz="4000" dirty="0">
              <a:solidFill>
                <a:schemeClr val="bg1"/>
              </a:solidFill>
            </a:endParaRPr>
          </a:p>
        </p:txBody>
      </p:sp>
      <p:sp>
        <p:nvSpPr>
          <p:cNvPr id="4" name="Content Placeholder 3"/>
          <p:cNvSpPr>
            <a:spLocks noGrp="1"/>
          </p:cNvSpPr>
          <p:nvPr>
            <p:ph idx="1"/>
          </p:nvPr>
        </p:nvSpPr>
        <p:spPr>
          <a:xfrm>
            <a:off x="1006839" y="1600201"/>
            <a:ext cx="7908562" cy="4525963"/>
          </a:xfrm>
        </p:spPr>
        <p:txBody>
          <a:bodyPr>
            <a:normAutofit fontScale="92500"/>
          </a:bodyPr>
          <a:lstStyle/>
          <a:p>
            <a:pPr lvl="0"/>
            <a:r>
              <a:rPr lang="pt-BR" dirty="0">
                <a:ea typeface="ＭＳ ゴシック"/>
                <a:cs typeface="Times New Roman"/>
              </a:rPr>
              <a:t>Falar sobre autoagressão/suicídio é </a:t>
            </a:r>
            <a:r>
              <a:rPr lang="pt-BR" b="1" dirty="0">
                <a:ea typeface="ＭＳ ゴシック"/>
                <a:cs typeface="Times New Roman"/>
              </a:rPr>
              <a:t>ESSENCIAL</a:t>
            </a:r>
            <a:r>
              <a:rPr lang="en-GB" b="1" dirty="0">
                <a:ea typeface="ＭＳ ゴシック"/>
                <a:cs typeface="Times New Roman"/>
              </a:rPr>
              <a:t>. </a:t>
            </a:r>
            <a:endParaRPr lang="en-GB" b="1" dirty="0">
              <a:latin typeface="Cambria"/>
              <a:ea typeface="ＭＳ 明朝"/>
              <a:cs typeface="Times New Roman"/>
            </a:endParaRPr>
          </a:p>
          <a:p>
            <a:pPr lvl="0"/>
            <a:r>
              <a:rPr lang="pt-BR" dirty="0">
                <a:ea typeface="ＭＳ ゴシック"/>
                <a:cs typeface="Times New Roman"/>
              </a:rPr>
              <a:t>Falar sobre autoagressão/suicídio </a:t>
            </a:r>
            <a:r>
              <a:rPr lang="pt-BR" b="1" dirty="0">
                <a:ea typeface="ＭＳ ゴシック"/>
                <a:cs typeface="Times New Roman"/>
              </a:rPr>
              <a:t>NÃO</a:t>
            </a:r>
            <a:r>
              <a:rPr lang="pt-BR" dirty="0">
                <a:ea typeface="ＭＳ ゴシック"/>
                <a:cs typeface="Times New Roman"/>
              </a:rPr>
              <a:t> aumenta o risco de que a pessoa cometerá autoagressão/suicídio</a:t>
            </a:r>
            <a:r>
              <a:rPr lang="en-GB" dirty="0">
                <a:ea typeface="ＭＳ ゴシック"/>
                <a:cs typeface="Times New Roman"/>
              </a:rPr>
              <a:t>.</a:t>
            </a:r>
            <a:endParaRPr lang="en-GB" dirty="0">
              <a:latin typeface="Cambria"/>
              <a:ea typeface="ＭＳ 明朝"/>
              <a:cs typeface="Times New Roman"/>
            </a:endParaRPr>
          </a:p>
          <a:p>
            <a:pPr lvl="0"/>
            <a:r>
              <a:rPr lang="pt-BR" dirty="0">
                <a:ea typeface="ＭＳ ゴシック"/>
                <a:cs typeface="Times New Roman"/>
              </a:rPr>
              <a:t>Se houver risco de autoagressão/suicídio, </a:t>
            </a:r>
            <a:r>
              <a:rPr lang="pt-BR" b="1" dirty="0">
                <a:ea typeface="ＭＳ ゴシック"/>
                <a:cs typeface="Times New Roman"/>
              </a:rPr>
              <a:t>VÁ IMEDIATAMENTE PARA O MÓDULO: AUTOAGRESSÃO/SUCICÍDIO NO MI-mhGAP E SIGA OS PASSOS PARA MANEJO DE AUTOAGRESSÃO/SUCICÍDIO</a:t>
            </a:r>
            <a:r>
              <a:rPr lang="en-GB" b="1" dirty="0">
                <a:ea typeface="ＭＳ ゴシック"/>
                <a:cs typeface="Times New Roman"/>
              </a:rPr>
              <a:t>.</a:t>
            </a:r>
            <a:endParaRPr lang="en-GB" b="1" dirty="0">
              <a:latin typeface="Cambria"/>
              <a:ea typeface="ＭＳ 明朝"/>
              <a:cs typeface="Times New Roman"/>
            </a:endParaRPr>
          </a:p>
          <a:p>
            <a:endParaRPr lang="en-US" dirty="0"/>
          </a:p>
        </p:txBody>
      </p:sp>
      <p:sp>
        <p:nvSpPr>
          <p:cNvPr id="2" name="Slide Number Placeholder 1"/>
          <p:cNvSpPr>
            <a:spLocks noGrp="1"/>
          </p:cNvSpPr>
          <p:nvPr>
            <p:ph type="sldNum" sz="quarter" idx="12"/>
          </p:nvPr>
        </p:nvSpPr>
        <p:spPr/>
        <p:txBody>
          <a:bodyPr/>
          <a:lstStyle/>
          <a:p>
            <a:fld id="{EB40AA59-4862-BE48-B65D-F1FCA53D92C7}" type="slidenum">
              <a:rPr lang="en-US" smtClean="0"/>
              <a:t>28</a:t>
            </a:fld>
            <a:endParaRPr lang="en-US"/>
          </a:p>
        </p:txBody>
      </p:sp>
    </p:spTree>
    <p:extLst>
      <p:ext uri="{BB962C8B-B14F-4D97-AF65-F5344CB8AC3E}">
        <p14:creationId xmlns:p14="http://schemas.microsoft.com/office/powerpoint/2010/main" val="2238345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B40AA59-4862-BE48-B65D-F1FCA53D92C7}" type="slidenum">
              <a:rPr lang="en-US" smtClean="0"/>
              <a:t>29</a:t>
            </a:fld>
            <a:endParaRPr lang="en-US"/>
          </a:p>
        </p:txBody>
      </p:sp>
      <p:pic>
        <p:nvPicPr>
          <p:cNvPr id="5" name="Imagem 4">
            <a:extLst>
              <a:ext uri="{FF2B5EF4-FFF2-40B4-BE49-F238E27FC236}">
                <a16:creationId xmlns:a16="http://schemas.microsoft.com/office/drawing/2014/main" id="{40683FDC-3604-4EFC-BBC7-CAE8A91101D1}"/>
              </a:ext>
            </a:extLst>
          </p:cNvPr>
          <p:cNvPicPr>
            <a:picLocks noChangeAspect="1"/>
          </p:cNvPicPr>
          <p:nvPr/>
        </p:nvPicPr>
        <p:blipFill rotWithShape="1">
          <a:blip r:embed="rId3"/>
          <a:srcRect l="1970" r="3333" b="5491"/>
          <a:stretch/>
        </p:blipFill>
        <p:spPr>
          <a:xfrm>
            <a:off x="0" y="0"/>
            <a:ext cx="9906000" cy="6398724"/>
          </a:xfrm>
          <a:prstGeom prst="rect">
            <a:avLst/>
          </a:prstGeom>
        </p:spPr>
      </p:pic>
      <p:sp>
        <p:nvSpPr>
          <p:cNvPr id="4" name="TextBox 3"/>
          <p:cNvSpPr txBox="1"/>
          <p:nvPr/>
        </p:nvSpPr>
        <p:spPr>
          <a:xfrm>
            <a:off x="1904999" y="3928221"/>
            <a:ext cx="6201833" cy="2862322"/>
          </a:xfrm>
          <a:prstGeom prst="rect">
            <a:avLst/>
          </a:prstGeom>
          <a:noFill/>
          <a:ln w="76200" cmpd="sng">
            <a:solidFill>
              <a:srgbClr val="FFFF00"/>
            </a:solidFill>
            <a:prstDash val="solid"/>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83042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370013"/>
          </a:xfrm>
        </p:spPr>
        <p:txBody>
          <a:bodyPr/>
          <a:lstStyle/>
          <a:p>
            <a:r>
              <a:rPr lang="en-US" dirty="0" err="1"/>
              <a:t>Mapa</a:t>
            </a:r>
            <a:r>
              <a:rPr lang="en-US" dirty="0"/>
              <a:t> da </a:t>
            </a:r>
            <a:r>
              <a:rPr lang="en-US" dirty="0" err="1"/>
              <a:t>sessão</a:t>
            </a:r>
            <a:endParaRPr lang="en-US" dirty="0"/>
          </a:p>
        </p:txBody>
      </p:sp>
      <p:sp>
        <p:nvSpPr>
          <p:cNvPr id="3" name="Content Placeholder 2"/>
          <p:cNvSpPr>
            <a:spLocks noGrp="1"/>
          </p:cNvSpPr>
          <p:nvPr>
            <p:ph idx="1"/>
          </p:nvPr>
        </p:nvSpPr>
        <p:spPr>
          <a:xfrm>
            <a:off x="1396584" y="1600201"/>
            <a:ext cx="7571594" cy="4525963"/>
          </a:xfrm>
        </p:spPr>
        <p:txBody>
          <a:bodyPr/>
          <a:lstStyle/>
          <a:p>
            <a:r>
              <a:rPr lang="pt-BR" b="1" dirty="0"/>
              <a:t>Introdução à depressão</a:t>
            </a:r>
          </a:p>
          <a:p>
            <a:r>
              <a:rPr lang="pt-BR" b="1" dirty="0"/>
              <a:t>Avaliação da depressão</a:t>
            </a:r>
          </a:p>
          <a:p>
            <a:r>
              <a:rPr lang="pt-BR" b="1" dirty="0"/>
              <a:t>Manejo da depressão</a:t>
            </a:r>
          </a:p>
          <a:p>
            <a:r>
              <a:rPr lang="pt-BR" b="1" dirty="0"/>
              <a:t>Seguimento</a:t>
            </a:r>
          </a:p>
          <a:p>
            <a:r>
              <a:rPr lang="pt-BR" b="1" dirty="0"/>
              <a:t>Revisão</a:t>
            </a:r>
          </a:p>
        </p:txBody>
      </p:sp>
      <p:sp>
        <p:nvSpPr>
          <p:cNvPr id="5" name="Slide Number Placeholder 4"/>
          <p:cNvSpPr>
            <a:spLocks noGrp="1"/>
          </p:cNvSpPr>
          <p:nvPr>
            <p:ph type="sldNum" sz="quarter" idx="12"/>
          </p:nvPr>
        </p:nvSpPr>
        <p:spPr/>
        <p:txBody>
          <a:bodyPr/>
          <a:lstStyle/>
          <a:p>
            <a:fld id="{06CEA334-3DC8-024D-8C00-78708A0E578E}" type="slidenum">
              <a:rPr lang="en-US" smtClean="0"/>
              <a:t>3</a:t>
            </a:fld>
            <a:endParaRPr lang="en-US"/>
          </a:p>
        </p:txBody>
      </p:sp>
    </p:spTree>
    <p:extLst>
      <p:ext uri="{BB962C8B-B14F-4D97-AF65-F5344CB8AC3E}">
        <p14:creationId xmlns:p14="http://schemas.microsoft.com/office/powerpoint/2010/main" val="3760485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600200"/>
          </a:xfrm>
          <a:solidFill>
            <a:srgbClr val="79215B"/>
          </a:solidFill>
        </p:spPr>
        <p:txBody>
          <a:bodyPr>
            <a:normAutofit/>
          </a:bodyPr>
          <a:lstStyle/>
          <a:p>
            <a:r>
              <a:rPr lang="pt-BR" dirty="0">
                <a:solidFill>
                  <a:srgbClr val="FFFFFF"/>
                </a:solidFill>
              </a:rPr>
              <a:t>Avaliação de depressão</a:t>
            </a:r>
          </a:p>
        </p:txBody>
      </p:sp>
      <p:sp>
        <p:nvSpPr>
          <p:cNvPr id="3" name="Content Placeholder 2"/>
          <p:cNvSpPr>
            <a:spLocks noGrp="1"/>
          </p:cNvSpPr>
          <p:nvPr>
            <p:ph idx="1"/>
          </p:nvPr>
        </p:nvSpPr>
        <p:spPr>
          <a:xfrm>
            <a:off x="1274789" y="1626434"/>
            <a:ext cx="7356423" cy="4525963"/>
          </a:xfrm>
        </p:spPr>
        <p:txBody>
          <a:bodyPr>
            <a:normAutofit/>
          </a:bodyPr>
          <a:lstStyle/>
          <a:p>
            <a:pPr marL="0" indent="0">
              <a:buNone/>
            </a:pPr>
            <a:endParaRPr lang="en-US" dirty="0"/>
          </a:p>
          <a:p>
            <a:pPr marL="0" indent="0">
              <a:buNone/>
            </a:pPr>
            <a:r>
              <a:rPr lang="pt-BR" dirty="0"/>
              <a:t>Uma pessoa com fadiga, falta de sono e perda de peso vem para ser atendida por um prestador de cuidados de saúde</a:t>
            </a:r>
            <a:r>
              <a:rPr lang="en-US" dirty="0"/>
              <a:t>.  </a:t>
            </a:r>
          </a:p>
          <a:p>
            <a:pPr marL="0" indent="0">
              <a:buNone/>
            </a:pPr>
            <a:endParaRPr lang="en-US" dirty="0"/>
          </a:p>
          <a:p>
            <a:pPr marL="0" indent="0">
              <a:buNone/>
            </a:pPr>
            <a:r>
              <a:rPr lang="pt-BR" dirty="0"/>
              <a:t>Sigamos o MI-mhGAP para avaliar alguém quanto a uma possível depressão</a:t>
            </a:r>
            <a:r>
              <a:rPr lang="en-US" dirty="0"/>
              <a:t>.</a:t>
            </a:r>
          </a:p>
          <a:p>
            <a:pPr marL="0" indent="0">
              <a:buNone/>
            </a:pPr>
            <a:endParaRPr lang="en-US" dirty="0"/>
          </a:p>
        </p:txBody>
      </p:sp>
      <p:sp>
        <p:nvSpPr>
          <p:cNvPr id="4" name="Slide Number Placeholder 3"/>
          <p:cNvSpPr>
            <a:spLocks noGrp="1"/>
          </p:cNvSpPr>
          <p:nvPr>
            <p:ph type="sldNum" sz="quarter" idx="12"/>
          </p:nvPr>
        </p:nvSpPr>
        <p:spPr/>
        <p:txBody>
          <a:bodyPr/>
          <a:lstStyle/>
          <a:p>
            <a:fld id="{EB40AA59-4862-BE48-B65D-F1FCA53D92C7}" type="slidenum">
              <a:rPr lang="en-US" smtClean="0"/>
              <a:t>30</a:t>
            </a:fld>
            <a:endParaRPr lang="en-US"/>
          </a:p>
        </p:txBody>
      </p:sp>
    </p:spTree>
    <p:extLst>
      <p:ext uri="{BB962C8B-B14F-4D97-AF65-F5344CB8AC3E}">
        <p14:creationId xmlns:p14="http://schemas.microsoft.com/office/powerpoint/2010/main" val="3672536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B40AA59-4862-BE48-B65D-F1FCA53D92C7}" type="slidenum">
              <a:rPr lang="en-US" smtClean="0"/>
              <a:t>31</a:t>
            </a:fld>
            <a:endParaRPr lang="en-US"/>
          </a:p>
        </p:txBody>
      </p:sp>
      <p:pic>
        <p:nvPicPr>
          <p:cNvPr id="7" name="Imagem 6">
            <a:extLst>
              <a:ext uri="{FF2B5EF4-FFF2-40B4-BE49-F238E27FC236}">
                <a16:creationId xmlns:a16="http://schemas.microsoft.com/office/drawing/2014/main" id="{833A2EC3-09D5-4BBC-9C35-E5C73DF57591}"/>
              </a:ext>
            </a:extLst>
          </p:cNvPr>
          <p:cNvPicPr>
            <a:picLocks noChangeAspect="1"/>
          </p:cNvPicPr>
          <p:nvPr/>
        </p:nvPicPr>
        <p:blipFill rotWithShape="1">
          <a:blip r:embed="rId3"/>
          <a:srcRect l="1970" r="3333" b="5491"/>
          <a:stretch/>
        </p:blipFill>
        <p:spPr>
          <a:xfrm>
            <a:off x="0" y="0"/>
            <a:ext cx="9906000" cy="6398724"/>
          </a:xfrm>
          <a:prstGeom prst="rect">
            <a:avLst/>
          </a:prstGeom>
        </p:spPr>
      </p:pic>
      <p:sp>
        <p:nvSpPr>
          <p:cNvPr id="6" name="Oval 5"/>
          <p:cNvSpPr/>
          <p:nvPr/>
        </p:nvSpPr>
        <p:spPr>
          <a:xfrm>
            <a:off x="7467023" y="5392529"/>
            <a:ext cx="2311400" cy="1384367"/>
          </a:xfrm>
          <a:prstGeom prst="ellipse">
            <a:avLst/>
          </a:prstGeom>
          <a:noFill/>
          <a:ln w="76200" cmpd="sng">
            <a:solidFill>
              <a:srgbClr val="FFFF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270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Una imagen de una radiación electromagnética">
            <a:extLst>
              <a:ext uri="{FF2B5EF4-FFF2-40B4-BE49-F238E27FC236}">
                <a16:creationId xmlns:a16="http://schemas.microsoft.com/office/drawing/2014/main" id="{6F4F681E-84CB-5AF9-F053-A1213265FFFE}"/>
              </a:ext>
            </a:extLst>
          </p:cNvPr>
          <p:cNvPicPr>
            <a:picLocks noChangeAspect="1"/>
          </p:cNvPicPr>
          <p:nvPr/>
        </p:nvPicPr>
        <p:blipFill rotWithShape="1">
          <a:blip r:embed="rId2"/>
          <a:srcRect l="2167" r="1057" b="2"/>
          <a:stretch/>
        </p:blipFill>
        <p:spPr>
          <a:xfrm>
            <a:off x="20" y="10"/>
            <a:ext cx="9905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906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BE090555-B59F-4AF7-834E-ACC2A57AC454}"/>
              </a:ext>
            </a:extLst>
          </p:cNvPr>
          <p:cNvSpPr>
            <a:spLocks noGrp="1"/>
          </p:cNvSpPr>
          <p:nvPr>
            <p:ph type="title"/>
          </p:nvPr>
        </p:nvSpPr>
        <p:spPr>
          <a:xfrm>
            <a:off x="425648" y="5317240"/>
            <a:ext cx="9108877" cy="744836"/>
          </a:xfrm>
        </p:spPr>
        <p:txBody>
          <a:bodyPr>
            <a:normAutofit/>
          </a:bodyPr>
          <a:lstStyle/>
          <a:p>
            <a:r>
              <a:rPr lang="pt-BR" sz="3200" b="1" dirty="0">
                <a:solidFill>
                  <a:schemeClr val="tx1">
                    <a:lumMod val="85000"/>
                    <a:lumOff val="15000"/>
                  </a:schemeClr>
                </a:solidFill>
              </a:rPr>
              <a:t>INTERVALO</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906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906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Espaço Reservado para Número de Slide 1">
            <a:extLst>
              <a:ext uri="{FF2B5EF4-FFF2-40B4-BE49-F238E27FC236}">
                <a16:creationId xmlns:a16="http://schemas.microsoft.com/office/drawing/2014/main" id="{4EC2324D-4D61-4331-991A-391EE0D2EAFD}"/>
              </a:ext>
            </a:extLst>
          </p:cNvPr>
          <p:cNvSpPr>
            <a:spLocks noGrp="1"/>
          </p:cNvSpPr>
          <p:nvPr>
            <p:ph type="sldNum" sz="quarter" idx="12"/>
          </p:nvPr>
        </p:nvSpPr>
        <p:spPr>
          <a:xfrm>
            <a:off x="6996112" y="6356350"/>
            <a:ext cx="2228850" cy="365125"/>
          </a:xfrm>
        </p:spPr>
        <p:txBody>
          <a:bodyPr>
            <a:normAutofit/>
          </a:bodyPr>
          <a:lstStyle/>
          <a:p>
            <a:pPr>
              <a:spcAft>
                <a:spcPts val="600"/>
              </a:spcAft>
            </a:pPr>
            <a:fld id="{355B6135-1BA1-2743-B4A9-7B55C0D4827C}" type="slidenum">
              <a:rPr lang="en-US">
                <a:solidFill>
                  <a:srgbClr val="FFFFFF"/>
                </a:solidFill>
              </a:rPr>
              <a:pPr>
                <a:spcAft>
                  <a:spcPts val="600"/>
                </a:spcAft>
              </a:pPr>
              <a:t>32</a:t>
            </a:fld>
            <a:endParaRPr lang="en-US">
              <a:solidFill>
                <a:srgbClr val="FFFFFF"/>
              </a:solidFill>
            </a:endParaRPr>
          </a:p>
        </p:txBody>
      </p:sp>
    </p:spTree>
    <p:extLst>
      <p:ext uri="{BB962C8B-B14F-4D97-AF65-F5344CB8AC3E}">
        <p14:creationId xmlns:p14="http://schemas.microsoft.com/office/powerpoint/2010/main" val="4278642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633929"/>
          </a:xfrm>
          <a:solidFill>
            <a:srgbClr val="79215B"/>
          </a:solidFill>
        </p:spPr>
        <p:txBody>
          <a:bodyPr>
            <a:normAutofit/>
          </a:bodyPr>
          <a:lstStyle/>
          <a:p>
            <a:r>
              <a:rPr lang="pt-BR" sz="4000" dirty="0">
                <a:solidFill>
                  <a:srgbClr val="FFFFFF"/>
                </a:solidFill>
              </a:rPr>
              <a:t>Atividade 3: Exibição de vídeo: </a:t>
            </a:r>
            <a:br>
              <a:rPr lang="pt-BR" sz="4000" dirty="0">
                <a:solidFill>
                  <a:srgbClr val="FFFFFF"/>
                </a:solidFill>
              </a:rPr>
            </a:br>
            <a:r>
              <a:rPr lang="pt-BR" sz="4000" dirty="0">
                <a:solidFill>
                  <a:srgbClr val="FFFFFF"/>
                </a:solidFill>
              </a:rPr>
              <a:t>Manejo da depressão </a:t>
            </a:r>
            <a:endParaRPr lang="en-US" sz="4000" dirty="0">
              <a:solidFill>
                <a:srgbClr val="FFFFFF"/>
              </a:solidFill>
            </a:endParaRPr>
          </a:p>
        </p:txBody>
      </p:sp>
      <p:sp>
        <p:nvSpPr>
          <p:cNvPr id="3" name="Content Placeholder 2"/>
          <p:cNvSpPr>
            <a:spLocks noGrp="1"/>
          </p:cNvSpPr>
          <p:nvPr>
            <p:ph idx="1"/>
          </p:nvPr>
        </p:nvSpPr>
        <p:spPr>
          <a:xfrm>
            <a:off x="232012" y="1978703"/>
            <a:ext cx="9178688" cy="4571727"/>
          </a:xfrm>
        </p:spPr>
        <p:txBody>
          <a:bodyPr>
            <a:normAutofit/>
          </a:bodyPr>
          <a:lstStyle/>
          <a:p>
            <a:pPr marL="0" indent="0">
              <a:buNone/>
            </a:pPr>
            <a:r>
              <a:rPr lang="pt-BR" sz="2400" dirty="0"/>
              <a:t>Você verá agora o Vídeo 04 que mostra o profissional de saúde manejando a depressão de Ana (parte 2). Enquanto assiste ao vídeo, pense em</a:t>
            </a:r>
            <a:r>
              <a:rPr lang="en-US" sz="2400" dirty="0"/>
              <a:t>: </a:t>
            </a:r>
          </a:p>
          <a:p>
            <a:pPr marL="514350" indent="-514350">
              <a:buFont typeface="+mj-lt"/>
              <a:buAutoNum type="arabicPeriod"/>
            </a:pPr>
            <a:r>
              <a:rPr lang="pt-BR" sz="2400" dirty="0"/>
              <a:t>Como o profissional de saúde explicou as opções de tratamento disponíveis</a:t>
            </a:r>
            <a:r>
              <a:rPr lang="en-US" sz="2400" dirty="0"/>
              <a:t>?</a:t>
            </a:r>
          </a:p>
          <a:p>
            <a:pPr marL="514350" indent="-514350">
              <a:buFont typeface="+mj-lt"/>
              <a:buAutoNum type="arabicPeriod"/>
            </a:pPr>
            <a:r>
              <a:rPr lang="pt-BR" sz="2400" dirty="0"/>
              <a:t>O profissional de saúde explicou os riscos e benefícios de diferentes intervenções de tratamento</a:t>
            </a:r>
            <a:r>
              <a:rPr lang="en-US" sz="2400" dirty="0"/>
              <a:t>? </a:t>
            </a:r>
          </a:p>
          <a:p>
            <a:pPr marL="0" indent="0">
              <a:buNone/>
            </a:pPr>
            <a:endParaRPr lang="en-US" dirty="0"/>
          </a:p>
        </p:txBody>
      </p:sp>
      <p:sp>
        <p:nvSpPr>
          <p:cNvPr id="4" name="Slide Number Placeholder 3"/>
          <p:cNvSpPr>
            <a:spLocks noGrp="1"/>
          </p:cNvSpPr>
          <p:nvPr>
            <p:ph type="sldNum" sz="quarter" idx="12"/>
          </p:nvPr>
        </p:nvSpPr>
        <p:spPr/>
        <p:txBody>
          <a:bodyPr/>
          <a:lstStyle/>
          <a:p>
            <a:fld id="{EB40AA59-4862-BE48-B65D-F1FCA53D92C7}" type="slidenum">
              <a:rPr lang="en-US" smtClean="0"/>
              <a:t>33</a:t>
            </a:fld>
            <a:endParaRPr lang="en-US"/>
          </a:p>
        </p:txBody>
      </p:sp>
    </p:spTree>
    <p:extLst>
      <p:ext uri="{BB962C8B-B14F-4D97-AF65-F5344CB8AC3E}">
        <p14:creationId xmlns:p14="http://schemas.microsoft.com/office/powerpoint/2010/main" val="280447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B40AA59-4862-BE48-B65D-F1FCA53D92C7}" type="slidenum">
              <a:rPr lang="en-US" smtClean="0"/>
              <a:t>34</a:t>
            </a:fld>
            <a:endParaRPr lang="en-US"/>
          </a:p>
        </p:txBody>
      </p:sp>
      <p:pic>
        <p:nvPicPr>
          <p:cNvPr id="5" name="Imagem 4">
            <a:extLst>
              <a:ext uri="{FF2B5EF4-FFF2-40B4-BE49-F238E27FC236}">
                <a16:creationId xmlns:a16="http://schemas.microsoft.com/office/drawing/2014/main" id="{29CDAE52-BCC7-4736-A42D-A657AC34C804}"/>
              </a:ext>
            </a:extLst>
          </p:cNvPr>
          <p:cNvPicPr>
            <a:picLocks noChangeAspect="1"/>
          </p:cNvPicPr>
          <p:nvPr/>
        </p:nvPicPr>
        <p:blipFill rotWithShape="1">
          <a:blip r:embed="rId3"/>
          <a:srcRect l="6516" t="23756" r="61212" b="9831"/>
          <a:stretch/>
        </p:blipFill>
        <p:spPr>
          <a:xfrm>
            <a:off x="1034473" y="1"/>
            <a:ext cx="8478981" cy="6858001"/>
          </a:xfrm>
          <a:prstGeom prst="rect">
            <a:avLst/>
          </a:prstGeom>
        </p:spPr>
      </p:pic>
    </p:spTree>
    <p:extLst>
      <p:ext uri="{BB962C8B-B14F-4D97-AF65-F5344CB8AC3E}">
        <p14:creationId xmlns:p14="http://schemas.microsoft.com/office/powerpoint/2010/main" val="3015535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98555" y="473522"/>
            <a:ext cx="6135601" cy="6708380"/>
          </a:xfrm>
          <a:prstGeom prst="rect">
            <a:avLst/>
          </a:prstGeom>
        </p:spPr>
      </p:pic>
      <p:sp>
        <p:nvSpPr>
          <p:cNvPr id="3" name="Rectangle 2"/>
          <p:cNvSpPr>
            <a:spLocks/>
          </p:cNvSpPr>
          <p:nvPr/>
        </p:nvSpPr>
        <p:spPr bwMode="auto">
          <a:xfrm>
            <a:off x="0" y="6056026"/>
            <a:ext cx="9906000" cy="801974"/>
          </a:xfrm>
          <a:prstGeom prst="rect">
            <a:avLst/>
          </a:prstGeom>
          <a:solidFill>
            <a:srgbClr val="79215B"/>
          </a:solidFill>
          <a:ln w="9525">
            <a:noFill/>
            <a:miter lim="800000"/>
            <a:headEnd/>
            <a:tailEnd/>
          </a:ln>
        </p:spPr>
        <p:txBody>
          <a:bodyPr anchor="ctr"/>
          <a:lstStyle/>
          <a:p>
            <a:pPr algn="ctr"/>
            <a:endParaRPr lang="en-US" sz="4000">
              <a:solidFill>
                <a:schemeClr val="bg1"/>
              </a:solidFill>
              <a:latin typeface="Calibri" pitchFamily="34" charset="0"/>
            </a:endParaRPr>
          </a:p>
        </p:txBody>
      </p:sp>
      <p:sp>
        <p:nvSpPr>
          <p:cNvPr id="4" name="Slide Number Placeholder 3"/>
          <p:cNvSpPr>
            <a:spLocks noGrp="1"/>
          </p:cNvSpPr>
          <p:nvPr>
            <p:ph type="sldNum" sz="quarter" idx="12"/>
          </p:nvPr>
        </p:nvSpPr>
        <p:spPr/>
        <p:txBody>
          <a:bodyPr/>
          <a:lstStyle/>
          <a:p>
            <a:fld id="{EB40AA59-4862-BE48-B65D-F1FCA53D92C7}" type="slidenum">
              <a:rPr lang="en-US" smtClean="0"/>
              <a:t>35</a:t>
            </a:fld>
            <a:endParaRPr lang="en-US"/>
          </a:p>
        </p:txBody>
      </p:sp>
    </p:spTree>
    <p:extLst>
      <p:ext uri="{BB962C8B-B14F-4D97-AF65-F5344CB8AC3E}">
        <p14:creationId xmlns:p14="http://schemas.microsoft.com/office/powerpoint/2010/main" val="2832249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11089" y="224119"/>
            <a:ext cx="6652557" cy="6497357"/>
          </a:xfrm>
          <a:prstGeom prst="rect">
            <a:avLst/>
          </a:prstGeom>
        </p:spPr>
      </p:pic>
      <p:sp>
        <p:nvSpPr>
          <p:cNvPr id="3" name="Rectangle 2"/>
          <p:cNvSpPr>
            <a:spLocks/>
          </p:cNvSpPr>
          <p:nvPr/>
        </p:nvSpPr>
        <p:spPr bwMode="auto">
          <a:xfrm>
            <a:off x="0" y="6021288"/>
            <a:ext cx="9906000" cy="836712"/>
          </a:xfrm>
          <a:prstGeom prst="rect">
            <a:avLst/>
          </a:prstGeom>
          <a:solidFill>
            <a:srgbClr val="79215B"/>
          </a:solidFill>
          <a:ln w="9525">
            <a:noFill/>
            <a:miter lim="800000"/>
            <a:headEnd/>
            <a:tailEnd/>
          </a:ln>
        </p:spPr>
        <p:txBody>
          <a:bodyPr anchor="ctr"/>
          <a:lstStyle/>
          <a:p>
            <a:pPr algn="ctr"/>
            <a:endParaRPr lang="en-US" sz="4000">
              <a:solidFill>
                <a:schemeClr val="bg1"/>
              </a:solidFill>
              <a:latin typeface="Calibri" pitchFamily="34" charset="0"/>
            </a:endParaRPr>
          </a:p>
        </p:txBody>
      </p:sp>
      <p:sp>
        <p:nvSpPr>
          <p:cNvPr id="4" name="TextBox 3"/>
          <p:cNvSpPr txBox="1"/>
          <p:nvPr/>
        </p:nvSpPr>
        <p:spPr>
          <a:xfrm>
            <a:off x="372285" y="2920888"/>
            <a:ext cx="2929716" cy="461665"/>
          </a:xfrm>
          <a:prstGeom prst="rect">
            <a:avLst/>
          </a:prstGeom>
          <a:noFill/>
        </p:spPr>
        <p:txBody>
          <a:bodyPr wrap="square" rtlCol="0">
            <a:spAutoFit/>
          </a:bodyPr>
          <a:lstStyle/>
          <a:p>
            <a:r>
              <a:rPr lang="en-US" sz="2400" dirty="0" err="1"/>
              <a:t>Psicoeducação</a:t>
            </a:r>
            <a:endParaRPr lang="en-US" sz="2400" dirty="0"/>
          </a:p>
        </p:txBody>
      </p:sp>
      <p:sp>
        <p:nvSpPr>
          <p:cNvPr id="5" name="TextBox 4"/>
          <p:cNvSpPr txBox="1"/>
          <p:nvPr/>
        </p:nvSpPr>
        <p:spPr>
          <a:xfrm>
            <a:off x="372284" y="1192054"/>
            <a:ext cx="3498651" cy="1200329"/>
          </a:xfrm>
          <a:prstGeom prst="rect">
            <a:avLst/>
          </a:prstGeom>
          <a:noFill/>
        </p:spPr>
        <p:txBody>
          <a:bodyPr wrap="square" rtlCol="0">
            <a:spAutoFit/>
          </a:bodyPr>
          <a:lstStyle/>
          <a:p>
            <a:r>
              <a:rPr lang="pt-BR" sz="2400" dirty="0"/>
              <a:t>Redução do estresse </a:t>
            </a:r>
          </a:p>
          <a:p>
            <a:r>
              <a:rPr lang="pt-BR" sz="2400" dirty="0"/>
              <a:t>e fortalecimento do apoio social</a:t>
            </a:r>
            <a:endParaRPr lang="en-US" sz="2400" dirty="0"/>
          </a:p>
        </p:txBody>
      </p:sp>
      <p:sp>
        <p:nvSpPr>
          <p:cNvPr id="6" name="TextBox 5"/>
          <p:cNvSpPr txBox="1"/>
          <p:nvPr/>
        </p:nvSpPr>
        <p:spPr>
          <a:xfrm>
            <a:off x="1775967" y="204989"/>
            <a:ext cx="4212661" cy="830997"/>
          </a:xfrm>
          <a:prstGeom prst="rect">
            <a:avLst/>
          </a:prstGeom>
          <a:noFill/>
        </p:spPr>
        <p:txBody>
          <a:bodyPr wrap="square" rtlCol="0">
            <a:spAutoFit/>
          </a:bodyPr>
          <a:lstStyle/>
          <a:p>
            <a:r>
              <a:rPr lang="pt-BR" sz="2400" dirty="0"/>
              <a:t>Promoção do funcionamento em atividades diárias</a:t>
            </a:r>
            <a:endParaRPr lang="en-US" sz="2400" dirty="0"/>
          </a:p>
        </p:txBody>
      </p:sp>
      <p:sp>
        <p:nvSpPr>
          <p:cNvPr id="7" name="TextBox 6"/>
          <p:cNvSpPr txBox="1"/>
          <p:nvPr/>
        </p:nvSpPr>
        <p:spPr>
          <a:xfrm>
            <a:off x="6460022" y="942972"/>
            <a:ext cx="2843955" cy="1200329"/>
          </a:xfrm>
          <a:prstGeom prst="rect">
            <a:avLst/>
          </a:prstGeom>
          <a:noFill/>
        </p:spPr>
        <p:txBody>
          <a:bodyPr wrap="square" rtlCol="0">
            <a:spAutoFit/>
          </a:bodyPr>
          <a:lstStyle/>
          <a:p>
            <a:r>
              <a:rPr lang="pt-BR" sz="2400" dirty="0"/>
              <a:t>Tratamento psicológico breve para depressão</a:t>
            </a:r>
            <a:endParaRPr lang="en-US" sz="2400" dirty="0"/>
          </a:p>
        </p:txBody>
      </p:sp>
      <p:sp>
        <p:nvSpPr>
          <p:cNvPr id="9" name="Rectangle 8"/>
          <p:cNvSpPr/>
          <p:nvPr/>
        </p:nvSpPr>
        <p:spPr>
          <a:xfrm>
            <a:off x="7480886" y="2783257"/>
            <a:ext cx="3293402" cy="461665"/>
          </a:xfrm>
          <a:prstGeom prst="rect">
            <a:avLst/>
          </a:prstGeom>
        </p:spPr>
        <p:txBody>
          <a:bodyPr wrap="square">
            <a:spAutoFit/>
          </a:bodyPr>
          <a:lstStyle/>
          <a:p>
            <a:pPr lvl="0"/>
            <a:r>
              <a:rPr lang="en-US" sz="2400" dirty="0" err="1">
                <a:solidFill>
                  <a:prstClr val="black"/>
                </a:solidFill>
              </a:rPr>
              <a:t>Farmacologia</a:t>
            </a:r>
            <a:endParaRPr lang="en-US" sz="2400" dirty="0">
              <a:solidFill>
                <a:prstClr val="black"/>
              </a:solidFill>
            </a:endParaRPr>
          </a:p>
        </p:txBody>
      </p:sp>
      <p:sp>
        <p:nvSpPr>
          <p:cNvPr id="8" name="Slide Number Placeholder 7"/>
          <p:cNvSpPr>
            <a:spLocks noGrp="1"/>
          </p:cNvSpPr>
          <p:nvPr>
            <p:ph type="sldNum" sz="quarter" idx="12"/>
          </p:nvPr>
        </p:nvSpPr>
        <p:spPr/>
        <p:txBody>
          <a:bodyPr/>
          <a:lstStyle/>
          <a:p>
            <a:fld id="{EB40AA59-4862-BE48-B65D-F1FCA53D92C7}" type="slidenum">
              <a:rPr lang="en-US" smtClean="0"/>
              <a:t>36</a:t>
            </a:fld>
            <a:endParaRPr lang="en-US"/>
          </a:p>
        </p:txBody>
      </p:sp>
    </p:spTree>
    <p:extLst>
      <p:ext uri="{BB962C8B-B14F-4D97-AF65-F5344CB8AC3E}">
        <p14:creationId xmlns:p14="http://schemas.microsoft.com/office/powerpoint/2010/main" val="392584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143000"/>
          </a:xfrm>
          <a:solidFill>
            <a:srgbClr val="79215B"/>
          </a:solidFill>
          <a:ln>
            <a:solidFill>
              <a:srgbClr val="951556"/>
            </a:solidFill>
          </a:ln>
        </p:spPr>
        <p:txBody>
          <a:bodyPr/>
          <a:lstStyle/>
          <a:p>
            <a:r>
              <a:rPr lang="pt-BR" dirty="0">
                <a:solidFill>
                  <a:srgbClr val="FFFFFF"/>
                </a:solidFill>
              </a:rPr>
              <a:t>Planos de tratamento devem incluir:</a:t>
            </a:r>
            <a:endParaRPr lang="en-US" dirty="0">
              <a:solidFill>
                <a:srgbClr val="FFFFFF"/>
              </a:solidFill>
            </a:endParaRPr>
          </a:p>
        </p:txBody>
      </p:sp>
      <p:sp>
        <p:nvSpPr>
          <p:cNvPr id="3" name="Content Placeholder 2"/>
          <p:cNvSpPr>
            <a:spLocks noGrp="1"/>
          </p:cNvSpPr>
          <p:nvPr>
            <p:ph sz="half" idx="1"/>
          </p:nvPr>
        </p:nvSpPr>
        <p:spPr/>
        <p:txBody>
          <a:bodyPr>
            <a:normAutofit fontScale="92500" lnSpcReduction="20000"/>
          </a:bodyPr>
          <a:lstStyle/>
          <a:p>
            <a:r>
              <a:rPr lang="pt-BR" b="1" dirty="0"/>
              <a:t>Apresentando o problema: </a:t>
            </a:r>
            <a:r>
              <a:rPr lang="pt-BR" dirty="0"/>
              <a:t>Quais</a:t>
            </a:r>
            <a:r>
              <a:rPr lang="pt-BR" b="1" dirty="0"/>
              <a:t> </a:t>
            </a:r>
            <a:r>
              <a:rPr lang="pt-BR" dirty="0"/>
              <a:t>são as necessidades sociais e de saúde da pessoa</a:t>
            </a:r>
            <a:r>
              <a:rPr lang="en-US" dirty="0"/>
              <a:t>?</a:t>
            </a:r>
          </a:p>
          <a:p>
            <a:pPr marL="0" indent="0">
              <a:buNone/>
            </a:pPr>
            <a:endParaRPr lang="en-US" dirty="0"/>
          </a:p>
          <a:p>
            <a:r>
              <a:rPr lang="pt-BR" dirty="0"/>
              <a:t>Quais</a:t>
            </a:r>
            <a:r>
              <a:rPr lang="pt-BR" b="1" dirty="0"/>
              <a:t> </a:t>
            </a:r>
            <a:r>
              <a:rPr lang="pt-BR" dirty="0"/>
              <a:t>intervenções atendem melhor as necessidades sociais e de saúde da pessoa</a:t>
            </a:r>
            <a:r>
              <a:rPr lang="en-US" dirty="0"/>
              <a:t>?</a:t>
            </a:r>
          </a:p>
        </p:txBody>
      </p:sp>
      <p:sp>
        <p:nvSpPr>
          <p:cNvPr id="5" name="Content Placeholder 4"/>
          <p:cNvSpPr>
            <a:spLocks noGrp="1"/>
          </p:cNvSpPr>
          <p:nvPr>
            <p:ph sz="half" idx="2"/>
          </p:nvPr>
        </p:nvSpPr>
        <p:spPr/>
        <p:txBody>
          <a:bodyPr>
            <a:normAutofit fontScale="92500" lnSpcReduction="20000"/>
          </a:bodyPr>
          <a:lstStyle/>
          <a:p>
            <a:r>
              <a:rPr lang="pt-BR" b="1" dirty="0"/>
              <a:t>Plano de ação: </a:t>
            </a:r>
            <a:r>
              <a:rPr lang="pt-BR" dirty="0"/>
              <a:t>Registre as etapas, metas e comportamentos que precisam acontecer, quem os executará e quando</a:t>
            </a:r>
            <a:r>
              <a:rPr lang="en-US" dirty="0"/>
              <a:t>?</a:t>
            </a:r>
          </a:p>
          <a:p>
            <a:r>
              <a:rPr lang="pt-BR" b="1" dirty="0"/>
              <a:t>Manejo </a:t>
            </a:r>
            <a:r>
              <a:rPr lang="pt-BR" dirty="0"/>
              <a:t>de riscos (planos para o que pode ser feito durante uma crise</a:t>
            </a:r>
            <a:r>
              <a:rPr lang="en-US" dirty="0"/>
              <a:t>).</a:t>
            </a:r>
          </a:p>
          <a:p>
            <a:r>
              <a:rPr lang="pt-BR" b="1" dirty="0"/>
              <a:t>Envolva </a:t>
            </a:r>
            <a:r>
              <a:rPr lang="pt-BR" dirty="0"/>
              <a:t>a pessoa e os cuidadores para garantir a propriedade do plano de tratamento</a:t>
            </a:r>
            <a:r>
              <a:rPr lang="en-US" dirty="0"/>
              <a:t>. </a:t>
            </a:r>
          </a:p>
          <a:p>
            <a:endParaRPr lang="en-US" dirty="0"/>
          </a:p>
        </p:txBody>
      </p:sp>
      <p:sp>
        <p:nvSpPr>
          <p:cNvPr id="4" name="Slide Number Placeholder 3"/>
          <p:cNvSpPr>
            <a:spLocks noGrp="1"/>
          </p:cNvSpPr>
          <p:nvPr>
            <p:ph type="sldNum" sz="quarter" idx="12"/>
          </p:nvPr>
        </p:nvSpPr>
        <p:spPr/>
        <p:txBody>
          <a:bodyPr/>
          <a:lstStyle/>
          <a:p>
            <a:fld id="{EB40AA59-4862-BE48-B65D-F1FCA53D92C7}" type="slidenum">
              <a:rPr lang="en-US" smtClean="0"/>
              <a:t>37</a:t>
            </a:fld>
            <a:endParaRPr lang="en-US"/>
          </a:p>
        </p:txBody>
      </p:sp>
    </p:spTree>
    <p:extLst>
      <p:ext uri="{BB962C8B-B14F-4D97-AF65-F5344CB8AC3E}">
        <p14:creationId xmlns:p14="http://schemas.microsoft.com/office/powerpoint/2010/main" val="274761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1"/>
            <a:ext cx="9906000" cy="1370013"/>
          </a:xfrm>
          <a:prstGeom prst="rect">
            <a:avLst/>
          </a:prstGeom>
          <a:solidFill>
            <a:srgbClr val="79215B"/>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rgbClr val="FFFFFF"/>
              </a:solidFill>
            </a:endParaRPr>
          </a:p>
        </p:txBody>
      </p:sp>
      <p:sp>
        <p:nvSpPr>
          <p:cNvPr id="2" name="Title 1"/>
          <p:cNvSpPr>
            <a:spLocks noGrp="1"/>
          </p:cNvSpPr>
          <p:nvPr>
            <p:ph type="title"/>
          </p:nvPr>
        </p:nvSpPr>
        <p:spPr>
          <a:xfrm>
            <a:off x="0" y="1"/>
            <a:ext cx="9906000" cy="1370013"/>
          </a:xfrm>
        </p:spPr>
        <p:txBody>
          <a:bodyPr>
            <a:normAutofit/>
          </a:bodyPr>
          <a:lstStyle/>
          <a:p>
            <a:r>
              <a:rPr lang="en-US" dirty="0" err="1">
                <a:solidFill>
                  <a:schemeClr val="bg1"/>
                </a:solidFill>
              </a:rPr>
              <a:t>Quando</a:t>
            </a:r>
            <a:r>
              <a:rPr lang="en-US" dirty="0">
                <a:solidFill>
                  <a:schemeClr val="bg1"/>
                </a:solidFill>
              </a:rPr>
              <a:t> </a:t>
            </a:r>
            <a:r>
              <a:rPr lang="en-US" dirty="0" err="1">
                <a:solidFill>
                  <a:schemeClr val="bg1"/>
                </a:solidFill>
              </a:rPr>
              <a:t>encaminhar</a:t>
            </a:r>
            <a:r>
              <a:rPr lang="en-US" dirty="0">
                <a:solidFill>
                  <a:schemeClr val="bg1"/>
                </a:solidFill>
              </a:rPr>
              <a:t>?</a:t>
            </a:r>
          </a:p>
        </p:txBody>
      </p:sp>
      <p:sp>
        <p:nvSpPr>
          <p:cNvPr id="5" name="Content Placeholder 4"/>
          <p:cNvSpPr>
            <a:spLocks noGrp="1"/>
          </p:cNvSpPr>
          <p:nvPr>
            <p:ph sz="half" idx="1"/>
          </p:nvPr>
        </p:nvSpPr>
        <p:spPr>
          <a:xfrm>
            <a:off x="755127" y="1702549"/>
            <a:ext cx="4375150" cy="4525963"/>
          </a:xfrm>
        </p:spPr>
        <p:txBody>
          <a:bodyPr>
            <a:normAutofit fontScale="77500" lnSpcReduction="20000"/>
          </a:bodyPr>
          <a:lstStyle/>
          <a:p>
            <a:pPr marL="0" indent="0">
              <a:buNone/>
            </a:pPr>
            <a:r>
              <a:rPr lang="pt-BR" dirty="0"/>
              <a:t>Considere encaminhar para um especialista em saúde mental (quando disponível</a:t>
            </a:r>
            <a:r>
              <a:rPr lang="en-US" dirty="0"/>
              <a:t>):</a:t>
            </a:r>
          </a:p>
          <a:p>
            <a:r>
              <a:rPr lang="pt-BR" dirty="0"/>
              <a:t>Se uma pessoa com depressão apresentar algum sinal de sintomas psicóticos (por exemplo, alucinações e delírios).</a:t>
            </a:r>
          </a:p>
          <a:p>
            <a:r>
              <a:rPr lang="pt-BR" dirty="0"/>
              <a:t>Se a pessoa apresentar transtorno bipolar.</a:t>
            </a:r>
          </a:p>
          <a:p>
            <a:r>
              <a:rPr lang="pt-BR" dirty="0"/>
              <a:t>Se a pessoa estiver grávida ou amamentando.</a:t>
            </a:r>
          </a:p>
          <a:p>
            <a:r>
              <a:rPr lang="pt-BR" dirty="0"/>
              <a:t>Nos casos de pessoas que cometeram autoagressão/tentativa de suicídio</a:t>
            </a:r>
            <a:r>
              <a:rPr lang="en-US" dirty="0"/>
              <a:t>.</a:t>
            </a:r>
          </a:p>
        </p:txBody>
      </p:sp>
      <p:sp>
        <p:nvSpPr>
          <p:cNvPr id="6" name="Content Placeholder 5"/>
          <p:cNvSpPr>
            <a:spLocks noGrp="1"/>
          </p:cNvSpPr>
          <p:nvPr>
            <p:ph sz="half" idx="2"/>
          </p:nvPr>
        </p:nvSpPr>
        <p:spPr>
          <a:xfrm>
            <a:off x="5295377" y="1702549"/>
            <a:ext cx="4375150" cy="4525963"/>
          </a:xfrm>
        </p:spPr>
        <p:txBody>
          <a:bodyPr>
            <a:normAutofit fontScale="77500" lnSpcReduction="20000"/>
          </a:bodyPr>
          <a:lstStyle/>
          <a:p>
            <a:r>
              <a:rPr lang="pt-BR" dirty="0"/>
              <a:t>Se a pessoa não responde ao tratamento.</a:t>
            </a:r>
          </a:p>
          <a:p>
            <a:r>
              <a:rPr lang="pt-BR" dirty="0"/>
              <a:t>Se a pessoa apresenta efeitos colaterais graves de quaisquer intervenções farmacológicas.</a:t>
            </a:r>
          </a:p>
          <a:p>
            <a:pPr marL="0" indent="0">
              <a:buNone/>
            </a:pPr>
            <a:r>
              <a:rPr lang="pt-BR" dirty="0"/>
              <a:t>Considere encaminhar para uma emergência</a:t>
            </a:r>
            <a:r>
              <a:rPr lang="en-US" dirty="0"/>
              <a:t>:</a:t>
            </a:r>
          </a:p>
          <a:p>
            <a:r>
              <a:rPr lang="pt-BR" dirty="0"/>
              <a:t>Se a pessoa precisar de tratamento adicional para uma condição física </a:t>
            </a:r>
            <a:r>
              <a:rPr lang="pt-BR" dirty="0" err="1"/>
              <a:t>comórbida</a:t>
            </a:r>
            <a:r>
              <a:rPr lang="pt-BR" dirty="0"/>
              <a:t> (emergência).</a:t>
            </a:r>
          </a:p>
          <a:p>
            <a:r>
              <a:rPr lang="pt-BR" dirty="0"/>
              <a:t>Se existe o risco atual e iminente de suicídio</a:t>
            </a:r>
            <a:r>
              <a:rPr lang="en-US" dirty="0"/>
              <a:t>.</a:t>
            </a:r>
          </a:p>
        </p:txBody>
      </p:sp>
      <p:sp>
        <p:nvSpPr>
          <p:cNvPr id="4" name="Slide Number Placeholder 3"/>
          <p:cNvSpPr>
            <a:spLocks noGrp="1"/>
          </p:cNvSpPr>
          <p:nvPr>
            <p:ph type="sldNum" sz="quarter" idx="12"/>
          </p:nvPr>
        </p:nvSpPr>
        <p:spPr/>
        <p:txBody>
          <a:bodyPr/>
          <a:lstStyle/>
          <a:p>
            <a:fld id="{EB40AA59-4862-BE48-B65D-F1FCA53D92C7}" type="slidenum">
              <a:rPr lang="en-US" smtClean="0"/>
              <a:t>38</a:t>
            </a:fld>
            <a:endParaRPr lang="en-US"/>
          </a:p>
        </p:txBody>
      </p:sp>
    </p:spTree>
    <p:extLst>
      <p:ext uri="{BB962C8B-B14F-4D97-AF65-F5344CB8AC3E}">
        <p14:creationId xmlns:p14="http://schemas.microsoft.com/office/powerpoint/2010/main" val="278335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906000" cy="1370013"/>
          </a:xfrm>
          <a:prstGeom prst="rect">
            <a:avLst/>
          </a:prstGeom>
          <a:solidFill>
            <a:srgbClr val="79215B"/>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rgbClr val="FFFFFF"/>
              </a:solidFill>
            </a:endParaRPr>
          </a:p>
        </p:txBody>
      </p:sp>
      <p:sp>
        <p:nvSpPr>
          <p:cNvPr id="2" name="Title 1"/>
          <p:cNvSpPr>
            <a:spLocks noGrp="1"/>
          </p:cNvSpPr>
          <p:nvPr>
            <p:ph type="title"/>
          </p:nvPr>
        </p:nvSpPr>
        <p:spPr>
          <a:xfrm>
            <a:off x="0" y="0"/>
            <a:ext cx="9906000" cy="1370014"/>
          </a:xfrm>
        </p:spPr>
        <p:txBody>
          <a:bodyPr/>
          <a:lstStyle/>
          <a:p>
            <a:r>
              <a:rPr lang="en-US" dirty="0" err="1">
                <a:solidFill>
                  <a:schemeClr val="bg1"/>
                </a:solidFill>
              </a:rPr>
              <a:t>Conexão</a:t>
            </a:r>
            <a:r>
              <a:rPr lang="en-US" dirty="0">
                <a:solidFill>
                  <a:schemeClr val="bg1"/>
                </a:solidFill>
              </a:rPr>
              <a:t> com outros </a:t>
            </a:r>
            <a:r>
              <a:rPr lang="en-US" dirty="0" err="1">
                <a:solidFill>
                  <a:schemeClr val="bg1"/>
                </a:solidFill>
              </a:rPr>
              <a:t>serviços</a:t>
            </a:r>
            <a:endParaRPr lang="en-US" dirty="0">
              <a:solidFill>
                <a:schemeClr val="bg1"/>
              </a:solidFill>
            </a:endParaRPr>
          </a:p>
        </p:txBody>
      </p:sp>
      <p:sp>
        <p:nvSpPr>
          <p:cNvPr id="3" name="Content Placeholder 2"/>
          <p:cNvSpPr>
            <a:spLocks noGrp="1"/>
          </p:cNvSpPr>
          <p:nvPr>
            <p:ph idx="1"/>
          </p:nvPr>
        </p:nvSpPr>
        <p:spPr>
          <a:xfrm>
            <a:off x="786977" y="1828166"/>
            <a:ext cx="8332047" cy="4528184"/>
          </a:xfrm>
        </p:spPr>
        <p:txBody>
          <a:bodyPr>
            <a:normAutofit/>
          </a:bodyPr>
          <a:lstStyle/>
          <a:p>
            <a:r>
              <a:rPr lang="pt-BR" dirty="0"/>
              <a:t>Vincular pessoas a outros serviços garante</a:t>
            </a:r>
            <a:r>
              <a:rPr lang="en-US" dirty="0"/>
              <a:t>: </a:t>
            </a:r>
          </a:p>
          <a:p>
            <a:pPr lvl="1">
              <a:buFont typeface="Arial" charset="0"/>
              <a:buChar char="•"/>
            </a:pPr>
            <a:r>
              <a:rPr lang="pt-BR" dirty="0"/>
              <a:t>Que a pessoa receba um pacote abrangente de cuidados</a:t>
            </a:r>
            <a:r>
              <a:rPr lang="en-US" dirty="0"/>
              <a:t>.</a:t>
            </a:r>
          </a:p>
          <a:p>
            <a:pPr lvl="1">
              <a:buFont typeface="Arial" charset="0"/>
              <a:buChar char="•"/>
            </a:pPr>
            <a:r>
              <a:rPr lang="pt-BR" dirty="0"/>
              <a:t>Cumpre partes das intervenções psicossociais, como para </a:t>
            </a:r>
            <a:r>
              <a:rPr lang="pt-BR" i="1" dirty="0"/>
              <a:t>promover o funcionamento nas atividades diárias e na vida comunitária</a:t>
            </a:r>
            <a:r>
              <a:rPr lang="pt-BR" dirty="0"/>
              <a:t>. Se a pessoa identificou que gostaria de retornar aos estudos e/ou iniciar uma atividade de trabalho, é importante vinculá-la a tais organizações</a:t>
            </a:r>
            <a:r>
              <a:rPr lang="en-US" dirty="0"/>
              <a:t>.</a:t>
            </a:r>
            <a:endParaRPr lang="en-US" i="1" dirty="0"/>
          </a:p>
        </p:txBody>
      </p:sp>
      <p:sp>
        <p:nvSpPr>
          <p:cNvPr id="4" name="Slide Number Placeholder 3"/>
          <p:cNvSpPr>
            <a:spLocks noGrp="1"/>
          </p:cNvSpPr>
          <p:nvPr>
            <p:ph type="sldNum" sz="quarter" idx="12"/>
          </p:nvPr>
        </p:nvSpPr>
        <p:spPr/>
        <p:txBody>
          <a:bodyPr/>
          <a:lstStyle/>
          <a:p>
            <a:fld id="{EB40AA59-4862-BE48-B65D-F1FCA53D92C7}" type="slidenum">
              <a:rPr lang="en-US" smtClean="0"/>
              <a:t>39</a:t>
            </a:fld>
            <a:endParaRPr lang="en-US"/>
          </a:p>
        </p:txBody>
      </p:sp>
    </p:spTree>
    <p:extLst>
      <p:ext uri="{BB962C8B-B14F-4D97-AF65-F5344CB8AC3E}">
        <p14:creationId xmlns:p14="http://schemas.microsoft.com/office/powerpoint/2010/main" val="339324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370013"/>
          </a:xfrm>
          <a:solidFill>
            <a:srgbClr val="79215B"/>
          </a:solidFill>
        </p:spPr>
        <p:txBody>
          <a:bodyPr>
            <a:normAutofit fontScale="90000"/>
          </a:bodyPr>
          <a:lstStyle/>
          <a:p>
            <a:r>
              <a:rPr lang="pt-BR" dirty="0">
                <a:solidFill>
                  <a:schemeClr val="bg1"/>
                </a:solidFill>
              </a:rPr>
              <a:t>Atividade 1: História pessoal seguida de discussão em grupo</a:t>
            </a:r>
            <a:endParaRPr lang="en-US" dirty="0">
              <a:solidFill>
                <a:schemeClr val="bg1"/>
              </a:solidFill>
            </a:endParaRPr>
          </a:p>
        </p:txBody>
      </p:sp>
      <p:sp>
        <p:nvSpPr>
          <p:cNvPr id="3" name="Content Placeholder 2"/>
          <p:cNvSpPr>
            <a:spLocks noGrp="1"/>
          </p:cNvSpPr>
          <p:nvPr>
            <p:ph idx="1"/>
          </p:nvPr>
        </p:nvSpPr>
        <p:spPr>
          <a:xfrm>
            <a:off x="641446" y="1375921"/>
            <a:ext cx="8769254" cy="4756150"/>
          </a:xfrm>
        </p:spPr>
        <p:txBody>
          <a:bodyPr>
            <a:normAutofit/>
          </a:bodyPr>
          <a:lstStyle/>
          <a:p>
            <a:endParaRPr lang="en-US" dirty="0"/>
          </a:p>
          <a:p>
            <a:r>
              <a:rPr lang="pt-BR" dirty="0"/>
              <a:t>Apresente o relato em primeira pessoa de alguém que vive com depressão</a:t>
            </a:r>
            <a:r>
              <a:rPr lang="en-US" dirty="0"/>
              <a:t> </a:t>
            </a:r>
          </a:p>
          <a:p>
            <a:pPr marL="0" indent="0">
              <a:buNone/>
            </a:pPr>
            <a:endParaRPr lang="en-US" dirty="0"/>
          </a:p>
          <a:p>
            <a:pPr marL="0" indent="0">
              <a:buNone/>
            </a:pPr>
            <a:r>
              <a:rPr lang="en-US" dirty="0"/>
              <a:t>    </a:t>
            </a:r>
            <a:r>
              <a:rPr lang="en-US" dirty="0" err="1"/>
              <a:t>História</a:t>
            </a:r>
            <a:r>
              <a:rPr lang="en-US" dirty="0"/>
              <a:t> </a:t>
            </a:r>
            <a:r>
              <a:rPr lang="en-US" dirty="0" err="1"/>
              <a:t>pessoal</a:t>
            </a:r>
            <a:r>
              <a:rPr lang="en-US" dirty="0"/>
              <a:t>: </a:t>
            </a:r>
            <a:r>
              <a:rPr lang="en-US" dirty="0" err="1"/>
              <a:t>Vídeo</a:t>
            </a:r>
            <a:r>
              <a:rPr lang="en-US" dirty="0"/>
              <a:t> 02 “Black Dog” - </a:t>
            </a:r>
            <a:r>
              <a:rPr lang="en-US" dirty="0" err="1"/>
              <a:t>Cachorro</a:t>
            </a:r>
            <a:r>
              <a:rPr lang="en-US" dirty="0"/>
              <a:t> </a:t>
            </a:r>
            <a:r>
              <a:rPr lang="en-US" dirty="0" err="1"/>
              <a:t>sombrio</a:t>
            </a:r>
            <a:endParaRPr lang="en-US" dirty="0"/>
          </a:p>
          <a:p>
            <a:pPr marL="0" indent="0">
              <a:buNone/>
            </a:pPr>
            <a:endParaRPr lang="en-US" dirty="0"/>
          </a:p>
          <a:p>
            <a:r>
              <a:rPr lang="en-US" dirty="0" err="1"/>
              <a:t>Primeiros</a:t>
            </a:r>
            <a:r>
              <a:rPr lang="en-US" dirty="0"/>
              <a:t> </a:t>
            </a:r>
            <a:r>
              <a:rPr lang="en-US" dirty="0" err="1"/>
              <a:t>pensamentos</a:t>
            </a:r>
            <a:r>
              <a:rPr lang="en-US" dirty="0"/>
              <a:t>. </a:t>
            </a:r>
          </a:p>
        </p:txBody>
      </p:sp>
      <p:sp>
        <p:nvSpPr>
          <p:cNvPr id="4" name="Slide Number Placeholder 3"/>
          <p:cNvSpPr>
            <a:spLocks noGrp="1"/>
          </p:cNvSpPr>
          <p:nvPr>
            <p:ph type="sldNum" sz="quarter" idx="12"/>
          </p:nvPr>
        </p:nvSpPr>
        <p:spPr/>
        <p:txBody>
          <a:bodyPr/>
          <a:lstStyle/>
          <a:p>
            <a:fld id="{EB40AA59-4862-BE48-B65D-F1FCA53D92C7}" type="slidenum">
              <a:rPr lang="en-US" smtClean="0"/>
              <a:t>4</a:t>
            </a:fld>
            <a:endParaRPr lang="en-US"/>
          </a:p>
        </p:txBody>
      </p:sp>
    </p:spTree>
    <p:extLst>
      <p:ext uri="{BB962C8B-B14F-4D97-AF65-F5344CB8AC3E}">
        <p14:creationId xmlns:p14="http://schemas.microsoft.com/office/powerpoint/2010/main" val="38860909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143000"/>
          </a:xfrm>
          <a:solidFill>
            <a:srgbClr val="79215B"/>
          </a:solidFill>
        </p:spPr>
        <p:txBody>
          <a:bodyPr>
            <a:normAutofit/>
          </a:bodyPr>
          <a:lstStyle/>
          <a:p>
            <a:r>
              <a:rPr lang="en-US" dirty="0" err="1">
                <a:solidFill>
                  <a:srgbClr val="FFFFFF"/>
                </a:solidFill>
              </a:rPr>
              <a:t>Intervenções</a:t>
            </a:r>
            <a:r>
              <a:rPr lang="en-US" dirty="0">
                <a:solidFill>
                  <a:srgbClr val="FFFFFF"/>
                </a:solidFill>
              </a:rPr>
              <a:t> </a:t>
            </a:r>
            <a:r>
              <a:rPr lang="en-US" dirty="0" err="1">
                <a:solidFill>
                  <a:srgbClr val="FFFFFF"/>
                </a:solidFill>
              </a:rPr>
              <a:t>psicológicas</a:t>
            </a:r>
            <a:r>
              <a:rPr lang="en-US" dirty="0">
                <a:solidFill>
                  <a:srgbClr val="FFFFFF"/>
                </a:solidFill>
              </a:rPr>
              <a:t> breves</a:t>
            </a:r>
          </a:p>
        </p:txBody>
      </p:sp>
      <p:sp>
        <p:nvSpPr>
          <p:cNvPr id="3" name="Content Placeholder 2"/>
          <p:cNvSpPr>
            <a:spLocks noGrp="1"/>
          </p:cNvSpPr>
          <p:nvPr>
            <p:ph idx="1"/>
          </p:nvPr>
        </p:nvSpPr>
        <p:spPr>
          <a:xfrm>
            <a:off x="714530" y="1600200"/>
            <a:ext cx="9012837" cy="4756150"/>
          </a:xfrm>
        </p:spPr>
        <p:txBody>
          <a:bodyPr>
            <a:noAutofit/>
          </a:bodyPr>
          <a:lstStyle/>
          <a:p>
            <a:r>
              <a:rPr lang="pt-BR" sz="2800" dirty="0"/>
              <a:t>Como terapia de primeira linha, os profissionais de saúde podem optar por tratamentos psicológicos e/ou medicação antidepressiva</a:t>
            </a:r>
            <a:r>
              <a:rPr lang="en-US" sz="2800" dirty="0"/>
              <a:t>. </a:t>
            </a:r>
          </a:p>
          <a:p>
            <a:r>
              <a:rPr lang="pt-BR" sz="2800" dirty="0"/>
              <a:t>Ao decidir, eles devem ter em mente</a:t>
            </a:r>
            <a:r>
              <a:rPr lang="en-US" sz="2800" dirty="0"/>
              <a:t>:</a:t>
            </a:r>
          </a:p>
          <a:p>
            <a:pPr lvl="1">
              <a:buFont typeface="Courier New" charset="0"/>
              <a:buChar char="o"/>
            </a:pPr>
            <a:r>
              <a:rPr lang="pt-BR" dirty="0"/>
              <a:t>Os possíveis efeitos adversos da medicação antidepressiva.</a:t>
            </a:r>
          </a:p>
          <a:p>
            <a:pPr lvl="1">
              <a:buFont typeface="Courier New" charset="0"/>
              <a:buChar char="o"/>
            </a:pPr>
            <a:r>
              <a:rPr lang="pt-BR" dirty="0"/>
              <a:t>A capacidade de fornecer qualquer intervenção (em termos de especialização e/ou disponibilidade de tratamento).</a:t>
            </a:r>
          </a:p>
          <a:p>
            <a:pPr lvl="1">
              <a:buFont typeface="Courier New" charset="0"/>
              <a:buChar char="o"/>
            </a:pPr>
            <a:r>
              <a:rPr lang="pt-BR" dirty="0"/>
              <a:t>As preferências individuais da pessoa</a:t>
            </a:r>
            <a:r>
              <a:rPr lang="en-US" dirty="0"/>
              <a:t>. </a:t>
            </a:r>
          </a:p>
        </p:txBody>
      </p:sp>
      <p:sp>
        <p:nvSpPr>
          <p:cNvPr id="4" name="Slide Number Placeholder 3"/>
          <p:cNvSpPr>
            <a:spLocks noGrp="1"/>
          </p:cNvSpPr>
          <p:nvPr>
            <p:ph type="sldNum" sz="quarter" idx="12"/>
          </p:nvPr>
        </p:nvSpPr>
        <p:spPr/>
        <p:txBody>
          <a:bodyPr/>
          <a:lstStyle/>
          <a:p>
            <a:fld id="{EB40AA59-4862-BE48-B65D-F1FCA53D92C7}" type="slidenum">
              <a:rPr lang="en-US" smtClean="0"/>
              <a:t>40</a:t>
            </a:fld>
            <a:endParaRPr lang="en-US"/>
          </a:p>
        </p:txBody>
      </p:sp>
    </p:spTree>
    <p:extLst>
      <p:ext uri="{BB962C8B-B14F-4D97-AF65-F5344CB8AC3E}">
        <p14:creationId xmlns:p14="http://schemas.microsoft.com/office/powerpoint/2010/main" val="137476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5534222" cy="1431235"/>
          </a:xfrm>
        </p:spPr>
        <p:txBody>
          <a:bodyPr>
            <a:normAutofit fontScale="90000"/>
          </a:bodyPr>
          <a:lstStyle/>
          <a:p>
            <a:r>
              <a:rPr lang="pt-BR" dirty="0"/>
              <a:t>Terapia interpessoal de grupo (TIP</a:t>
            </a:r>
            <a:r>
              <a:rPr lang="en-US" dirty="0"/>
              <a:t>)</a:t>
            </a:r>
          </a:p>
        </p:txBody>
      </p:sp>
      <p:sp>
        <p:nvSpPr>
          <p:cNvPr id="3" name="Content Placeholder 2"/>
          <p:cNvSpPr>
            <a:spLocks noGrp="1"/>
          </p:cNvSpPr>
          <p:nvPr>
            <p:ph idx="1"/>
          </p:nvPr>
        </p:nvSpPr>
        <p:spPr>
          <a:xfrm>
            <a:off x="681668" y="1712325"/>
            <a:ext cx="4705342" cy="4613681"/>
          </a:xfrm>
        </p:spPr>
        <p:txBody>
          <a:bodyPr>
            <a:normAutofit/>
          </a:bodyPr>
          <a:lstStyle/>
          <a:p>
            <a:pPr>
              <a:lnSpc>
                <a:spcPct val="80000"/>
              </a:lnSpc>
            </a:pPr>
            <a:r>
              <a:rPr lang="pt-BR" sz="2200" dirty="0"/>
              <a:t>Assume que a depressão é desencadeada por dificuldades interpessoais em uma ou mais áreas problemáticas</a:t>
            </a:r>
            <a:r>
              <a:rPr lang="en-US" sz="2200" dirty="0"/>
              <a:t>:</a:t>
            </a:r>
          </a:p>
          <a:p>
            <a:pPr lvl="1">
              <a:lnSpc>
                <a:spcPct val="80000"/>
              </a:lnSpc>
              <a:buFont typeface="Courier New" charset="0"/>
              <a:buChar char="o"/>
            </a:pPr>
            <a:r>
              <a:rPr lang="pt-BR" sz="2200" dirty="0"/>
              <a:t>luto</a:t>
            </a:r>
          </a:p>
          <a:p>
            <a:pPr lvl="1">
              <a:lnSpc>
                <a:spcPct val="80000"/>
              </a:lnSpc>
              <a:buFont typeface="Courier New" charset="0"/>
              <a:buChar char="o"/>
            </a:pPr>
            <a:r>
              <a:rPr lang="pt-BR" sz="2200" dirty="0"/>
              <a:t>disputas interpessoais</a:t>
            </a:r>
          </a:p>
          <a:p>
            <a:pPr lvl="1">
              <a:lnSpc>
                <a:spcPct val="80000"/>
              </a:lnSpc>
              <a:buFont typeface="Courier New" charset="0"/>
              <a:buChar char="o"/>
            </a:pPr>
            <a:r>
              <a:rPr lang="pt-BR" sz="2200" dirty="0"/>
              <a:t>transições de função</a:t>
            </a:r>
          </a:p>
          <a:p>
            <a:pPr lvl="1">
              <a:lnSpc>
                <a:spcPct val="80000"/>
              </a:lnSpc>
              <a:buFont typeface="Courier New" charset="0"/>
              <a:buChar char="o"/>
            </a:pPr>
            <a:r>
              <a:rPr lang="pt-BR" sz="2200" dirty="0"/>
              <a:t>déficits interpessoais</a:t>
            </a:r>
            <a:r>
              <a:rPr lang="en-US" sz="2200" dirty="0"/>
              <a:t>.</a:t>
            </a:r>
          </a:p>
          <a:p>
            <a:pPr>
              <a:lnSpc>
                <a:spcPct val="80000"/>
              </a:lnSpc>
            </a:pPr>
            <a:endParaRPr lang="en-US" sz="2200" dirty="0"/>
          </a:p>
          <a:p>
            <a:pPr>
              <a:lnSpc>
                <a:spcPct val="80000"/>
              </a:lnSpc>
            </a:pPr>
            <a:r>
              <a:rPr lang="pt-BR" sz="2200" dirty="0"/>
              <a:t>Ao entender a relação entre os eventos interpessoais e o estresse, e ajudando a pessoa a melhorar suas habilidades para lidar com esses eventos, podemos ajudá-la a se recuperar</a:t>
            </a:r>
            <a:r>
              <a:rPr lang="en-US" sz="2200" dirty="0"/>
              <a:t>.</a:t>
            </a:r>
          </a:p>
        </p:txBody>
      </p:sp>
      <p:sp>
        <p:nvSpPr>
          <p:cNvPr id="5" name="Slide Number Placeholder 4"/>
          <p:cNvSpPr>
            <a:spLocks noGrp="1"/>
          </p:cNvSpPr>
          <p:nvPr>
            <p:ph type="sldNum" sz="quarter" idx="12"/>
          </p:nvPr>
        </p:nvSpPr>
        <p:spPr/>
        <p:txBody>
          <a:bodyPr/>
          <a:lstStyle/>
          <a:p>
            <a:fld id="{EB40AA59-4862-BE48-B65D-F1FCA53D92C7}" type="slidenum">
              <a:rPr lang="en-US" smtClean="0"/>
              <a:t>41</a:t>
            </a:fld>
            <a:endParaRPr lang="en-US"/>
          </a:p>
        </p:txBody>
      </p:sp>
      <p:pic>
        <p:nvPicPr>
          <p:cNvPr id="7" name="Imagem 6">
            <a:extLst>
              <a:ext uri="{FF2B5EF4-FFF2-40B4-BE49-F238E27FC236}">
                <a16:creationId xmlns:a16="http://schemas.microsoft.com/office/drawing/2014/main" id="{BAF1A6DD-C2F6-4EED-BF27-4D4168127715}"/>
              </a:ext>
            </a:extLst>
          </p:cNvPr>
          <p:cNvPicPr>
            <a:picLocks noChangeAspect="1"/>
          </p:cNvPicPr>
          <p:nvPr/>
        </p:nvPicPr>
        <p:blipFill>
          <a:blip r:embed="rId3"/>
          <a:stretch>
            <a:fillRect/>
          </a:stretch>
        </p:blipFill>
        <p:spPr>
          <a:xfrm>
            <a:off x="5387009" y="0"/>
            <a:ext cx="4518991" cy="6858000"/>
          </a:xfrm>
          <a:prstGeom prst="rect">
            <a:avLst/>
          </a:prstGeom>
        </p:spPr>
      </p:pic>
    </p:spTree>
    <p:extLst>
      <p:ext uri="{BB962C8B-B14F-4D97-AF65-F5344CB8AC3E}">
        <p14:creationId xmlns:p14="http://schemas.microsoft.com/office/powerpoint/2010/main" val="2651244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DC2498AA-F1EF-4B9C-8052-8BD1D2B7D8A9}"/>
              </a:ext>
            </a:extLst>
          </p:cNvPr>
          <p:cNvPicPr>
            <a:picLocks noChangeAspect="1"/>
          </p:cNvPicPr>
          <p:nvPr/>
        </p:nvPicPr>
        <p:blipFill>
          <a:blip r:embed="rId3"/>
          <a:stretch>
            <a:fillRect/>
          </a:stretch>
        </p:blipFill>
        <p:spPr>
          <a:xfrm>
            <a:off x="5618983" y="0"/>
            <a:ext cx="4438149" cy="6858000"/>
          </a:xfrm>
          <a:prstGeom prst="rect">
            <a:avLst/>
          </a:prstGeom>
        </p:spPr>
      </p:pic>
      <p:sp>
        <p:nvSpPr>
          <p:cNvPr id="2" name="Title 1"/>
          <p:cNvSpPr>
            <a:spLocks noGrp="1"/>
          </p:cNvSpPr>
          <p:nvPr>
            <p:ph type="title"/>
          </p:nvPr>
        </p:nvSpPr>
        <p:spPr>
          <a:xfrm>
            <a:off x="176086" y="-7439"/>
            <a:ext cx="5096164" cy="2178544"/>
          </a:xfrm>
        </p:spPr>
        <p:txBody>
          <a:bodyPr>
            <a:noAutofit/>
          </a:bodyPr>
          <a:lstStyle/>
          <a:p>
            <a:r>
              <a:rPr lang="en-US" sz="3600" dirty="0" err="1">
                <a:latin typeface="+mn-lt"/>
              </a:rPr>
              <a:t>Técnicas</a:t>
            </a:r>
            <a:r>
              <a:rPr lang="en-US" sz="3600" dirty="0">
                <a:latin typeface="+mn-lt"/>
              </a:rPr>
              <a:t> de </a:t>
            </a:r>
            <a:r>
              <a:rPr lang="en-US" sz="3600" dirty="0" err="1">
                <a:latin typeface="+mn-lt"/>
              </a:rPr>
              <a:t>Terapias</a:t>
            </a:r>
            <a:r>
              <a:rPr lang="en-US" sz="3600" dirty="0">
                <a:latin typeface="+mn-lt"/>
              </a:rPr>
              <a:t> </a:t>
            </a:r>
            <a:r>
              <a:rPr lang="en-US" sz="3600" dirty="0" err="1">
                <a:latin typeface="+mn-lt"/>
              </a:rPr>
              <a:t>Cognitivo-Comportamentais</a:t>
            </a:r>
            <a:endParaRPr lang="en-US" sz="3600" dirty="0">
              <a:latin typeface="+mn-lt"/>
            </a:endParaRPr>
          </a:p>
        </p:txBody>
      </p:sp>
      <p:sp>
        <p:nvSpPr>
          <p:cNvPr id="3" name="Content Placeholder 2"/>
          <p:cNvSpPr>
            <a:spLocks noGrp="1"/>
          </p:cNvSpPr>
          <p:nvPr>
            <p:ph idx="1"/>
          </p:nvPr>
        </p:nvSpPr>
        <p:spPr>
          <a:xfrm>
            <a:off x="712034" y="2460566"/>
            <a:ext cx="4449749" cy="3895784"/>
          </a:xfrm>
        </p:spPr>
        <p:txBody>
          <a:bodyPr>
            <a:normAutofit/>
          </a:bodyPr>
          <a:lstStyle/>
          <a:p>
            <a:r>
              <a:rPr lang="pt-BR" sz="2800" dirty="0"/>
              <a:t>Aconselhamento para resolução de problemas</a:t>
            </a:r>
          </a:p>
          <a:p>
            <a:r>
              <a:rPr lang="pt-BR" sz="2800" dirty="0"/>
              <a:t>Manejo do estresse (respiração lenta)</a:t>
            </a:r>
          </a:p>
          <a:p>
            <a:r>
              <a:rPr lang="pt-BR" sz="2800" dirty="0"/>
              <a:t>Ativação comportamental</a:t>
            </a:r>
          </a:p>
          <a:p>
            <a:r>
              <a:rPr lang="pt-BR" sz="2800" dirty="0"/>
              <a:t>Fortalecimento dos apoios sociais</a:t>
            </a:r>
          </a:p>
        </p:txBody>
      </p:sp>
      <p:sp>
        <p:nvSpPr>
          <p:cNvPr id="5" name="Slide Number Placeholder 4"/>
          <p:cNvSpPr>
            <a:spLocks noGrp="1"/>
          </p:cNvSpPr>
          <p:nvPr>
            <p:ph type="sldNum" sz="quarter" idx="12"/>
          </p:nvPr>
        </p:nvSpPr>
        <p:spPr/>
        <p:txBody>
          <a:bodyPr/>
          <a:lstStyle/>
          <a:p>
            <a:fld id="{EB40AA59-4862-BE48-B65D-F1FCA53D92C7}" type="slidenum">
              <a:rPr lang="en-US" smtClean="0"/>
              <a:t>42</a:t>
            </a:fld>
            <a:endParaRPr lang="en-US"/>
          </a:p>
        </p:txBody>
      </p:sp>
    </p:spTree>
    <p:extLst>
      <p:ext uri="{BB962C8B-B14F-4D97-AF65-F5344CB8AC3E}">
        <p14:creationId xmlns:p14="http://schemas.microsoft.com/office/powerpoint/2010/main" val="1250581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95456A78-8927-4F3C-8A0C-3E7895C5EAAD}"/>
              </a:ext>
            </a:extLst>
          </p:cNvPr>
          <p:cNvPicPr>
            <a:picLocks noChangeAspect="1"/>
          </p:cNvPicPr>
          <p:nvPr/>
        </p:nvPicPr>
        <p:blipFill>
          <a:blip r:embed="rId3"/>
          <a:stretch>
            <a:fillRect/>
          </a:stretch>
        </p:blipFill>
        <p:spPr>
          <a:xfrm>
            <a:off x="5266520" y="-389744"/>
            <a:ext cx="4767588" cy="7247744"/>
          </a:xfrm>
          <a:prstGeom prst="rect">
            <a:avLst/>
          </a:prstGeom>
        </p:spPr>
      </p:pic>
      <p:pic>
        <p:nvPicPr>
          <p:cNvPr id="6" name="Imagem 5">
            <a:extLst>
              <a:ext uri="{FF2B5EF4-FFF2-40B4-BE49-F238E27FC236}">
                <a16:creationId xmlns:a16="http://schemas.microsoft.com/office/drawing/2014/main" id="{B2356B37-CB46-466B-8E72-B2D79EE24207}"/>
              </a:ext>
            </a:extLst>
          </p:cNvPr>
          <p:cNvPicPr>
            <a:picLocks noChangeAspect="1"/>
          </p:cNvPicPr>
          <p:nvPr/>
        </p:nvPicPr>
        <p:blipFill>
          <a:blip r:embed="rId4"/>
          <a:stretch>
            <a:fillRect/>
          </a:stretch>
        </p:blipFill>
        <p:spPr>
          <a:xfrm>
            <a:off x="419479" y="3384553"/>
            <a:ext cx="4563364" cy="2852928"/>
          </a:xfrm>
          <a:prstGeom prst="rect">
            <a:avLst/>
          </a:prstGeom>
        </p:spPr>
      </p:pic>
      <p:sp>
        <p:nvSpPr>
          <p:cNvPr id="2" name="Title 1"/>
          <p:cNvSpPr>
            <a:spLocks noGrp="1"/>
          </p:cNvSpPr>
          <p:nvPr>
            <p:ph type="title"/>
          </p:nvPr>
        </p:nvSpPr>
        <p:spPr>
          <a:xfrm>
            <a:off x="0" y="1309507"/>
            <a:ext cx="5402323" cy="1325563"/>
          </a:xfrm>
        </p:spPr>
        <p:txBody>
          <a:bodyPr>
            <a:noAutofit/>
          </a:bodyPr>
          <a:lstStyle/>
          <a:p>
            <a:r>
              <a:rPr lang="pt-BR" sz="3600" dirty="0"/>
              <a:t>Pensamento saudável – terapia cognitivo-comportamental para depressão pós-parto</a:t>
            </a:r>
            <a:endParaRPr lang="en-US" sz="3600" dirty="0"/>
          </a:p>
        </p:txBody>
      </p:sp>
      <p:sp>
        <p:nvSpPr>
          <p:cNvPr id="4" name="Slide Number Placeholder 3"/>
          <p:cNvSpPr>
            <a:spLocks noGrp="1"/>
          </p:cNvSpPr>
          <p:nvPr>
            <p:ph type="sldNum" sz="quarter" idx="12"/>
          </p:nvPr>
        </p:nvSpPr>
        <p:spPr/>
        <p:txBody>
          <a:bodyPr/>
          <a:lstStyle/>
          <a:p>
            <a:fld id="{EB40AA59-4862-BE48-B65D-F1FCA53D92C7}" type="slidenum">
              <a:rPr lang="en-US" smtClean="0"/>
              <a:t>43</a:t>
            </a:fld>
            <a:endParaRPr lang="en-US"/>
          </a:p>
        </p:txBody>
      </p:sp>
    </p:spTree>
    <p:extLst>
      <p:ext uri="{BB962C8B-B14F-4D97-AF65-F5344CB8AC3E}">
        <p14:creationId xmlns:p14="http://schemas.microsoft.com/office/powerpoint/2010/main" val="3133357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856FD9A1-DA7A-4ED9-8F43-35A516FA806A}"/>
              </a:ext>
            </a:extLst>
          </p:cNvPr>
          <p:cNvPicPr>
            <a:picLocks noChangeAspect="1"/>
          </p:cNvPicPr>
          <p:nvPr/>
        </p:nvPicPr>
        <p:blipFill>
          <a:blip r:embed="rId3"/>
          <a:stretch>
            <a:fillRect/>
          </a:stretch>
        </p:blipFill>
        <p:spPr>
          <a:xfrm>
            <a:off x="0" y="189578"/>
            <a:ext cx="9906000" cy="6467008"/>
          </a:xfrm>
          <a:prstGeom prst="rect">
            <a:avLst/>
          </a:prstGeom>
        </p:spPr>
      </p:pic>
      <p:sp>
        <p:nvSpPr>
          <p:cNvPr id="2" name="Slide Number Placeholder 1"/>
          <p:cNvSpPr>
            <a:spLocks noGrp="1"/>
          </p:cNvSpPr>
          <p:nvPr>
            <p:ph type="sldNum" sz="quarter" idx="12"/>
          </p:nvPr>
        </p:nvSpPr>
        <p:spPr/>
        <p:txBody>
          <a:bodyPr/>
          <a:lstStyle/>
          <a:p>
            <a:fld id="{EB40AA59-4862-BE48-B65D-F1FCA53D92C7}" type="slidenum">
              <a:rPr lang="en-US" smtClean="0"/>
              <a:t>44</a:t>
            </a:fld>
            <a:endParaRPr lang="en-US"/>
          </a:p>
        </p:txBody>
      </p:sp>
      <p:sp>
        <p:nvSpPr>
          <p:cNvPr id="4" name="TextBox 3"/>
          <p:cNvSpPr txBox="1"/>
          <p:nvPr/>
        </p:nvSpPr>
        <p:spPr>
          <a:xfrm>
            <a:off x="323657" y="1335005"/>
            <a:ext cx="3026833" cy="3780000"/>
          </a:xfrm>
          <a:prstGeom prst="rect">
            <a:avLst/>
          </a:prstGeom>
          <a:noFill/>
          <a:ln w="76200" cmpd="sng">
            <a:solidFill>
              <a:srgbClr val="FFFF00"/>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59080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9" name="Title 1"/>
          <p:cNvSpPr>
            <a:spLocks noGrp="1"/>
          </p:cNvSpPr>
          <p:nvPr>
            <p:ph type="title"/>
          </p:nvPr>
        </p:nvSpPr>
        <p:spPr>
          <a:xfrm>
            <a:off x="0" y="-1"/>
            <a:ext cx="9906000" cy="1370013"/>
          </a:xfrm>
          <a:solidFill>
            <a:srgbClr val="79215B"/>
          </a:solidFill>
        </p:spPr>
        <p:txBody>
          <a:bodyPr/>
          <a:lstStyle/>
          <a:p>
            <a:r>
              <a:rPr lang="pt-BR" sz="3200" dirty="0">
                <a:solidFill>
                  <a:srgbClr val="FFFFFF"/>
                </a:solidFill>
                <a:ea typeface="ＭＳ Ｐゴシック" pitchFamily="34" charset="-128"/>
              </a:rPr>
              <a:t>Intervenções farmacológicas: </a:t>
            </a:r>
            <a:br>
              <a:rPr lang="pt-BR" sz="3200" dirty="0">
                <a:solidFill>
                  <a:srgbClr val="FFFFFF"/>
                </a:solidFill>
                <a:ea typeface="ＭＳ Ｐゴシック" pitchFamily="34" charset="-128"/>
              </a:rPr>
            </a:br>
            <a:r>
              <a:rPr lang="pt-BR" sz="3200" dirty="0">
                <a:solidFill>
                  <a:srgbClr val="FFFFFF"/>
                </a:solidFill>
                <a:ea typeface="ＭＳ Ｐゴシック" pitchFamily="34" charset="-128"/>
              </a:rPr>
              <a:t>Quando NÃO prescrever</a:t>
            </a:r>
            <a:endParaRPr lang="en-US" sz="3200" dirty="0">
              <a:solidFill>
                <a:srgbClr val="FFFFFF"/>
              </a:solidFill>
              <a:ea typeface="ＭＳ Ｐゴシック" pitchFamily="34" charset="-128"/>
            </a:endParaRPr>
          </a:p>
        </p:txBody>
      </p:sp>
      <p:sp>
        <p:nvSpPr>
          <p:cNvPr id="123910" name="Content Placeholder 2"/>
          <p:cNvSpPr>
            <a:spLocks noGrp="1"/>
          </p:cNvSpPr>
          <p:nvPr>
            <p:ph sz="half" idx="1"/>
          </p:nvPr>
        </p:nvSpPr>
        <p:spPr>
          <a:xfrm>
            <a:off x="283584" y="1553625"/>
            <a:ext cx="4806845" cy="4802734"/>
          </a:xfrm>
        </p:spPr>
        <p:txBody>
          <a:bodyPr>
            <a:noAutofit/>
          </a:bodyPr>
          <a:lstStyle/>
          <a:p>
            <a:pPr>
              <a:buSzPct val="70000"/>
              <a:buFontTx/>
              <a:buChar char="•"/>
            </a:pPr>
            <a:r>
              <a:rPr lang="pt-BR" sz="2400" b="1" dirty="0">
                <a:ea typeface="ＭＳ Ｐゴシック" pitchFamily="34" charset="-128"/>
              </a:rPr>
              <a:t>Não </a:t>
            </a:r>
            <a:r>
              <a:rPr lang="pt-BR" sz="2400" dirty="0">
                <a:ea typeface="ＭＳ Ｐゴシック" pitchFamily="34" charset="-128"/>
              </a:rPr>
              <a:t>prescreva um antidepressivo se não houver depressão. Por exemplo</a:t>
            </a:r>
            <a:r>
              <a:rPr lang="en-US" sz="2400" dirty="0">
                <a:ea typeface="ＭＳ Ｐゴシック" pitchFamily="34" charset="-128"/>
              </a:rPr>
              <a:t>: </a:t>
            </a:r>
          </a:p>
          <a:p>
            <a:pPr lvl="1">
              <a:buSzPct val="70000"/>
              <a:buFont typeface="Courier New" charset="0"/>
              <a:buChar char="o"/>
            </a:pPr>
            <a:r>
              <a:rPr lang="pt-BR" dirty="0">
                <a:ea typeface="ＭＳ Ｐゴシック" pitchFamily="34" charset="-128"/>
              </a:rPr>
              <a:t>Quando os sintomas não duram duas semanas (quando não for moderada a grave) e não envolvem comprometimento funcional.</a:t>
            </a:r>
          </a:p>
          <a:p>
            <a:pPr lvl="1">
              <a:buSzPct val="70000"/>
              <a:buFont typeface="Courier New" charset="0"/>
              <a:buChar char="o"/>
            </a:pPr>
            <a:r>
              <a:rPr lang="pt-BR" dirty="0">
                <a:ea typeface="ＭＳ Ｐゴシック" pitchFamily="34" charset="-128"/>
              </a:rPr>
              <a:t>Se os sintomas são parte de uma reação normal de luto.</a:t>
            </a:r>
          </a:p>
          <a:p>
            <a:pPr lvl="1">
              <a:buSzPct val="70000"/>
              <a:buFont typeface="Courier New" charset="0"/>
              <a:buChar char="o"/>
            </a:pPr>
            <a:r>
              <a:rPr lang="pt-BR" dirty="0">
                <a:ea typeface="ＭＳ Ｐゴシック" pitchFamily="34" charset="-128"/>
              </a:rPr>
              <a:t>Se os sintomas são devidos a uma causa física identificada e tratável</a:t>
            </a:r>
            <a:r>
              <a:rPr lang="en-US" dirty="0">
                <a:ea typeface="ＭＳ Ｐゴシック" pitchFamily="34" charset="-128"/>
              </a:rPr>
              <a:t>.</a:t>
            </a:r>
          </a:p>
        </p:txBody>
      </p:sp>
      <p:sp>
        <p:nvSpPr>
          <p:cNvPr id="2" name="Content Placeholder 1"/>
          <p:cNvSpPr>
            <a:spLocks noGrp="1"/>
          </p:cNvSpPr>
          <p:nvPr>
            <p:ph sz="half" idx="2"/>
          </p:nvPr>
        </p:nvSpPr>
        <p:spPr>
          <a:xfrm>
            <a:off x="5295380" y="1370012"/>
            <a:ext cx="4375150" cy="4525963"/>
          </a:xfrm>
        </p:spPr>
        <p:txBody>
          <a:bodyPr>
            <a:normAutofit lnSpcReduction="10000"/>
          </a:bodyPr>
          <a:lstStyle/>
          <a:p>
            <a:endParaRPr lang="en-US" dirty="0"/>
          </a:p>
          <a:p>
            <a:r>
              <a:rPr lang="pt-BR" b="1" dirty="0">
                <a:ea typeface="ＭＳ Ｐゴシック" pitchFamily="34" charset="-128"/>
              </a:rPr>
              <a:t>Não </a:t>
            </a:r>
            <a:r>
              <a:rPr lang="pt-BR" dirty="0">
                <a:ea typeface="ＭＳ Ｐゴシック" pitchFamily="34" charset="-128"/>
              </a:rPr>
              <a:t>prescreva se a criança tiver menos de 12 anos</a:t>
            </a:r>
            <a:r>
              <a:rPr lang="en-US" dirty="0">
                <a:ea typeface="ＭＳ Ｐゴシック" pitchFamily="34" charset="-128"/>
              </a:rPr>
              <a:t>.</a:t>
            </a:r>
          </a:p>
          <a:p>
            <a:r>
              <a:rPr lang="pt-BR" b="1" dirty="0">
                <a:ea typeface="ＭＳ Ｐゴシック" pitchFamily="34" charset="-128"/>
              </a:rPr>
              <a:t>Não </a:t>
            </a:r>
            <a:r>
              <a:rPr lang="pt-BR" dirty="0">
                <a:ea typeface="ＭＳ Ｐゴシック" pitchFamily="34" charset="-128"/>
              </a:rPr>
              <a:t>prescreva para adolescentes com idade entre 12 e 18 anos como tratamento de primeira linha. Ofereça primeiro intervenções psicossociais (a depender da gravidade)</a:t>
            </a:r>
            <a:r>
              <a:rPr lang="en-US" dirty="0">
                <a:ea typeface="ＭＳ Ｐゴシック" pitchFamily="34" charset="-128"/>
              </a:rPr>
              <a:t>.</a:t>
            </a:r>
          </a:p>
        </p:txBody>
      </p:sp>
      <p:sp>
        <p:nvSpPr>
          <p:cNvPr id="5" name="Slide Number Placeholder 5"/>
          <p:cNvSpPr>
            <a:spLocks noGrp="1"/>
          </p:cNvSpPr>
          <p:nvPr>
            <p:ph type="sldNum" sz="quarter" idx="12"/>
          </p:nvPr>
        </p:nvSpPr>
        <p:spPr/>
        <p:txBody>
          <a:bodyPr/>
          <a:lstStyle/>
          <a:p>
            <a:fld id="{27D144E6-21AC-4645-A94E-1A71F25074D8}" type="slidenum">
              <a:rPr lang="en-US"/>
              <a:pPr/>
              <a:t>45</a:t>
            </a:fld>
            <a:endParaRPr lang="en-US"/>
          </a:p>
        </p:txBody>
      </p:sp>
    </p:spTree>
    <p:extLst>
      <p:ext uri="{BB962C8B-B14F-4D97-AF65-F5344CB8AC3E}">
        <p14:creationId xmlns:p14="http://schemas.microsoft.com/office/powerpoint/2010/main" val="356703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9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9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9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9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FF3C788-8BE3-44EC-BE84-49D82B42DF7B}"/>
              </a:ext>
            </a:extLst>
          </p:cNvPr>
          <p:cNvPicPr>
            <a:picLocks noChangeAspect="1"/>
          </p:cNvPicPr>
          <p:nvPr/>
        </p:nvPicPr>
        <p:blipFill>
          <a:blip r:embed="rId3"/>
          <a:stretch>
            <a:fillRect/>
          </a:stretch>
        </p:blipFill>
        <p:spPr>
          <a:xfrm>
            <a:off x="0" y="0"/>
            <a:ext cx="9906000" cy="6858000"/>
          </a:xfrm>
          <a:prstGeom prst="rect">
            <a:avLst/>
          </a:prstGeom>
        </p:spPr>
      </p:pic>
      <p:sp>
        <p:nvSpPr>
          <p:cNvPr id="2" name="Slide Number Placeholder 1"/>
          <p:cNvSpPr>
            <a:spLocks noGrp="1"/>
          </p:cNvSpPr>
          <p:nvPr>
            <p:ph type="sldNum" sz="quarter" idx="12"/>
          </p:nvPr>
        </p:nvSpPr>
        <p:spPr/>
        <p:txBody>
          <a:bodyPr/>
          <a:lstStyle/>
          <a:p>
            <a:fld id="{EB40AA59-4862-BE48-B65D-F1FCA53D92C7}" type="slidenum">
              <a:rPr lang="en-US" smtClean="0"/>
              <a:t>46</a:t>
            </a:fld>
            <a:endParaRPr lang="en-US"/>
          </a:p>
        </p:txBody>
      </p:sp>
    </p:spTree>
    <p:extLst>
      <p:ext uri="{BB962C8B-B14F-4D97-AF65-F5344CB8AC3E}">
        <p14:creationId xmlns:p14="http://schemas.microsoft.com/office/powerpoint/2010/main" val="1214844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7BC2916-D8C4-4EE6-8430-DAEE264F4457}" type="slidenum">
              <a:rPr lang="en-US"/>
              <a:pPr/>
              <a:t>47</a:t>
            </a:fld>
            <a:endParaRPr lang="en-US"/>
          </a:p>
        </p:txBody>
      </p:sp>
      <p:sp>
        <p:nvSpPr>
          <p:cNvPr id="132101" name="Title 1"/>
          <p:cNvSpPr>
            <a:spLocks noGrp="1"/>
          </p:cNvSpPr>
          <p:nvPr>
            <p:ph type="title"/>
          </p:nvPr>
        </p:nvSpPr>
        <p:spPr>
          <a:xfrm>
            <a:off x="0" y="0"/>
            <a:ext cx="9906000" cy="1618938"/>
          </a:xfrm>
          <a:solidFill>
            <a:srgbClr val="79215B"/>
          </a:solidFill>
        </p:spPr>
        <p:txBody>
          <a:bodyPr>
            <a:normAutofit/>
          </a:bodyPr>
          <a:lstStyle/>
          <a:p>
            <a:r>
              <a:rPr lang="pt-BR" sz="4000" dirty="0">
                <a:solidFill>
                  <a:srgbClr val="FFFFFF"/>
                </a:solidFill>
                <a:ea typeface="ＭＳ Ｐゴシック" pitchFamily="34" charset="-128"/>
              </a:rPr>
              <a:t>Precauções para antidepressivos </a:t>
            </a:r>
            <a:br>
              <a:rPr lang="pt-BR" sz="4000" dirty="0">
                <a:solidFill>
                  <a:srgbClr val="FFFFFF"/>
                </a:solidFill>
                <a:ea typeface="ＭＳ Ｐゴシック" pitchFamily="34" charset="-128"/>
              </a:rPr>
            </a:br>
            <a:r>
              <a:rPr lang="pt-BR" sz="4000" dirty="0">
                <a:solidFill>
                  <a:srgbClr val="FFFFFF"/>
                </a:solidFill>
                <a:ea typeface="ＭＳ Ｐゴシック" pitchFamily="34" charset="-128"/>
              </a:rPr>
              <a:t>tricíclicos (ATC</a:t>
            </a:r>
            <a:r>
              <a:rPr lang="en-US" sz="4000" dirty="0">
                <a:solidFill>
                  <a:srgbClr val="FFFFFF"/>
                </a:solidFill>
                <a:ea typeface="ＭＳ Ｐゴシック" pitchFamily="34" charset="-128"/>
              </a:rPr>
              <a:t>)</a:t>
            </a:r>
          </a:p>
        </p:txBody>
      </p:sp>
      <p:sp>
        <p:nvSpPr>
          <p:cNvPr id="132102" name="Content Placeholder 2"/>
          <p:cNvSpPr>
            <a:spLocks noGrp="1"/>
          </p:cNvSpPr>
          <p:nvPr>
            <p:ph idx="1"/>
          </p:nvPr>
        </p:nvSpPr>
        <p:spPr>
          <a:xfrm>
            <a:off x="1609725" y="2038662"/>
            <a:ext cx="6686550" cy="4161416"/>
          </a:xfrm>
        </p:spPr>
        <p:txBody>
          <a:bodyPr>
            <a:normAutofit lnSpcReduction="10000"/>
          </a:bodyPr>
          <a:lstStyle/>
          <a:p>
            <a:pPr marL="0" indent="0">
              <a:buSzPct val="70000"/>
              <a:buNone/>
            </a:pPr>
            <a:r>
              <a:rPr lang="en-US" dirty="0">
                <a:ea typeface="ＭＳ Ｐゴシック" pitchFamily="34" charset="-128"/>
              </a:rPr>
              <a:t>Evite o </a:t>
            </a:r>
            <a:r>
              <a:rPr lang="en-US" dirty="0" err="1">
                <a:ea typeface="ＭＳ Ｐゴシック" pitchFamily="34" charset="-128"/>
              </a:rPr>
              <a:t>uso</a:t>
            </a:r>
            <a:r>
              <a:rPr lang="en-US" dirty="0">
                <a:ea typeface="ＭＳ Ｐゴシック" pitchFamily="34" charset="-128"/>
              </a:rPr>
              <a:t> </a:t>
            </a:r>
            <a:r>
              <a:rPr lang="en-US" dirty="0" err="1">
                <a:ea typeface="ＭＳ Ｐゴシック" pitchFamily="34" charset="-128"/>
              </a:rPr>
              <a:t>em</a:t>
            </a:r>
            <a:r>
              <a:rPr lang="en-US" dirty="0">
                <a:ea typeface="ＭＳ Ｐゴシック" pitchFamily="34" charset="-128"/>
              </a:rPr>
              <a:t>: </a:t>
            </a:r>
          </a:p>
          <a:p>
            <a:pPr lvl="1">
              <a:buSzPct val="70000"/>
              <a:buFontTx/>
              <a:buChar char="•"/>
            </a:pPr>
            <a:r>
              <a:rPr lang="pt-BR" dirty="0">
                <a:ea typeface="ＭＳ Ｐゴシック" pitchFamily="34" charset="-128"/>
              </a:rPr>
              <a:t>Idosos (</a:t>
            </a:r>
            <a:r>
              <a:rPr lang="pt-BR" dirty="0" err="1">
                <a:ea typeface="ＭＳ Ｐゴシック" pitchFamily="34" charset="-128"/>
              </a:rPr>
              <a:t>amitriptilina</a:t>
            </a:r>
            <a:r>
              <a:rPr lang="pt-BR" dirty="0">
                <a:ea typeface="ＭＳ Ｐゴシック" pitchFamily="34" charset="-128"/>
              </a:rPr>
              <a:t>), pessoas com doença cardiovascular (distúrbio de condução), glaucoma, </a:t>
            </a:r>
            <a:r>
              <a:rPr lang="pt-BR" dirty="0" err="1">
                <a:ea typeface="ＭＳ Ｐゴシック" pitchFamily="34" charset="-128"/>
              </a:rPr>
              <a:t>hiperprostatismo</a:t>
            </a:r>
            <a:r>
              <a:rPr lang="pt-BR" dirty="0">
                <a:ea typeface="ＭＳ Ｐゴシック" pitchFamily="34" charset="-128"/>
              </a:rPr>
              <a:t> e pessoas com demência</a:t>
            </a:r>
            <a:r>
              <a:rPr lang="en-US" sz="2800" dirty="0">
                <a:ea typeface="ＭＳ Ｐゴシック" pitchFamily="34" charset="-128"/>
              </a:rPr>
              <a:t>.</a:t>
            </a:r>
          </a:p>
          <a:p>
            <a:pPr lvl="1">
              <a:buSzPct val="70000"/>
              <a:buFontTx/>
              <a:buChar char="•"/>
            </a:pPr>
            <a:r>
              <a:rPr lang="pt-BR" dirty="0">
                <a:ea typeface="ＭＳ Ｐゴシック" pitchFamily="34" charset="-128"/>
              </a:rPr>
              <a:t>Pessoas com ideias, planos ou atos anteriores de autoagressão ou suicídio – para minimizar o risco de superdosagem</a:t>
            </a:r>
            <a:r>
              <a:rPr lang="en-US" dirty="0">
                <a:ea typeface="ＭＳ Ｐゴシック" pitchFamily="34" charset="-128"/>
              </a:rPr>
              <a:t>.</a:t>
            </a:r>
            <a:endParaRPr lang="en-US" sz="2800" dirty="0">
              <a:ea typeface="ＭＳ Ｐゴシック" pitchFamily="34" charset="-128"/>
            </a:endParaRPr>
          </a:p>
        </p:txBody>
      </p:sp>
    </p:spTree>
    <p:extLst>
      <p:ext uri="{BB962C8B-B14F-4D97-AF65-F5344CB8AC3E}">
        <p14:creationId xmlns:p14="http://schemas.microsoft.com/office/powerpoint/2010/main" val="42839160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B9C86063-052B-4CAE-B0C2-8D2D5FF530A1}" type="slidenum">
              <a:rPr lang="en-US"/>
              <a:pPr/>
              <a:t>48</a:t>
            </a:fld>
            <a:endParaRPr lang="en-US"/>
          </a:p>
        </p:txBody>
      </p:sp>
      <p:sp>
        <p:nvSpPr>
          <p:cNvPr id="121861" name="Title 1"/>
          <p:cNvSpPr>
            <a:spLocks noGrp="1"/>
          </p:cNvSpPr>
          <p:nvPr>
            <p:ph type="title"/>
          </p:nvPr>
        </p:nvSpPr>
        <p:spPr>
          <a:xfrm>
            <a:off x="0" y="-1"/>
            <a:ext cx="9906000" cy="1708880"/>
          </a:xfrm>
          <a:solidFill>
            <a:srgbClr val="79215B"/>
          </a:solidFill>
        </p:spPr>
        <p:txBody>
          <a:bodyPr>
            <a:normAutofit/>
          </a:bodyPr>
          <a:lstStyle/>
          <a:p>
            <a:r>
              <a:rPr lang="en-US" sz="4000" dirty="0" err="1">
                <a:solidFill>
                  <a:schemeClr val="bg1"/>
                </a:solidFill>
                <a:ea typeface="ＭＳ Ｐゴシック" pitchFamily="34" charset="-128"/>
              </a:rPr>
              <a:t>Escolhendo</a:t>
            </a:r>
            <a:r>
              <a:rPr lang="en-US" sz="4000" dirty="0">
                <a:solidFill>
                  <a:schemeClr val="bg1"/>
                </a:solidFill>
                <a:ea typeface="ＭＳ Ｐゴシック" pitchFamily="34" charset="-128"/>
              </a:rPr>
              <a:t> um </a:t>
            </a:r>
            <a:r>
              <a:rPr lang="en-US" sz="4000" dirty="0" err="1">
                <a:solidFill>
                  <a:schemeClr val="bg1"/>
                </a:solidFill>
                <a:ea typeface="ＭＳ Ｐゴシック" pitchFamily="34" charset="-128"/>
              </a:rPr>
              <a:t>antidepressivo</a:t>
            </a:r>
            <a:r>
              <a:rPr lang="en-US" sz="4000" dirty="0">
                <a:solidFill>
                  <a:schemeClr val="bg1"/>
                </a:solidFill>
                <a:ea typeface="ＭＳ Ｐゴシック" pitchFamily="34" charset="-128"/>
              </a:rPr>
              <a:t> </a:t>
            </a:r>
            <a:r>
              <a:rPr lang="en-US" sz="4000" dirty="0" err="1">
                <a:solidFill>
                  <a:schemeClr val="bg1"/>
                </a:solidFill>
                <a:ea typeface="ＭＳ Ｐゴシック" pitchFamily="34" charset="-128"/>
              </a:rPr>
              <a:t>apropriado</a:t>
            </a:r>
            <a:endParaRPr lang="en-US" sz="4000" dirty="0">
              <a:solidFill>
                <a:schemeClr val="bg1"/>
              </a:solidFill>
              <a:ea typeface="ＭＳ Ｐゴシック" pitchFamily="34" charset="-128"/>
            </a:endParaRPr>
          </a:p>
        </p:txBody>
      </p:sp>
      <p:sp>
        <p:nvSpPr>
          <p:cNvPr id="121862" name="Content Placeholder 2"/>
          <p:cNvSpPr>
            <a:spLocks noGrp="1"/>
          </p:cNvSpPr>
          <p:nvPr>
            <p:ph idx="1"/>
          </p:nvPr>
        </p:nvSpPr>
        <p:spPr>
          <a:xfrm>
            <a:off x="0" y="2353456"/>
            <a:ext cx="9906000" cy="4504544"/>
          </a:xfrm>
        </p:spPr>
        <p:txBody>
          <a:bodyPr/>
          <a:lstStyle/>
          <a:p>
            <a:pPr marL="0" lvl="0" indent="0">
              <a:buNone/>
            </a:pPr>
            <a:r>
              <a:rPr lang="en-GB" sz="4400" b="1" dirty="0"/>
              <a:t>                     </a:t>
            </a:r>
          </a:p>
          <a:p>
            <a:pPr marL="0" lvl="0" indent="0" algn="ctr">
              <a:buNone/>
            </a:pPr>
            <a:r>
              <a:rPr lang="en-GB" sz="6000" b="1" dirty="0"/>
              <a:t>Hora das </a:t>
            </a:r>
            <a:r>
              <a:rPr lang="en-GB" sz="6000" b="1" dirty="0" err="1"/>
              <a:t>perguntas</a:t>
            </a:r>
            <a:endParaRPr lang="en-GB" sz="4400" b="1" dirty="0"/>
          </a:p>
        </p:txBody>
      </p:sp>
    </p:spTree>
    <p:extLst>
      <p:ext uri="{BB962C8B-B14F-4D97-AF65-F5344CB8AC3E}">
        <p14:creationId xmlns:p14="http://schemas.microsoft.com/office/powerpoint/2010/main" val="26264711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633928"/>
          </a:xfrm>
          <a:solidFill>
            <a:srgbClr val="79215B"/>
          </a:solidFill>
        </p:spPr>
        <p:txBody>
          <a:bodyPr>
            <a:normAutofit/>
          </a:bodyPr>
          <a:lstStyle/>
          <a:p>
            <a:r>
              <a:rPr lang="pt-BR" dirty="0">
                <a:solidFill>
                  <a:srgbClr val="FFFFFF"/>
                </a:solidFill>
              </a:rPr>
              <a:t>Atividade 4: Role Play da depressão : Intervenções psicossociais</a:t>
            </a:r>
            <a:endParaRPr lang="en-US" dirty="0">
              <a:solidFill>
                <a:srgbClr val="FFFFFF"/>
              </a:solidFill>
            </a:endParaRPr>
          </a:p>
        </p:txBody>
      </p:sp>
      <p:sp>
        <p:nvSpPr>
          <p:cNvPr id="3" name="Content Placeholder 2"/>
          <p:cNvSpPr>
            <a:spLocks noGrp="1"/>
          </p:cNvSpPr>
          <p:nvPr>
            <p:ph idx="1"/>
          </p:nvPr>
        </p:nvSpPr>
        <p:spPr>
          <a:xfrm>
            <a:off x="495300" y="2176775"/>
            <a:ext cx="8915400" cy="4525963"/>
          </a:xfrm>
        </p:spPr>
        <p:txBody>
          <a:bodyPr>
            <a:normAutofit fontScale="55000" lnSpcReduction="20000"/>
          </a:bodyPr>
          <a:lstStyle/>
          <a:p>
            <a:pPr marL="0" indent="0">
              <a:spcAft>
                <a:spcPts val="0"/>
              </a:spcAft>
              <a:buNone/>
            </a:pPr>
            <a:r>
              <a:rPr lang="pt-BR" sz="3800" dirty="0">
                <a:ea typeface="ＭＳ 明朝"/>
                <a:cs typeface="Times New Roman"/>
              </a:rPr>
              <a:t>Um jovem de 27 anos foi identificado como tendo depressão há uma semana. Um ano atrás, ele trabalhava em um banco movimentado prestes a ser promovido e de casamento marcado</a:t>
            </a:r>
            <a:r>
              <a:rPr lang="en-US" sz="3800" dirty="0">
                <a:ea typeface="MS PGothic"/>
                <a:cs typeface="Calibri"/>
              </a:rPr>
              <a:t>. </a:t>
            </a:r>
          </a:p>
          <a:p>
            <a:pPr marL="0" indent="0">
              <a:spcAft>
                <a:spcPts val="0"/>
              </a:spcAft>
              <a:buNone/>
            </a:pPr>
            <a:endParaRPr lang="en-US" sz="3800" dirty="0">
              <a:ea typeface="MS PGothic"/>
              <a:cs typeface="Calibri"/>
            </a:endParaRPr>
          </a:p>
          <a:p>
            <a:pPr marL="0" indent="0">
              <a:spcAft>
                <a:spcPts val="0"/>
              </a:spcAft>
              <a:buNone/>
            </a:pPr>
            <a:r>
              <a:rPr lang="pt-BR" sz="3800" dirty="0">
                <a:ea typeface="MS PGothic"/>
                <a:cs typeface="Calibri"/>
              </a:rPr>
              <a:t>Então sua noiva o deixou, inesperadamente, por outra pessoa. Ele sentiu o estresse do trabalho e começou a se sentir muito ansioso e preocupado o tempo todo. Deixou de conseguir dormir ou comer bem. Sentia-se cada vez mais triste e deprimido. Sua personalidade começou a mudar; ele estava irritável, esquecido, socialmente isolado e incapaz de passar tempo com a família e os amigos pois sentia-se envergonhado e culpado. Ele não tinha trabalho nem renda e se culpava por tudo o que acontecera em sua vida</a:t>
            </a:r>
            <a:r>
              <a:rPr lang="en-US" sz="3800" dirty="0">
                <a:ea typeface="MS PGothic"/>
                <a:cs typeface="Calibri"/>
              </a:rPr>
              <a:t>. </a:t>
            </a:r>
          </a:p>
          <a:p>
            <a:pPr marL="0" indent="0">
              <a:spcAft>
                <a:spcPts val="0"/>
              </a:spcAft>
              <a:buNone/>
            </a:pPr>
            <a:endParaRPr lang="en-US" sz="3800" dirty="0">
              <a:ea typeface="MS PGothic"/>
              <a:cs typeface="Calibri"/>
            </a:endParaRPr>
          </a:p>
          <a:p>
            <a:pPr>
              <a:spcAft>
                <a:spcPts val="0"/>
              </a:spcAft>
            </a:pPr>
            <a:r>
              <a:rPr lang="pt-BR" sz="3800" dirty="0">
                <a:ea typeface="MS PGothic"/>
                <a:cs typeface="Calibri"/>
              </a:rPr>
              <a:t>Use o MI-mhGAP para desenvolver um plano de tratamento usando intervenções psicossociais</a:t>
            </a:r>
            <a:r>
              <a:rPr lang="en-US" sz="3800" dirty="0">
                <a:ea typeface="MS PGothic"/>
                <a:cs typeface="Calibri"/>
              </a:rPr>
              <a:t>. </a:t>
            </a:r>
            <a:endParaRPr lang="en-US" sz="3800" dirty="0"/>
          </a:p>
        </p:txBody>
      </p:sp>
      <p:sp>
        <p:nvSpPr>
          <p:cNvPr id="4" name="Slide Number Placeholder 3"/>
          <p:cNvSpPr>
            <a:spLocks noGrp="1"/>
          </p:cNvSpPr>
          <p:nvPr>
            <p:ph type="sldNum" sz="quarter" idx="12"/>
          </p:nvPr>
        </p:nvSpPr>
        <p:spPr/>
        <p:txBody>
          <a:bodyPr/>
          <a:lstStyle/>
          <a:p>
            <a:fld id="{EB40AA59-4862-BE48-B65D-F1FCA53D92C7}" type="slidenum">
              <a:rPr lang="en-US" smtClean="0"/>
              <a:t>49</a:t>
            </a:fld>
            <a:endParaRPr lang="en-US"/>
          </a:p>
        </p:txBody>
      </p:sp>
    </p:spTree>
    <p:extLst>
      <p:ext uri="{BB962C8B-B14F-4D97-AF65-F5344CB8AC3E}">
        <p14:creationId xmlns:p14="http://schemas.microsoft.com/office/powerpoint/2010/main" val="714891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1"/>
            <a:ext cx="9906000" cy="1370013"/>
          </a:xfrm>
          <a:prstGeom prst="rect">
            <a:avLst/>
          </a:prstGeom>
          <a:solidFill>
            <a:srgbClr val="79215B"/>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rgbClr val="FFFFFF"/>
              </a:solidFill>
            </a:endParaRPr>
          </a:p>
        </p:txBody>
      </p:sp>
      <p:sp>
        <p:nvSpPr>
          <p:cNvPr id="2" name="Title 1"/>
          <p:cNvSpPr>
            <a:spLocks noGrp="1"/>
          </p:cNvSpPr>
          <p:nvPr>
            <p:ph type="title"/>
          </p:nvPr>
        </p:nvSpPr>
        <p:spPr>
          <a:xfrm>
            <a:off x="0" y="1"/>
            <a:ext cx="9906000" cy="1370012"/>
          </a:xfrm>
        </p:spPr>
        <p:txBody>
          <a:bodyPr/>
          <a:lstStyle/>
          <a:p>
            <a:r>
              <a:rPr lang="en-US" dirty="0" err="1">
                <a:solidFill>
                  <a:schemeClr val="bg1"/>
                </a:solidFill>
              </a:rPr>
              <a:t>Descrições</a:t>
            </a:r>
            <a:r>
              <a:rPr lang="en-US" dirty="0">
                <a:solidFill>
                  <a:schemeClr val="bg1"/>
                </a:solidFill>
              </a:rPr>
              <a:t> </a:t>
            </a:r>
            <a:r>
              <a:rPr lang="en-US" dirty="0" err="1">
                <a:solidFill>
                  <a:schemeClr val="bg1"/>
                </a:solidFill>
              </a:rPr>
              <a:t>locais</a:t>
            </a:r>
            <a:r>
              <a:rPr lang="en-US" dirty="0">
                <a:solidFill>
                  <a:schemeClr val="bg1"/>
                </a:solidFill>
              </a:rPr>
              <a:t> de </a:t>
            </a:r>
            <a:r>
              <a:rPr lang="en-US" dirty="0" err="1">
                <a:solidFill>
                  <a:schemeClr val="bg1"/>
                </a:solidFill>
              </a:rPr>
              <a:t>depressão</a:t>
            </a:r>
            <a:endParaRPr lang="en-US" dirty="0">
              <a:solidFill>
                <a:schemeClr val="bg1"/>
              </a:solidFill>
            </a:endParaRPr>
          </a:p>
        </p:txBody>
      </p:sp>
      <p:sp>
        <p:nvSpPr>
          <p:cNvPr id="3" name="Content Placeholder 2"/>
          <p:cNvSpPr>
            <a:spLocks noGrp="1"/>
          </p:cNvSpPr>
          <p:nvPr>
            <p:ph idx="1"/>
          </p:nvPr>
        </p:nvSpPr>
        <p:spPr>
          <a:xfrm>
            <a:off x="1453421" y="1783830"/>
            <a:ext cx="6999158" cy="3597640"/>
          </a:xfrm>
        </p:spPr>
        <p:txBody>
          <a:bodyPr/>
          <a:lstStyle/>
          <a:p>
            <a:r>
              <a:rPr lang="pt-BR" dirty="0"/>
              <a:t>Quais são os termos/nomes locais para depressão</a:t>
            </a:r>
            <a:r>
              <a:rPr lang="en-US" dirty="0"/>
              <a:t>?</a:t>
            </a:r>
          </a:p>
          <a:p>
            <a:endParaRPr lang="en-US" dirty="0"/>
          </a:p>
          <a:p>
            <a:r>
              <a:rPr lang="pt-BR" dirty="0"/>
              <a:t>Como pessoas com depressão são tratadas e percebidas pela comunidade local</a:t>
            </a:r>
            <a:r>
              <a:rPr lang="en-US" dirty="0"/>
              <a:t>?</a:t>
            </a:r>
          </a:p>
        </p:txBody>
      </p:sp>
      <p:sp>
        <p:nvSpPr>
          <p:cNvPr id="4" name="Slide Number Placeholder 3"/>
          <p:cNvSpPr>
            <a:spLocks noGrp="1"/>
          </p:cNvSpPr>
          <p:nvPr>
            <p:ph type="sldNum" sz="quarter" idx="12"/>
          </p:nvPr>
        </p:nvSpPr>
        <p:spPr/>
        <p:txBody>
          <a:bodyPr/>
          <a:lstStyle/>
          <a:p>
            <a:fld id="{EB40AA59-4862-BE48-B65D-F1FCA53D92C7}" type="slidenum">
              <a:rPr lang="en-US" smtClean="0"/>
              <a:t>5</a:t>
            </a:fld>
            <a:endParaRPr lang="en-US"/>
          </a:p>
        </p:txBody>
      </p:sp>
    </p:spTree>
    <p:extLst>
      <p:ext uri="{BB962C8B-B14F-4D97-AF65-F5344CB8AC3E}">
        <p14:creationId xmlns:p14="http://schemas.microsoft.com/office/powerpoint/2010/main" val="12450576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49FD159B-3DDA-4F18-9828-C9B886DEF5C9}"/>
              </a:ext>
            </a:extLst>
          </p:cNvPr>
          <p:cNvPicPr>
            <a:picLocks noChangeAspect="1"/>
          </p:cNvPicPr>
          <p:nvPr/>
        </p:nvPicPr>
        <p:blipFill>
          <a:blip r:embed="rId3"/>
          <a:stretch>
            <a:fillRect/>
          </a:stretch>
        </p:blipFill>
        <p:spPr>
          <a:xfrm>
            <a:off x="0" y="195496"/>
            <a:ext cx="9906000" cy="6467008"/>
          </a:xfrm>
          <a:prstGeom prst="rect">
            <a:avLst/>
          </a:prstGeom>
        </p:spPr>
      </p:pic>
      <p:sp>
        <p:nvSpPr>
          <p:cNvPr id="3" name="Slide Number Placeholder 2"/>
          <p:cNvSpPr>
            <a:spLocks noGrp="1"/>
          </p:cNvSpPr>
          <p:nvPr>
            <p:ph type="sldNum" sz="quarter" idx="12"/>
          </p:nvPr>
        </p:nvSpPr>
        <p:spPr/>
        <p:txBody>
          <a:bodyPr/>
          <a:lstStyle/>
          <a:p>
            <a:fld id="{EB40AA59-4862-BE48-B65D-F1FCA53D92C7}" type="slidenum">
              <a:rPr lang="en-US" smtClean="0"/>
              <a:t>50</a:t>
            </a:fld>
            <a:endParaRPr lang="en-US"/>
          </a:p>
        </p:txBody>
      </p:sp>
      <p:sp>
        <p:nvSpPr>
          <p:cNvPr id="4" name="Oval 3"/>
          <p:cNvSpPr/>
          <p:nvPr/>
        </p:nvSpPr>
        <p:spPr>
          <a:xfrm>
            <a:off x="6740045" y="965604"/>
            <a:ext cx="3165955" cy="2195421"/>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529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906000" cy="1370013"/>
          </a:xfrm>
          <a:prstGeom prst="rect">
            <a:avLst/>
          </a:prstGeom>
          <a:solidFill>
            <a:srgbClr val="79215B"/>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rgbClr val="FFFFFF"/>
              </a:solidFill>
            </a:endParaRPr>
          </a:p>
        </p:txBody>
      </p:sp>
      <p:sp>
        <p:nvSpPr>
          <p:cNvPr id="2" name="Title 1"/>
          <p:cNvSpPr>
            <a:spLocks noGrp="1"/>
          </p:cNvSpPr>
          <p:nvPr>
            <p:ph type="title"/>
          </p:nvPr>
        </p:nvSpPr>
        <p:spPr>
          <a:xfrm>
            <a:off x="0" y="0"/>
            <a:ext cx="9906000" cy="1370014"/>
          </a:xfrm>
        </p:spPr>
        <p:txBody>
          <a:bodyPr/>
          <a:lstStyle/>
          <a:p>
            <a:r>
              <a:rPr lang="en-US" dirty="0" err="1">
                <a:solidFill>
                  <a:schemeClr val="bg1"/>
                </a:solidFill>
              </a:rPr>
              <a:t>Possíveis</a:t>
            </a:r>
            <a:r>
              <a:rPr lang="en-US" dirty="0">
                <a:solidFill>
                  <a:schemeClr val="bg1"/>
                </a:solidFill>
              </a:rPr>
              <a:t> </a:t>
            </a:r>
            <a:r>
              <a:rPr lang="en-US" dirty="0" err="1">
                <a:solidFill>
                  <a:schemeClr val="bg1"/>
                </a:solidFill>
              </a:rPr>
              <a:t>manifestações</a:t>
            </a:r>
            <a:r>
              <a:rPr lang="en-US" dirty="0">
                <a:solidFill>
                  <a:schemeClr val="bg1"/>
                </a:solidFill>
              </a:rPr>
              <a:t> no </a:t>
            </a:r>
            <a:r>
              <a:rPr lang="en-US" dirty="0" err="1">
                <a:solidFill>
                  <a:schemeClr val="bg1"/>
                </a:solidFill>
              </a:rPr>
              <a:t>seguimento</a:t>
            </a:r>
            <a:endParaRPr lang="en-US" dirty="0">
              <a:solidFill>
                <a:schemeClr val="bg1"/>
              </a:solidFill>
            </a:endParaRPr>
          </a:p>
        </p:txBody>
      </p:sp>
      <p:sp>
        <p:nvSpPr>
          <p:cNvPr id="3" name="Content Placeholder 2"/>
          <p:cNvSpPr>
            <a:spLocks noGrp="1"/>
          </p:cNvSpPr>
          <p:nvPr>
            <p:ph idx="1"/>
          </p:nvPr>
        </p:nvSpPr>
        <p:spPr>
          <a:xfrm>
            <a:off x="909403" y="1852552"/>
            <a:ext cx="8501297" cy="4273612"/>
          </a:xfrm>
        </p:spPr>
        <p:txBody>
          <a:bodyPr>
            <a:normAutofit fontScale="92500" lnSpcReduction="10000"/>
          </a:bodyPr>
          <a:lstStyle/>
          <a:p>
            <a:pPr marL="0" indent="0">
              <a:buNone/>
            </a:pPr>
            <a:r>
              <a:rPr lang="pt-BR" dirty="0"/>
              <a:t>No seguimento, você pode ver a pessoa</a:t>
            </a:r>
            <a:r>
              <a:rPr lang="is-IS" dirty="0"/>
              <a:t>:</a:t>
            </a:r>
          </a:p>
          <a:p>
            <a:endParaRPr lang="is-IS" dirty="0"/>
          </a:p>
          <a:p>
            <a:pPr marL="514350" indent="-514350">
              <a:buFont typeface="+mj-lt"/>
              <a:buAutoNum type="arabicPeriod"/>
            </a:pPr>
            <a:r>
              <a:rPr lang="pt-BR" dirty="0"/>
              <a:t>Melhorar (engajada ativamente em intervenções de manejo e melhorando seus sintomas</a:t>
            </a:r>
            <a:r>
              <a:rPr lang="is-IS" dirty="0"/>
              <a:t>).</a:t>
            </a:r>
          </a:p>
          <a:p>
            <a:pPr marL="514350" indent="-514350">
              <a:buFont typeface="+mj-lt"/>
              <a:buAutoNum type="arabicPeriod"/>
            </a:pPr>
            <a:r>
              <a:rPr lang="pt-BR" dirty="0"/>
              <a:t>Permanecer a mesma (engajada ativamente em intervenções de manejo, mas seus sintomas permanecem os mesmos) ou se deteriorar (os sintomas estão se deteriorando e a pessoa está se sentindo pior</a:t>
            </a:r>
            <a:r>
              <a:rPr lang="is-IS" dirty="0"/>
              <a:t>).</a:t>
            </a:r>
            <a:endParaRPr lang="en-US" dirty="0"/>
          </a:p>
        </p:txBody>
      </p:sp>
      <p:sp>
        <p:nvSpPr>
          <p:cNvPr id="4" name="Slide Number Placeholder 3"/>
          <p:cNvSpPr>
            <a:spLocks noGrp="1"/>
          </p:cNvSpPr>
          <p:nvPr>
            <p:ph type="sldNum" sz="quarter" idx="12"/>
          </p:nvPr>
        </p:nvSpPr>
        <p:spPr/>
        <p:txBody>
          <a:bodyPr/>
          <a:lstStyle/>
          <a:p>
            <a:fld id="{EB40AA59-4862-BE48-B65D-F1FCA53D92C7}" type="slidenum">
              <a:rPr lang="en-US" smtClean="0"/>
              <a:t>51</a:t>
            </a:fld>
            <a:endParaRPr lang="en-US"/>
          </a:p>
        </p:txBody>
      </p:sp>
    </p:spTree>
    <p:extLst>
      <p:ext uri="{BB962C8B-B14F-4D97-AF65-F5344CB8AC3E}">
        <p14:creationId xmlns:p14="http://schemas.microsoft.com/office/powerpoint/2010/main" val="332427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B506287-62AC-4194-AABC-9982B31132DF}"/>
              </a:ext>
            </a:extLst>
          </p:cNvPr>
          <p:cNvPicPr>
            <a:picLocks noChangeAspect="1"/>
          </p:cNvPicPr>
          <p:nvPr/>
        </p:nvPicPr>
        <p:blipFill>
          <a:blip r:embed="rId3"/>
          <a:stretch>
            <a:fillRect/>
          </a:stretch>
        </p:blipFill>
        <p:spPr>
          <a:xfrm>
            <a:off x="0" y="195496"/>
            <a:ext cx="9906000" cy="6467008"/>
          </a:xfrm>
          <a:prstGeom prst="rect">
            <a:avLst/>
          </a:prstGeom>
        </p:spPr>
      </p:pic>
      <p:sp>
        <p:nvSpPr>
          <p:cNvPr id="3" name="Slide Number Placeholder 2"/>
          <p:cNvSpPr>
            <a:spLocks noGrp="1"/>
          </p:cNvSpPr>
          <p:nvPr>
            <p:ph type="sldNum" sz="quarter" idx="12"/>
          </p:nvPr>
        </p:nvSpPr>
        <p:spPr/>
        <p:txBody>
          <a:bodyPr/>
          <a:lstStyle/>
          <a:p>
            <a:fld id="{EB40AA59-4862-BE48-B65D-F1FCA53D92C7}" type="slidenum">
              <a:rPr lang="en-US" smtClean="0"/>
              <a:t>52</a:t>
            </a:fld>
            <a:endParaRPr lang="en-US"/>
          </a:p>
        </p:txBody>
      </p:sp>
    </p:spTree>
    <p:extLst>
      <p:ext uri="{BB962C8B-B14F-4D97-AF65-F5344CB8AC3E}">
        <p14:creationId xmlns:p14="http://schemas.microsoft.com/office/powerpoint/2010/main" val="22194686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1"/>
            <a:ext cx="9906000" cy="1370013"/>
          </a:xfrm>
          <a:prstGeom prst="rect">
            <a:avLst/>
          </a:prstGeom>
          <a:solidFill>
            <a:srgbClr val="79215B"/>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p>
            <a:fld id="{3C786ACB-1129-45D5-9151-78C06767CA3C}" type="slidenum">
              <a:rPr lang="en-US"/>
              <a:pPr/>
              <a:t>53</a:t>
            </a:fld>
            <a:endParaRPr lang="en-US"/>
          </a:p>
        </p:txBody>
      </p:sp>
      <p:sp>
        <p:nvSpPr>
          <p:cNvPr id="134149" name="Title 1"/>
          <p:cNvSpPr>
            <a:spLocks noGrp="1"/>
          </p:cNvSpPr>
          <p:nvPr>
            <p:ph type="title"/>
          </p:nvPr>
        </p:nvSpPr>
        <p:spPr>
          <a:xfrm>
            <a:off x="0" y="-1"/>
            <a:ext cx="9906000" cy="1484027"/>
          </a:xfrm>
        </p:spPr>
        <p:txBody>
          <a:bodyPr>
            <a:normAutofit/>
          </a:bodyPr>
          <a:lstStyle/>
          <a:p>
            <a:r>
              <a:rPr lang="pt-BR" sz="4000" dirty="0">
                <a:solidFill>
                  <a:schemeClr val="bg1"/>
                </a:solidFill>
                <a:ea typeface="ＭＳ Ｐゴシック" pitchFamily="34" charset="-128"/>
              </a:rPr>
              <a:t>Monitoramento de pessoas em uso de antidepressivos</a:t>
            </a:r>
            <a:endParaRPr lang="en-US" sz="4000" dirty="0">
              <a:solidFill>
                <a:schemeClr val="bg1"/>
              </a:solidFill>
              <a:ea typeface="ＭＳ Ｐゴシック" pitchFamily="34" charset="-128"/>
            </a:endParaRPr>
          </a:p>
        </p:txBody>
      </p:sp>
      <p:sp>
        <p:nvSpPr>
          <p:cNvPr id="134150" name="Content Placeholder 2"/>
          <p:cNvSpPr>
            <a:spLocks noGrp="1"/>
          </p:cNvSpPr>
          <p:nvPr>
            <p:ph idx="1"/>
          </p:nvPr>
        </p:nvSpPr>
        <p:spPr>
          <a:xfrm>
            <a:off x="1743198" y="2107909"/>
            <a:ext cx="6419604" cy="3624557"/>
          </a:xfrm>
        </p:spPr>
        <p:txBody>
          <a:bodyPr/>
          <a:lstStyle/>
          <a:p>
            <a:pPr marL="0" indent="0">
              <a:buSzPct val="70000"/>
              <a:buNone/>
            </a:pPr>
            <a:r>
              <a:rPr lang="pt-BR" sz="2400" dirty="0">
                <a:ea typeface="ＭＳ Ｐゴシック" pitchFamily="34" charset="-128"/>
              </a:rPr>
              <a:t>Espera-se que as pessoas tenham uma resposta positiva, mas existem alguns resultados que exigirão ação – se a pessoa apresentar</a:t>
            </a:r>
            <a:r>
              <a:rPr lang="en-US" sz="2400" dirty="0">
                <a:ea typeface="ＭＳ Ｐゴシック" pitchFamily="34" charset="-128"/>
              </a:rPr>
              <a:t>: </a:t>
            </a:r>
          </a:p>
          <a:p>
            <a:pPr lvl="1">
              <a:buSzPct val="70000"/>
              <a:buFontTx/>
              <a:buChar char="•"/>
            </a:pPr>
            <a:r>
              <a:rPr lang="pt-BR" sz="2400" dirty="0">
                <a:ea typeface="ＭＳ Ｐゴシック" pitchFamily="34" charset="-128"/>
              </a:rPr>
              <a:t>sintomas de mania</a:t>
            </a:r>
          </a:p>
          <a:p>
            <a:pPr lvl="1">
              <a:buSzPct val="70000"/>
              <a:buFontTx/>
              <a:buChar char="•"/>
            </a:pPr>
            <a:r>
              <a:rPr lang="pt-BR" sz="2400" dirty="0">
                <a:ea typeface="ＭＳ Ｐゴシック" pitchFamily="34" charset="-128"/>
              </a:rPr>
              <a:t>resposta inadequada</a:t>
            </a:r>
          </a:p>
          <a:p>
            <a:pPr lvl="1">
              <a:buSzPct val="70000"/>
              <a:buFontTx/>
              <a:buChar char="•"/>
            </a:pPr>
            <a:r>
              <a:rPr lang="pt-BR" sz="2400" dirty="0">
                <a:ea typeface="ＭＳ Ｐゴシック" pitchFamily="34" charset="-128"/>
              </a:rPr>
              <a:t>nenhuma resposta</a:t>
            </a:r>
            <a:r>
              <a:rPr lang="en-US" sz="2400" dirty="0">
                <a:ea typeface="ＭＳ Ｐゴシック" pitchFamily="34" charset="-128"/>
              </a:rPr>
              <a:t>.  </a:t>
            </a:r>
          </a:p>
          <a:p>
            <a:pPr eaLnBrk="1" hangingPunct="1">
              <a:buFont typeface="Arial" charset="0"/>
              <a:buNone/>
            </a:pPr>
            <a:endParaRPr lang="en-US" b="1" dirty="0">
              <a:ea typeface="ＭＳ Ｐゴシック" pitchFamily="34" charset="-128"/>
            </a:endParaRPr>
          </a:p>
        </p:txBody>
      </p:sp>
    </p:spTree>
    <p:extLst>
      <p:ext uri="{BB962C8B-B14F-4D97-AF65-F5344CB8AC3E}">
        <p14:creationId xmlns:p14="http://schemas.microsoft.com/office/powerpoint/2010/main" val="227115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5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415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415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41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1"/>
            <a:ext cx="9906000" cy="1828428"/>
          </a:xfrm>
          <a:prstGeom prst="rect">
            <a:avLst/>
          </a:prstGeom>
          <a:solidFill>
            <a:srgbClr val="79215B"/>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p>
            <a:fld id="{F1670D87-BD12-43B2-A197-31C0DCBD7907}" type="slidenum">
              <a:rPr lang="en-US"/>
              <a:pPr/>
              <a:t>54</a:t>
            </a:fld>
            <a:endParaRPr lang="en-US"/>
          </a:p>
        </p:txBody>
      </p:sp>
      <p:sp>
        <p:nvSpPr>
          <p:cNvPr id="140293" name="Title 1"/>
          <p:cNvSpPr>
            <a:spLocks noGrp="1"/>
          </p:cNvSpPr>
          <p:nvPr>
            <p:ph type="title"/>
          </p:nvPr>
        </p:nvSpPr>
        <p:spPr>
          <a:xfrm>
            <a:off x="0" y="11503"/>
            <a:ext cx="9906000" cy="1708562"/>
          </a:xfrm>
        </p:spPr>
        <p:txBody>
          <a:bodyPr>
            <a:normAutofit/>
          </a:bodyPr>
          <a:lstStyle/>
          <a:p>
            <a:r>
              <a:rPr lang="pt-BR" sz="3400" dirty="0">
                <a:solidFill>
                  <a:schemeClr val="bg1"/>
                </a:solidFill>
                <a:ea typeface="ＭＳ Ｐゴシック" pitchFamily="34" charset="-128"/>
              </a:rPr>
              <a:t>O que fazer quando os sintomas pioram ou não melhoram após quatro a seis semanas (resposta inadequada</a:t>
            </a:r>
            <a:r>
              <a:rPr lang="en-US" sz="3400" dirty="0">
                <a:solidFill>
                  <a:schemeClr val="bg1"/>
                </a:solidFill>
                <a:ea typeface="ＭＳ Ｐゴシック" pitchFamily="34" charset="-128"/>
              </a:rPr>
              <a:t>)?</a:t>
            </a:r>
          </a:p>
        </p:txBody>
      </p:sp>
      <p:sp>
        <p:nvSpPr>
          <p:cNvPr id="140294" name="Content Placeholder 2"/>
          <p:cNvSpPr>
            <a:spLocks noGrp="1"/>
          </p:cNvSpPr>
          <p:nvPr>
            <p:ph idx="1"/>
          </p:nvPr>
        </p:nvSpPr>
        <p:spPr>
          <a:xfrm>
            <a:off x="1099952" y="2410692"/>
            <a:ext cx="7706097" cy="3739223"/>
          </a:xfrm>
        </p:spPr>
        <p:txBody>
          <a:bodyPr>
            <a:normAutofit lnSpcReduction="10000"/>
          </a:bodyPr>
          <a:lstStyle/>
          <a:p>
            <a:pPr marL="0" indent="0">
              <a:buNone/>
            </a:pPr>
            <a:r>
              <a:rPr lang="pt-BR" sz="2400" dirty="0">
                <a:ea typeface="ＭＳ Ｐゴシック" pitchFamily="34" charset="-128"/>
              </a:rPr>
              <a:t>Tome três passos importantes antes de aumentar a dose</a:t>
            </a:r>
            <a:r>
              <a:rPr lang="en-US" sz="2400" dirty="0">
                <a:ea typeface="ＭＳ Ｐゴシック" pitchFamily="34" charset="-128"/>
              </a:rPr>
              <a:t>:</a:t>
            </a:r>
          </a:p>
          <a:p>
            <a:pPr marL="971550" lvl="1" indent="-514350">
              <a:lnSpc>
                <a:spcPct val="150000"/>
              </a:lnSpc>
              <a:buFont typeface="Calibri" pitchFamily="34" charset="0"/>
              <a:buAutoNum type="arabicPeriod"/>
            </a:pPr>
            <a:r>
              <a:rPr lang="pt-BR" sz="2400" dirty="0">
                <a:ea typeface="ＭＳ Ｐゴシック" pitchFamily="34" charset="-128"/>
              </a:rPr>
              <a:t>Certifique-se de que a avaliação esteja correta</a:t>
            </a:r>
            <a:r>
              <a:rPr lang="en-US" sz="2400" dirty="0">
                <a:ea typeface="ＭＳ Ｐゴシック" pitchFamily="34" charset="-128"/>
              </a:rPr>
              <a:t>.</a:t>
            </a:r>
          </a:p>
          <a:p>
            <a:pPr marL="971550" lvl="1" indent="-514350">
              <a:buFont typeface="Calibri" pitchFamily="34" charset="0"/>
              <a:buAutoNum type="arabicPeriod"/>
            </a:pPr>
            <a:r>
              <a:rPr lang="pt-BR" sz="2400" dirty="0">
                <a:ea typeface="ＭＳ Ｐゴシック" pitchFamily="34" charset="-128"/>
              </a:rPr>
              <a:t>Certifique-se de que a pessoa está tomando a medicação conforme prescrito</a:t>
            </a:r>
            <a:r>
              <a:rPr lang="en-US" sz="2400" dirty="0">
                <a:ea typeface="ＭＳ Ｐゴシック" pitchFamily="34" charset="-128"/>
              </a:rPr>
              <a:t>.</a:t>
            </a:r>
          </a:p>
          <a:p>
            <a:pPr marL="971550" lvl="1" indent="-514350">
              <a:lnSpc>
                <a:spcPct val="150000"/>
              </a:lnSpc>
              <a:buFont typeface="Calibri" pitchFamily="34" charset="0"/>
              <a:buAutoNum type="arabicPeriod"/>
            </a:pPr>
            <a:r>
              <a:rPr lang="pt-BR" sz="2400" dirty="0">
                <a:ea typeface="ＭＳ Ｐゴシック" pitchFamily="34" charset="-128"/>
              </a:rPr>
              <a:t>Certifique-se de que a dose é adequada</a:t>
            </a:r>
            <a:r>
              <a:rPr lang="en-US" sz="2400" dirty="0">
                <a:ea typeface="ＭＳ Ｐゴシック" pitchFamily="34" charset="-128"/>
              </a:rPr>
              <a:t>.</a:t>
            </a:r>
          </a:p>
          <a:p>
            <a:pPr marL="971550" lvl="1" indent="-514350">
              <a:lnSpc>
                <a:spcPct val="150000"/>
              </a:lnSpc>
              <a:buFont typeface="Calibri" pitchFamily="34" charset="0"/>
              <a:buAutoNum type="arabicPeriod"/>
            </a:pPr>
            <a:endParaRPr lang="en-US" sz="2400" dirty="0">
              <a:ea typeface="ＭＳ Ｐゴシック" pitchFamily="34" charset="-128"/>
            </a:endParaRPr>
          </a:p>
          <a:p>
            <a:pPr marL="0" indent="0">
              <a:buNone/>
            </a:pPr>
            <a:r>
              <a:rPr lang="pt-BR" sz="2400" b="1" dirty="0">
                <a:ea typeface="ＭＳ Ｐゴシック" pitchFamily="34" charset="-128"/>
              </a:rPr>
              <a:t>Se não houver melhora após quatro a seis semanas na dose máxima, consulte um especialista</a:t>
            </a:r>
            <a:r>
              <a:rPr lang="en-US" sz="2400" b="1" dirty="0">
                <a:ea typeface="ＭＳ Ｐゴシック" pitchFamily="34" charset="-128"/>
              </a:rPr>
              <a:t>.</a:t>
            </a:r>
          </a:p>
          <a:p>
            <a:pPr marL="971550" lvl="1" indent="-514350">
              <a:buFont typeface="Calibri" pitchFamily="34" charset="0"/>
              <a:buAutoNum type="arabicPeriod"/>
            </a:pPr>
            <a:endParaRPr lang="en-US" dirty="0">
              <a:ea typeface="ＭＳ Ｐゴシック" pitchFamily="34" charset="-128"/>
            </a:endParaRPr>
          </a:p>
        </p:txBody>
      </p:sp>
    </p:spTree>
    <p:extLst>
      <p:ext uri="{BB962C8B-B14F-4D97-AF65-F5344CB8AC3E}">
        <p14:creationId xmlns:p14="http://schemas.microsoft.com/office/powerpoint/2010/main" val="197886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029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029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29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029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180DFC0-6F8B-48A2-8222-B0CAB30BAEEE}" type="slidenum">
              <a:rPr lang="en-US"/>
              <a:pPr/>
              <a:t>55</a:t>
            </a:fld>
            <a:endParaRPr lang="en-US"/>
          </a:p>
        </p:txBody>
      </p:sp>
      <p:sp>
        <p:nvSpPr>
          <p:cNvPr id="142341" name="Title 1"/>
          <p:cNvSpPr>
            <a:spLocks noGrp="1"/>
          </p:cNvSpPr>
          <p:nvPr>
            <p:ph type="title"/>
          </p:nvPr>
        </p:nvSpPr>
        <p:spPr>
          <a:xfrm>
            <a:off x="0" y="1"/>
            <a:ext cx="9906000" cy="1439056"/>
          </a:xfrm>
          <a:solidFill>
            <a:srgbClr val="79215B"/>
          </a:solidFill>
        </p:spPr>
        <p:txBody>
          <a:bodyPr/>
          <a:lstStyle/>
          <a:p>
            <a:r>
              <a:rPr lang="pt-BR" sz="3200" dirty="0">
                <a:solidFill>
                  <a:srgbClr val="FFFFFF"/>
                </a:solidFill>
                <a:ea typeface="ＭＳ Ｐゴシック" pitchFamily="34" charset="-128"/>
              </a:rPr>
              <a:t>Quando e como parar o uso de um antidepressivo</a:t>
            </a:r>
            <a:endParaRPr lang="en-US" sz="3200" dirty="0">
              <a:solidFill>
                <a:srgbClr val="FFFFFF"/>
              </a:solidFill>
              <a:ea typeface="ＭＳ Ｐゴシック" pitchFamily="34" charset="-128"/>
            </a:endParaRPr>
          </a:p>
        </p:txBody>
      </p:sp>
      <p:sp>
        <p:nvSpPr>
          <p:cNvPr id="142342" name="Content Placeholder 2"/>
          <p:cNvSpPr>
            <a:spLocks noGrp="1"/>
          </p:cNvSpPr>
          <p:nvPr>
            <p:ph idx="1"/>
          </p:nvPr>
        </p:nvSpPr>
        <p:spPr>
          <a:xfrm>
            <a:off x="1185472" y="1843791"/>
            <a:ext cx="7535056" cy="4327343"/>
          </a:xfrm>
        </p:spPr>
        <p:txBody>
          <a:bodyPr>
            <a:normAutofit/>
          </a:bodyPr>
          <a:lstStyle/>
          <a:p>
            <a:pPr marL="0" indent="0">
              <a:buSzPct val="70000"/>
              <a:buNone/>
            </a:pPr>
            <a:r>
              <a:rPr lang="pt-BR" sz="2400" dirty="0">
                <a:ea typeface="ＭＳ Ｐゴシック" pitchFamily="34" charset="-128"/>
              </a:rPr>
              <a:t>Se após 9-12 meses de terapia, a pessoa relatar nenhum sintoma ou sintomas mínimos</a:t>
            </a:r>
            <a:r>
              <a:rPr lang="en-GB" sz="2400" dirty="0">
                <a:ea typeface="ＭＳ Ｐゴシック" pitchFamily="34" charset="-128"/>
              </a:rPr>
              <a:t>: </a:t>
            </a:r>
          </a:p>
          <a:p>
            <a:pPr>
              <a:buSzPct val="70000"/>
              <a:buFont typeface="Arial" charset="0"/>
              <a:buChar char="•"/>
            </a:pPr>
            <a:r>
              <a:rPr lang="pt-BR" sz="2400" dirty="0">
                <a:ea typeface="ＭＳ Ｐゴシック" pitchFamily="34" charset="-128"/>
              </a:rPr>
              <a:t>Discuta o plano com a pessoa antes de reduzir a dose</a:t>
            </a:r>
            <a:r>
              <a:rPr lang="en-US" sz="2400" dirty="0">
                <a:ea typeface="ＭＳ Ｐゴシック" pitchFamily="34" charset="-128"/>
              </a:rPr>
              <a:t>.</a:t>
            </a:r>
          </a:p>
          <a:p>
            <a:pPr>
              <a:lnSpc>
                <a:spcPct val="150000"/>
              </a:lnSpc>
              <a:buFont typeface="Arial" charset="0"/>
              <a:buChar char="•"/>
            </a:pPr>
            <a:r>
              <a:rPr lang="en-US" sz="2400" dirty="0">
                <a:ea typeface="ＭＳ Ｐゴシック" pitchFamily="34" charset="-128"/>
              </a:rPr>
              <a:t> </a:t>
            </a:r>
            <a:r>
              <a:rPr lang="pt-BR" sz="2400" dirty="0">
                <a:ea typeface="ＭＳ Ｐゴシック" pitchFamily="34" charset="-128"/>
              </a:rPr>
              <a:t>Descreva os primeiros sintomas de recaída</a:t>
            </a:r>
            <a:r>
              <a:rPr lang="en-US" sz="2400" dirty="0">
                <a:ea typeface="ＭＳ Ｐゴシック" pitchFamily="34" charset="-128"/>
              </a:rPr>
              <a:t>. </a:t>
            </a:r>
          </a:p>
          <a:p>
            <a:pPr>
              <a:lnSpc>
                <a:spcPct val="150000"/>
              </a:lnSpc>
              <a:buFont typeface="Arial" charset="0"/>
              <a:buChar char="•"/>
            </a:pPr>
            <a:r>
              <a:rPr lang="en-US" sz="2400" dirty="0">
                <a:ea typeface="ＭＳ Ｐゴシック" pitchFamily="34" charset="-128"/>
              </a:rPr>
              <a:t> </a:t>
            </a:r>
            <a:r>
              <a:rPr lang="pt-BR" sz="2400" dirty="0">
                <a:ea typeface="ＭＳ Ｐゴシック" pitchFamily="34" charset="-128"/>
              </a:rPr>
              <a:t>Planeje o seguimento de rotina e de emergência</a:t>
            </a:r>
            <a:r>
              <a:rPr lang="en-US" sz="2400" dirty="0">
                <a:ea typeface="ＭＳ Ｐゴシック" pitchFamily="34" charset="-128"/>
              </a:rPr>
              <a:t>.</a:t>
            </a:r>
            <a:endParaRPr lang="fr-FR" sz="2400" dirty="0">
              <a:ea typeface="ＭＳ Ｐゴシック" pitchFamily="34" charset="-128"/>
            </a:endParaRPr>
          </a:p>
          <a:p>
            <a:pPr>
              <a:lnSpc>
                <a:spcPct val="150000"/>
              </a:lnSpc>
              <a:buFont typeface="Arial" charset="0"/>
              <a:buChar char="•"/>
            </a:pPr>
            <a:r>
              <a:rPr lang="en-US" sz="2400" dirty="0">
                <a:ea typeface="ＭＳ Ｐゴシック" pitchFamily="34" charset="-128"/>
              </a:rPr>
              <a:t> </a:t>
            </a:r>
            <a:r>
              <a:rPr lang="pt-BR" sz="2400" dirty="0">
                <a:ea typeface="ＭＳ Ｐゴシック" pitchFamily="34" charset="-128"/>
              </a:rPr>
              <a:t>Reduza a dose gradualmente durante pelo menos quatro semanas</a:t>
            </a:r>
            <a:r>
              <a:rPr lang="en-US" sz="2400" dirty="0">
                <a:ea typeface="ＭＳ Ｐゴシック" pitchFamily="34" charset="-128"/>
              </a:rPr>
              <a:t>.</a:t>
            </a:r>
          </a:p>
        </p:txBody>
      </p:sp>
    </p:spTree>
    <p:extLst>
      <p:ext uri="{BB962C8B-B14F-4D97-AF65-F5344CB8AC3E}">
        <p14:creationId xmlns:p14="http://schemas.microsoft.com/office/powerpoint/2010/main" val="381047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34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234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234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23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2E9FAD7-BBEE-43A0-987D-EEFA13480D05}" type="slidenum">
              <a:rPr lang="en-US"/>
              <a:pPr/>
              <a:t>56</a:t>
            </a:fld>
            <a:endParaRPr lang="en-US"/>
          </a:p>
        </p:txBody>
      </p:sp>
      <p:sp>
        <p:nvSpPr>
          <p:cNvPr id="150533" name="Title 1"/>
          <p:cNvSpPr>
            <a:spLocks noGrp="1"/>
          </p:cNvSpPr>
          <p:nvPr>
            <p:ph type="title"/>
          </p:nvPr>
        </p:nvSpPr>
        <p:spPr>
          <a:xfrm>
            <a:off x="0" y="0"/>
            <a:ext cx="9906000" cy="1454046"/>
          </a:xfrm>
          <a:solidFill>
            <a:srgbClr val="79215B"/>
          </a:solidFill>
        </p:spPr>
        <p:txBody>
          <a:bodyPr/>
          <a:lstStyle/>
          <a:p>
            <a:r>
              <a:rPr lang="en-US" sz="3200" dirty="0" err="1">
                <a:solidFill>
                  <a:srgbClr val="FFFFFF"/>
                </a:solidFill>
                <a:ea typeface="ＭＳ Ｐゴシック" pitchFamily="34" charset="-128"/>
              </a:rPr>
              <a:t>Antidepressivos</a:t>
            </a:r>
            <a:r>
              <a:rPr lang="en-US" sz="3200" dirty="0">
                <a:solidFill>
                  <a:srgbClr val="FFFFFF"/>
                </a:solidFill>
                <a:ea typeface="ＭＳ Ｐゴシック" pitchFamily="34" charset="-128"/>
              </a:rPr>
              <a:t>: </a:t>
            </a:r>
            <a:r>
              <a:rPr lang="en-US" sz="3200" dirty="0" err="1">
                <a:solidFill>
                  <a:srgbClr val="FFFFFF"/>
                </a:solidFill>
                <a:ea typeface="ＭＳ Ｐゴシック" pitchFamily="34" charset="-128"/>
              </a:rPr>
              <a:t>Resumo</a:t>
            </a:r>
            <a:endParaRPr lang="en-US" sz="3200" dirty="0">
              <a:solidFill>
                <a:srgbClr val="FFFFFF"/>
              </a:solidFill>
              <a:ea typeface="ＭＳ Ｐゴシック" pitchFamily="34" charset="-128"/>
            </a:endParaRPr>
          </a:p>
        </p:txBody>
      </p:sp>
      <p:sp>
        <p:nvSpPr>
          <p:cNvPr id="150534" name="Content Placeholder 2"/>
          <p:cNvSpPr>
            <a:spLocks noGrp="1"/>
          </p:cNvSpPr>
          <p:nvPr>
            <p:ph idx="1"/>
          </p:nvPr>
        </p:nvSpPr>
        <p:spPr>
          <a:xfrm>
            <a:off x="1250431" y="1828800"/>
            <a:ext cx="8160270" cy="4038600"/>
          </a:xfrm>
        </p:spPr>
        <p:txBody>
          <a:bodyPr>
            <a:normAutofit fontScale="92500" lnSpcReduction="20000"/>
          </a:bodyPr>
          <a:lstStyle/>
          <a:p>
            <a:pPr>
              <a:lnSpc>
                <a:spcPct val="130000"/>
              </a:lnSpc>
            </a:pPr>
            <a:r>
              <a:rPr lang="pt-BR" sz="2400" dirty="0">
                <a:ea typeface="ＭＳ Ｐゴシック" pitchFamily="34" charset="-128"/>
              </a:rPr>
              <a:t>Tempo para resposta aos antidepressivos de quatro a seis semanas</a:t>
            </a:r>
            <a:r>
              <a:rPr lang="en-US" sz="2400" dirty="0">
                <a:ea typeface="ＭＳ Ｐゴシック" pitchFamily="34" charset="-128"/>
              </a:rPr>
              <a:t>.</a:t>
            </a:r>
          </a:p>
          <a:p>
            <a:pPr>
              <a:lnSpc>
                <a:spcPct val="130000"/>
              </a:lnSpc>
            </a:pPr>
            <a:r>
              <a:rPr lang="pt-BR" sz="2400" dirty="0">
                <a:ea typeface="ＭＳ Ｐゴシック" pitchFamily="34" charset="-128"/>
              </a:rPr>
              <a:t>O tratamento deve continuar por 9 a 12 meses</a:t>
            </a:r>
            <a:r>
              <a:rPr lang="en-US" sz="2400" dirty="0">
                <a:ea typeface="ＭＳ Ｐゴシック" pitchFamily="34" charset="-128"/>
              </a:rPr>
              <a:t>.</a:t>
            </a:r>
          </a:p>
          <a:p>
            <a:pPr>
              <a:lnSpc>
                <a:spcPct val="130000"/>
              </a:lnSpc>
            </a:pPr>
            <a:r>
              <a:rPr lang="pt-BR" sz="2400" dirty="0">
                <a:ea typeface="ＭＳ Ｐゴシック" pitchFamily="34" charset="-128"/>
              </a:rPr>
              <a:t>Reduza gradualmente ao cessar a medicação</a:t>
            </a:r>
            <a:r>
              <a:rPr lang="en-US" sz="2400" dirty="0">
                <a:ea typeface="ＭＳ Ｐゴシック" pitchFamily="34" charset="-128"/>
              </a:rPr>
              <a:t>.</a:t>
            </a:r>
          </a:p>
          <a:p>
            <a:pPr>
              <a:lnSpc>
                <a:spcPct val="130000"/>
              </a:lnSpc>
            </a:pPr>
            <a:r>
              <a:rPr lang="en-US" sz="2400" dirty="0" err="1">
                <a:ea typeface="ＭＳ Ｐゴシック" pitchFamily="34" charset="-128"/>
              </a:rPr>
              <a:t>Não</a:t>
            </a:r>
            <a:r>
              <a:rPr lang="en-US" sz="2400" dirty="0">
                <a:ea typeface="ＭＳ Ｐゴシック" pitchFamily="34" charset="-128"/>
              </a:rPr>
              <a:t> </a:t>
            </a:r>
            <a:r>
              <a:rPr lang="en-US" sz="2400" dirty="0" err="1">
                <a:ea typeface="ＭＳ Ｐゴシック" pitchFamily="34" charset="-128"/>
              </a:rPr>
              <a:t>prescreva</a:t>
            </a:r>
            <a:r>
              <a:rPr lang="en-US" sz="2400" dirty="0">
                <a:ea typeface="ＭＳ Ｐゴシック" pitchFamily="34" charset="-128"/>
              </a:rPr>
              <a:t> </a:t>
            </a:r>
            <a:r>
              <a:rPr lang="en-US" sz="2400" dirty="0" err="1">
                <a:ea typeface="ＭＳ Ｐゴシック" pitchFamily="34" charset="-128"/>
              </a:rPr>
              <a:t>antidepressivos</a:t>
            </a:r>
            <a:r>
              <a:rPr lang="en-US" sz="2400" dirty="0">
                <a:ea typeface="ＭＳ Ｐゴシック" pitchFamily="34" charset="-128"/>
              </a:rPr>
              <a:t> para: </a:t>
            </a:r>
          </a:p>
          <a:p>
            <a:pPr lvl="2">
              <a:buFont typeface="Courier New" charset="0"/>
              <a:buChar char="o"/>
            </a:pPr>
            <a:r>
              <a:rPr lang="en-US" dirty="0">
                <a:ea typeface="ＭＳ Ｐゴシック" pitchFamily="34" charset="-128"/>
              </a:rPr>
              <a:t>Uma </a:t>
            </a:r>
            <a:r>
              <a:rPr lang="en-US" dirty="0" err="1">
                <a:ea typeface="ＭＳ Ｐゴシック" pitchFamily="34" charset="-128"/>
              </a:rPr>
              <a:t>pessoa</a:t>
            </a:r>
            <a:r>
              <a:rPr lang="en-US" dirty="0">
                <a:ea typeface="ＭＳ Ｐゴシック" pitchFamily="34" charset="-128"/>
              </a:rPr>
              <a:t> </a:t>
            </a:r>
            <a:r>
              <a:rPr lang="en-US" dirty="0" err="1">
                <a:ea typeface="ＭＳ Ｐゴシック" pitchFamily="34" charset="-128"/>
              </a:rPr>
              <a:t>em</a:t>
            </a:r>
            <a:r>
              <a:rPr lang="en-US" dirty="0">
                <a:ea typeface="ＭＳ Ｐゴシック" pitchFamily="34" charset="-128"/>
              </a:rPr>
              <a:t> </a:t>
            </a:r>
            <a:r>
              <a:rPr lang="en-US" dirty="0" err="1">
                <a:ea typeface="ＭＳ Ｐゴシック" pitchFamily="34" charset="-128"/>
              </a:rPr>
              <a:t>funcionamento</a:t>
            </a:r>
            <a:r>
              <a:rPr lang="en-US" dirty="0">
                <a:ea typeface="ＭＳ Ｐゴシック" pitchFamily="34" charset="-128"/>
              </a:rPr>
              <a:t>. </a:t>
            </a:r>
          </a:p>
          <a:p>
            <a:pPr lvl="2">
              <a:buFont typeface="Courier New" charset="0"/>
              <a:buChar char="o"/>
            </a:pPr>
            <a:r>
              <a:rPr lang="en-US" dirty="0" err="1">
                <a:ea typeface="ＭＳ Ｐゴシック" pitchFamily="34" charset="-128"/>
              </a:rPr>
              <a:t>Alguém</a:t>
            </a:r>
            <a:r>
              <a:rPr lang="en-US" dirty="0">
                <a:ea typeface="ＭＳ Ｐゴシック" pitchFamily="34" charset="-128"/>
              </a:rPr>
              <a:t> </a:t>
            </a:r>
            <a:r>
              <a:rPr lang="en-US" dirty="0" err="1">
                <a:ea typeface="ＭＳ Ｐゴシック" pitchFamily="34" charset="-128"/>
              </a:rPr>
              <a:t>recentemente</a:t>
            </a:r>
            <a:r>
              <a:rPr lang="en-US" dirty="0">
                <a:ea typeface="ＭＳ Ｐゴシック" pitchFamily="34" charset="-128"/>
              </a:rPr>
              <a:t> </a:t>
            </a:r>
            <a:r>
              <a:rPr lang="en-US" dirty="0" err="1">
                <a:ea typeface="ＭＳ Ｐゴシック" pitchFamily="34" charset="-128"/>
              </a:rPr>
              <a:t>enlutado</a:t>
            </a:r>
            <a:r>
              <a:rPr lang="en-US" dirty="0">
                <a:ea typeface="ＭＳ Ｐゴシック" pitchFamily="34" charset="-128"/>
              </a:rPr>
              <a:t>.</a:t>
            </a:r>
          </a:p>
          <a:p>
            <a:pPr lvl="2">
              <a:buFont typeface="Courier New" charset="0"/>
              <a:buChar char="o"/>
            </a:pPr>
            <a:r>
              <a:rPr lang="pt-BR" dirty="0">
                <a:ea typeface="ＭＳ Ｐゴシック" pitchFamily="34" charset="-128"/>
              </a:rPr>
              <a:t>Crianças (menores de 12 anos) e mulheres grávidas/lactantes</a:t>
            </a:r>
            <a:r>
              <a:rPr lang="en-US" dirty="0">
                <a:ea typeface="ＭＳ Ｐゴシック" pitchFamily="34" charset="-128"/>
              </a:rPr>
              <a:t>.</a:t>
            </a:r>
          </a:p>
          <a:p>
            <a:pPr>
              <a:lnSpc>
                <a:spcPct val="130000"/>
              </a:lnSpc>
            </a:pPr>
            <a:r>
              <a:rPr lang="en-US" sz="2400" dirty="0">
                <a:ea typeface="ＭＳ Ｐゴシック" pitchFamily="34" charset="-128"/>
              </a:rPr>
              <a:t>Evite ATCs se:</a:t>
            </a:r>
          </a:p>
          <a:p>
            <a:pPr lvl="2">
              <a:lnSpc>
                <a:spcPct val="90000"/>
              </a:lnSpc>
              <a:buFont typeface="Courier New" charset="0"/>
              <a:buChar char="o"/>
            </a:pPr>
            <a:r>
              <a:rPr lang="pt-BR" dirty="0">
                <a:ea typeface="ＭＳ Ｐゴシック" pitchFamily="34" charset="-128"/>
              </a:rPr>
              <a:t>A pessoa é idosa, tem demência ou tem doença cardiovascular</a:t>
            </a:r>
            <a:r>
              <a:rPr lang="en-US" dirty="0">
                <a:ea typeface="ＭＳ Ｐゴシック" pitchFamily="34" charset="-128"/>
              </a:rPr>
              <a:t>.</a:t>
            </a:r>
          </a:p>
        </p:txBody>
      </p:sp>
    </p:spTree>
    <p:extLst>
      <p:ext uri="{BB962C8B-B14F-4D97-AF65-F5344CB8AC3E}">
        <p14:creationId xmlns:p14="http://schemas.microsoft.com/office/powerpoint/2010/main" val="2107532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06295F02-A613-475C-B0B8-B5C07386D44B}"/>
              </a:ext>
            </a:extLst>
          </p:cNvPr>
          <p:cNvPicPr>
            <a:picLocks noChangeAspect="1"/>
          </p:cNvPicPr>
          <p:nvPr/>
        </p:nvPicPr>
        <p:blipFill>
          <a:blip r:embed="rId3"/>
          <a:stretch>
            <a:fillRect/>
          </a:stretch>
        </p:blipFill>
        <p:spPr>
          <a:xfrm>
            <a:off x="0" y="195496"/>
            <a:ext cx="9906000" cy="6467008"/>
          </a:xfrm>
          <a:prstGeom prst="rect">
            <a:avLst/>
          </a:prstGeom>
        </p:spPr>
      </p:pic>
      <p:sp>
        <p:nvSpPr>
          <p:cNvPr id="3" name="Slide Number Placeholder 2"/>
          <p:cNvSpPr>
            <a:spLocks noGrp="1"/>
          </p:cNvSpPr>
          <p:nvPr>
            <p:ph type="sldNum" sz="quarter" idx="12"/>
          </p:nvPr>
        </p:nvSpPr>
        <p:spPr/>
        <p:txBody>
          <a:bodyPr/>
          <a:lstStyle/>
          <a:p>
            <a:fld id="{EB40AA59-4862-BE48-B65D-F1FCA53D92C7}" type="slidenum">
              <a:rPr lang="en-US" smtClean="0"/>
              <a:t>57</a:t>
            </a:fld>
            <a:endParaRPr lang="en-US"/>
          </a:p>
        </p:txBody>
      </p:sp>
      <p:sp>
        <p:nvSpPr>
          <p:cNvPr id="4" name="TextBox 3"/>
          <p:cNvSpPr txBox="1"/>
          <p:nvPr/>
        </p:nvSpPr>
        <p:spPr>
          <a:xfrm>
            <a:off x="910167" y="410308"/>
            <a:ext cx="3598333" cy="923330"/>
          </a:xfrm>
          <a:prstGeom prst="rect">
            <a:avLst/>
          </a:prstGeom>
          <a:noFill/>
          <a:ln w="76200" cmpd="sng">
            <a:solidFill>
              <a:srgbClr val="FFFF00"/>
            </a:solidFill>
          </a:ln>
        </p:spPr>
        <p:txBody>
          <a:bodyPr wrap="square" rtlCol="0">
            <a:spAutoFit/>
          </a:bodyPr>
          <a:lstStyle/>
          <a:p>
            <a:endParaRPr lang="en-US" dirty="0"/>
          </a:p>
          <a:p>
            <a:endParaRPr lang="en-US" dirty="0"/>
          </a:p>
          <a:p>
            <a:endParaRPr lang="en-US" dirty="0"/>
          </a:p>
        </p:txBody>
      </p:sp>
    </p:spTree>
    <p:extLst>
      <p:ext uri="{BB962C8B-B14F-4D97-AF65-F5344CB8AC3E}">
        <p14:creationId xmlns:p14="http://schemas.microsoft.com/office/powerpoint/2010/main" val="1504469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bwMode="auto">
          <a:xfrm>
            <a:off x="0" y="-4758"/>
            <a:ext cx="9906000" cy="1743616"/>
          </a:xfrm>
          <a:prstGeom prst="rect">
            <a:avLst/>
          </a:prstGeom>
          <a:solidFill>
            <a:srgbClr val="79215B"/>
          </a:solidFill>
          <a:ln w="9525">
            <a:noFill/>
            <a:miter lim="800000"/>
            <a:headEnd/>
            <a:tailEnd/>
          </a:ln>
        </p:spPr>
        <p:txBody>
          <a:bodyPr anchor="ctr"/>
          <a:lstStyle/>
          <a:p>
            <a:pPr algn="ctr"/>
            <a:endParaRPr lang="en-US" sz="4000">
              <a:solidFill>
                <a:schemeClr val="bg1"/>
              </a:solidFill>
              <a:latin typeface="Calibri" pitchFamily="34" charset="0"/>
            </a:endParaRPr>
          </a:p>
        </p:txBody>
      </p:sp>
      <p:sp>
        <p:nvSpPr>
          <p:cNvPr id="3" name="Title 2"/>
          <p:cNvSpPr>
            <a:spLocks noGrp="1"/>
          </p:cNvSpPr>
          <p:nvPr>
            <p:ph type="title"/>
          </p:nvPr>
        </p:nvSpPr>
        <p:spPr>
          <a:xfrm>
            <a:off x="0" y="-1"/>
            <a:ext cx="9906000" cy="1738859"/>
          </a:xfrm>
        </p:spPr>
        <p:txBody>
          <a:bodyPr/>
          <a:lstStyle/>
          <a:p>
            <a:r>
              <a:rPr lang="en-US" dirty="0" err="1">
                <a:solidFill>
                  <a:schemeClr val="bg1"/>
                </a:solidFill>
              </a:rPr>
              <a:t>Revisão</a:t>
            </a:r>
            <a:r>
              <a:rPr lang="en-US" dirty="0">
                <a:solidFill>
                  <a:schemeClr val="bg1"/>
                </a:solidFill>
              </a:rPr>
              <a:t> </a:t>
            </a:r>
          </a:p>
        </p:txBody>
      </p:sp>
      <p:sp>
        <p:nvSpPr>
          <p:cNvPr id="2" name="Slide Number Placeholder 1"/>
          <p:cNvSpPr>
            <a:spLocks noGrp="1"/>
          </p:cNvSpPr>
          <p:nvPr>
            <p:ph type="sldNum" sz="quarter" idx="12"/>
          </p:nvPr>
        </p:nvSpPr>
        <p:spPr/>
        <p:txBody>
          <a:bodyPr/>
          <a:lstStyle/>
          <a:p>
            <a:fld id="{EB40AA59-4862-BE48-B65D-F1FCA53D92C7}" type="slidenum">
              <a:rPr lang="en-US" smtClean="0"/>
              <a:t>58</a:t>
            </a:fld>
            <a:endParaRPr lang="en-US"/>
          </a:p>
        </p:txBody>
      </p:sp>
      <p:sp>
        <p:nvSpPr>
          <p:cNvPr id="5" name="CaixaDeTexto 4"/>
          <p:cNvSpPr txBox="1"/>
          <p:nvPr/>
        </p:nvSpPr>
        <p:spPr>
          <a:xfrm>
            <a:off x="425668" y="2412124"/>
            <a:ext cx="6673631" cy="1569660"/>
          </a:xfrm>
          <a:prstGeom prst="rect">
            <a:avLst/>
          </a:prstGeom>
          <a:noFill/>
        </p:spPr>
        <p:txBody>
          <a:bodyPr wrap="square" rtlCol="0">
            <a:spAutoFit/>
          </a:bodyPr>
          <a:lstStyle/>
          <a:p>
            <a:r>
              <a:rPr lang="pt-BR" sz="4800" dirty="0"/>
              <a:t>                        DÚVIDAS</a:t>
            </a:r>
          </a:p>
          <a:p>
            <a:endParaRPr lang="pt-BR" sz="4800" dirty="0"/>
          </a:p>
        </p:txBody>
      </p:sp>
    </p:spTree>
    <p:extLst>
      <p:ext uri="{BB962C8B-B14F-4D97-AF65-F5344CB8AC3E}">
        <p14:creationId xmlns:p14="http://schemas.microsoft.com/office/powerpoint/2010/main" val="13659387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bwMode="auto">
          <a:xfrm>
            <a:off x="0" y="-4758"/>
            <a:ext cx="9906000" cy="6862758"/>
          </a:xfrm>
          <a:prstGeom prst="rect">
            <a:avLst/>
          </a:prstGeom>
          <a:solidFill>
            <a:srgbClr val="79215B"/>
          </a:solidFill>
          <a:ln w="9525">
            <a:noFill/>
            <a:miter lim="800000"/>
            <a:headEnd/>
            <a:tailEnd/>
          </a:ln>
        </p:spPr>
        <p:txBody>
          <a:bodyPr anchor="ctr"/>
          <a:lstStyle/>
          <a:p>
            <a:pPr algn="ctr"/>
            <a:endParaRPr lang="en-US" sz="4000">
              <a:solidFill>
                <a:schemeClr val="bg1"/>
              </a:solidFill>
              <a:latin typeface="Calibri" pitchFamily="34" charset="0"/>
            </a:endParaRPr>
          </a:p>
        </p:txBody>
      </p:sp>
      <p:sp>
        <p:nvSpPr>
          <p:cNvPr id="3" name="Title 2"/>
          <p:cNvSpPr>
            <a:spLocks noGrp="1"/>
          </p:cNvSpPr>
          <p:nvPr>
            <p:ph type="title"/>
          </p:nvPr>
        </p:nvSpPr>
        <p:spPr>
          <a:xfrm>
            <a:off x="0" y="-1"/>
            <a:ext cx="9906000" cy="6858001"/>
          </a:xfrm>
        </p:spPr>
        <p:txBody>
          <a:bodyPr/>
          <a:lstStyle/>
          <a:p>
            <a:r>
              <a:rPr lang="en-US" dirty="0">
                <a:solidFill>
                  <a:schemeClr val="bg1"/>
                </a:solidFill>
              </a:rPr>
              <a:t>ALMOÇO – 12:00</a:t>
            </a:r>
            <a:br>
              <a:rPr lang="en-US" dirty="0">
                <a:solidFill>
                  <a:schemeClr val="bg1"/>
                </a:solidFill>
              </a:rPr>
            </a:br>
            <a:br>
              <a:rPr lang="en-US" dirty="0">
                <a:solidFill>
                  <a:schemeClr val="bg1"/>
                </a:solidFill>
              </a:rPr>
            </a:br>
            <a:br>
              <a:rPr lang="en-US" dirty="0">
                <a:solidFill>
                  <a:schemeClr val="bg1"/>
                </a:solidFill>
              </a:rPr>
            </a:br>
            <a:r>
              <a:rPr lang="en-US" dirty="0">
                <a:solidFill>
                  <a:schemeClr val="bg1"/>
                </a:solidFill>
              </a:rPr>
              <a:t>REINÍCIO – 13:00</a:t>
            </a:r>
          </a:p>
        </p:txBody>
      </p:sp>
      <p:sp>
        <p:nvSpPr>
          <p:cNvPr id="2" name="Slide Number Placeholder 1"/>
          <p:cNvSpPr>
            <a:spLocks noGrp="1"/>
          </p:cNvSpPr>
          <p:nvPr>
            <p:ph type="sldNum" sz="quarter" idx="12"/>
          </p:nvPr>
        </p:nvSpPr>
        <p:spPr/>
        <p:txBody>
          <a:bodyPr/>
          <a:lstStyle/>
          <a:p>
            <a:fld id="{EB40AA59-4862-BE48-B65D-F1FCA53D92C7}" type="slidenum">
              <a:rPr lang="en-US" smtClean="0"/>
              <a:t>59</a:t>
            </a:fld>
            <a:endParaRPr lang="en-US"/>
          </a:p>
        </p:txBody>
      </p:sp>
    </p:spTree>
    <p:extLst>
      <p:ext uri="{BB962C8B-B14F-4D97-AF65-F5344CB8AC3E}">
        <p14:creationId xmlns:p14="http://schemas.microsoft.com/office/powerpoint/2010/main" val="3655840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370013"/>
          </a:xfrm>
          <a:solidFill>
            <a:srgbClr val="79215B"/>
          </a:solidFill>
        </p:spPr>
        <p:txBody>
          <a:bodyPr>
            <a:normAutofit/>
          </a:bodyPr>
          <a:lstStyle/>
          <a:p>
            <a:r>
              <a:rPr lang="en-US" dirty="0" err="1">
                <a:solidFill>
                  <a:srgbClr val="FFFFFF"/>
                </a:solidFill>
              </a:rPr>
              <a:t>Principais</a:t>
            </a:r>
            <a:r>
              <a:rPr lang="en-US" dirty="0">
                <a:solidFill>
                  <a:srgbClr val="FFFFFF"/>
                </a:solidFill>
              </a:rPr>
              <a:t> </a:t>
            </a:r>
            <a:r>
              <a:rPr lang="en-US" dirty="0" err="1">
                <a:solidFill>
                  <a:srgbClr val="FFFFFF"/>
                </a:solidFill>
              </a:rPr>
              <a:t>sintomas</a:t>
            </a:r>
            <a:r>
              <a:rPr lang="en-US" dirty="0">
                <a:solidFill>
                  <a:srgbClr val="FFFFFF"/>
                </a:solidFill>
              </a:rPr>
              <a:t> de </a:t>
            </a:r>
            <a:r>
              <a:rPr lang="en-US" dirty="0" err="1">
                <a:solidFill>
                  <a:srgbClr val="FFFFFF"/>
                </a:solidFill>
              </a:rPr>
              <a:t>depressão</a:t>
            </a:r>
            <a:endParaRPr lang="en-US" dirty="0">
              <a:solidFill>
                <a:srgbClr val="FFFFFF"/>
              </a:solidFill>
            </a:endParaRPr>
          </a:p>
        </p:txBody>
      </p:sp>
      <p:sp>
        <p:nvSpPr>
          <p:cNvPr id="3" name="Content Placeholder 2"/>
          <p:cNvSpPr>
            <a:spLocks noGrp="1"/>
          </p:cNvSpPr>
          <p:nvPr>
            <p:ph idx="1"/>
          </p:nvPr>
        </p:nvSpPr>
        <p:spPr>
          <a:xfrm>
            <a:off x="1510259" y="1600201"/>
            <a:ext cx="6885483" cy="4525963"/>
          </a:xfrm>
        </p:spPr>
        <p:txBody>
          <a:bodyPr>
            <a:normAutofit/>
          </a:bodyPr>
          <a:lstStyle/>
          <a:p>
            <a:pPr defTabSz="914400">
              <a:spcBef>
                <a:spcPts val="0"/>
              </a:spcBef>
              <a:defRPr/>
            </a:pPr>
            <a:endParaRPr lang="en-US" b="1" i="1" dirty="0"/>
          </a:p>
          <a:p>
            <a:pPr defTabSz="914400">
              <a:spcBef>
                <a:spcPts val="0"/>
              </a:spcBef>
              <a:defRPr/>
            </a:pPr>
            <a:r>
              <a:rPr lang="en-US" dirty="0"/>
              <a:t>Humor </a:t>
            </a:r>
            <a:r>
              <a:rPr lang="en-US" dirty="0" err="1"/>
              <a:t>deprimido</a:t>
            </a:r>
            <a:r>
              <a:rPr lang="en-US" dirty="0"/>
              <a:t> e/</a:t>
            </a:r>
            <a:r>
              <a:rPr lang="en-US" dirty="0" err="1"/>
              <a:t>ou</a:t>
            </a:r>
            <a:r>
              <a:rPr lang="en-US" dirty="0"/>
              <a:t> </a:t>
            </a:r>
            <a:r>
              <a:rPr lang="en-US" dirty="0" err="1"/>
              <a:t>falta</a:t>
            </a:r>
            <a:r>
              <a:rPr lang="en-US" dirty="0"/>
              <a:t> de </a:t>
            </a:r>
            <a:r>
              <a:rPr lang="en-US" dirty="0" err="1"/>
              <a:t>energia</a:t>
            </a:r>
            <a:r>
              <a:rPr lang="en-US" dirty="0"/>
              <a:t> </a:t>
            </a:r>
            <a:r>
              <a:rPr lang="en-US" dirty="0" err="1"/>
              <a:t>persistente</a:t>
            </a:r>
            <a:r>
              <a:rPr lang="en-US" dirty="0"/>
              <a:t>.</a:t>
            </a:r>
          </a:p>
          <a:p>
            <a:pPr defTabSz="914400">
              <a:spcBef>
                <a:spcPts val="0"/>
              </a:spcBef>
              <a:defRPr/>
            </a:pPr>
            <a:endParaRPr lang="en-US" dirty="0"/>
          </a:p>
          <a:p>
            <a:pPr defTabSz="914400">
              <a:spcBef>
                <a:spcPts val="0"/>
              </a:spcBef>
              <a:defRPr/>
            </a:pPr>
            <a:endParaRPr lang="en-US" dirty="0"/>
          </a:p>
          <a:p>
            <a:pPr defTabSz="914400">
              <a:spcBef>
                <a:spcPts val="0"/>
              </a:spcBef>
              <a:defRPr/>
            </a:pPr>
            <a:r>
              <a:rPr lang="pt-BR" dirty="0"/>
              <a:t>Acentuada diminuição de interesse ou prazer nas atividades</a:t>
            </a:r>
            <a:r>
              <a:rPr lang="en-US" dirty="0"/>
              <a:t>. </a:t>
            </a:r>
          </a:p>
          <a:p>
            <a:endParaRPr lang="en-US" dirty="0"/>
          </a:p>
        </p:txBody>
      </p:sp>
      <p:sp>
        <p:nvSpPr>
          <p:cNvPr id="4" name="Slide Number Placeholder 3"/>
          <p:cNvSpPr>
            <a:spLocks noGrp="1"/>
          </p:cNvSpPr>
          <p:nvPr>
            <p:ph type="sldNum" sz="quarter" idx="12"/>
          </p:nvPr>
        </p:nvSpPr>
        <p:spPr/>
        <p:txBody>
          <a:bodyPr/>
          <a:lstStyle/>
          <a:p>
            <a:fld id="{EB40AA59-4862-BE48-B65D-F1FCA53D92C7}" type="slidenum">
              <a:rPr lang="en-US" smtClean="0"/>
              <a:t>6</a:t>
            </a:fld>
            <a:endParaRPr lang="en-US"/>
          </a:p>
        </p:txBody>
      </p:sp>
    </p:spTree>
    <p:extLst>
      <p:ext uri="{BB962C8B-B14F-4D97-AF65-F5344CB8AC3E}">
        <p14:creationId xmlns:p14="http://schemas.microsoft.com/office/powerpoint/2010/main" val="158215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906000" cy="6858000"/>
          </a:xfrm>
          <a:prstGeom prst="rect">
            <a:avLst/>
          </a:prstGeom>
          <a:solidFill>
            <a:srgbClr val="C9452A"/>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bg1"/>
              </a:solidFill>
            </a:endParaRPr>
          </a:p>
        </p:txBody>
      </p:sp>
      <p:sp>
        <p:nvSpPr>
          <p:cNvPr id="2" name="Title 1"/>
          <p:cNvSpPr>
            <a:spLocks noGrp="1"/>
          </p:cNvSpPr>
          <p:nvPr>
            <p:ph type="ctrTitle"/>
          </p:nvPr>
        </p:nvSpPr>
        <p:spPr>
          <a:xfrm>
            <a:off x="0" y="1"/>
            <a:ext cx="9906000" cy="6858000"/>
          </a:xfrm>
        </p:spPr>
        <p:txBody>
          <a:bodyPr/>
          <a:lstStyle/>
          <a:p>
            <a:r>
              <a:rPr lang="en-US" dirty="0" err="1">
                <a:solidFill>
                  <a:schemeClr val="bg1"/>
                </a:solidFill>
              </a:rPr>
              <a:t>Autoagressão</a:t>
            </a:r>
            <a:r>
              <a:rPr lang="en-US" dirty="0">
                <a:solidFill>
                  <a:schemeClr val="bg1"/>
                </a:solidFill>
              </a:rPr>
              <a:t>/</a:t>
            </a:r>
            <a:r>
              <a:rPr lang="en-US" dirty="0" err="1">
                <a:solidFill>
                  <a:schemeClr val="bg1"/>
                </a:solidFill>
              </a:rPr>
              <a:t>suicídio</a:t>
            </a:r>
            <a:endParaRPr lang="en-US" dirty="0">
              <a:solidFill>
                <a:schemeClr val="bg1"/>
              </a:solidFill>
            </a:endParaRPr>
          </a:p>
        </p:txBody>
      </p:sp>
      <p:sp>
        <p:nvSpPr>
          <p:cNvPr id="5" name="Slide Number Placeholder 4"/>
          <p:cNvSpPr>
            <a:spLocks noGrp="1"/>
          </p:cNvSpPr>
          <p:nvPr>
            <p:ph type="sldNum" sz="quarter" idx="12"/>
          </p:nvPr>
        </p:nvSpPr>
        <p:spPr/>
        <p:txBody>
          <a:bodyPr/>
          <a:lstStyle/>
          <a:p>
            <a:fld id="{957E1579-BBE9-6643-8A03-1936C19683D4}" type="slidenum">
              <a:rPr lang="en-US" smtClean="0"/>
              <a:pPr/>
              <a:t>60</a:t>
            </a:fld>
            <a:endParaRPr lang="en-US"/>
          </a:p>
        </p:txBody>
      </p:sp>
    </p:spTree>
    <p:extLst>
      <p:ext uri="{BB962C8B-B14F-4D97-AF65-F5344CB8AC3E}">
        <p14:creationId xmlns:p14="http://schemas.microsoft.com/office/powerpoint/2010/main" val="40805426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731818"/>
          </a:xfrm>
          <a:solidFill>
            <a:srgbClr val="C9452A"/>
          </a:solidFill>
        </p:spPr>
        <p:txBody>
          <a:bodyPr/>
          <a:lstStyle/>
          <a:p>
            <a:r>
              <a:rPr lang="en-US" dirty="0" err="1">
                <a:solidFill>
                  <a:schemeClr val="bg1"/>
                </a:solidFill>
              </a:rPr>
              <a:t>Mapa</a:t>
            </a:r>
            <a:r>
              <a:rPr lang="en-US" dirty="0">
                <a:solidFill>
                  <a:schemeClr val="bg1"/>
                </a:solidFill>
              </a:rPr>
              <a:t> da </a:t>
            </a:r>
            <a:r>
              <a:rPr lang="en-US" dirty="0" err="1">
                <a:solidFill>
                  <a:schemeClr val="bg1"/>
                </a:solidFill>
              </a:rPr>
              <a:t>sessão</a:t>
            </a:r>
            <a:endParaRPr lang="en-US" dirty="0">
              <a:solidFill>
                <a:schemeClr val="bg1"/>
              </a:solidFill>
            </a:endParaRPr>
          </a:p>
        </p:txBody>
      </p:sp>
      <p:sp>
        <p:nvSpPr>
          <p:cNvPr id="3" name="Content Placeholder 2"/>
          <p:cNvSpPr>
            <a:spLocks noGrp="1"/>
          </p:cNvSpPr>
          <p:nvPr>
            <p:ph idx="1"/>
          </p:nvPr>
        </p:nvSpPr>
        <p:spPr>
          <a:xfrm>
            <a:off x="1455881" y="2604655"/>
            <a:ext cx="7954818" cy="3521508"/>
          </a:xfrm>
        </p:spPr>
        <p:txBody>
          <a:bodyPr/>
          <a:lstStyle/>
          <a:p>
            <a:r>
              <a:rPr lang="pt-BR" dirty="0"/>
              <a:t>Introdução à autoagressão/suicídio.</a:t>
            </a:r>
          </a:p>
          <a:p>
            <a:r>
              <a:rPr lang="pt-BR" dirty="0"/>
              <a:t>Avaliação de autoagressão/suicídio.</a:t>
            </a:r>
          </a:p>
          <a:p>
            <a:r>
              <a:rPr lang="pt-BR" dirty="0"/>
              <a:t>Manejo de autoagressão /suicídio.</a:t>
            </a:r>
          </a:p>
          <a:p>
            <a:r>
              <a:rPr lang="pt-BR" dirty="0"/>
              <a:t>Seguimento.</a:t>
            </a:r>
            <a:r>
              <a:rPr lang="en-US" dirty="0"/>
              <a:t> </a:t>
            </a:r>
          </a:p>
        </p:txBody>
      </p:sp>
    </p:spTree>
    <p:extLst>
      <p:ext uri="{BB962C8B-B14F-4D97-AF65-F5344CB8AC3E}">
        <p14:creationId xmlns:p14="http://schemas.microsoft.com/office/powerpoint/2010/main" val="33566751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731818"/>
          </a:xfrm>
          <a:solidFill>
            <a:srgbClr val="C9452A"/>
          </a:solidFill>
        </p:spPr>
        <p:txBody>
          <a:bodyPr/>
          <a:lstStyle/>
          <a:p>
            <a:r>
              <a:rPr lang="en-US" dirty="0" err="1">
                <a:solidFill>
                  <a:schemeClr val="bg1"/>
                </a:solidFill>
              </a:rPr>
              <a:t>Atividade</a:t>
            </a:r>
            <a:r>
              <a:rPr lang="en-US" dirty="0">
                <a:solidFill>
                  <a:schemeClr val="bg1"/>
                </a:solidFill>
              </a:rPr>
              <a:t> 01</a:t>
            </a:r>
          </a:p>
        </p:txBody>
      </p:sp>
      <p:sp>
        <p:nvSpPr>
          <p:cNvPr id="3" name="Content Placeholder 2"/>
          <p:cNvSpPr>
            <a:spLocks noGrp="1"/>
          </p:cNvSpPr>
          <p:nvPr>
            <p:ph idx="1"/>
          </p:nvPr>
        </p:nvSpPr>
        <p:spPr>
          <a:xfrm>
            <a:off x="1711037" y="2493818"/>
            <a:ext cx="6348846" cy="2047185"/>
          </a:xfrm>
        </p:spPr>
        <p:txBody>
          <a:bodyPr>
            <a:normAutofit/>
          </a:bodyPr>
          <a:lstStyle/>
          <a:p>
            <a:r>
              <a:rPr lang="pt-BR" dirty="0" err="1"/>
              <a:t>Video</a:t>
            </a:r>
            <a:r>
              <a:rPr lang="pt-BR" dirty="0"/>
              <a:t> 06</a:t>
            </a:r>
          </a:p>
          <a:p>
            <a:r>
              <a:rPr lang="pt-BR" dirty="0"/>
              <a:t>Primeiros pensamentos</a:t>
            </a:r>
            <a:r>
              <a:rPr lang="en-US" dirty="0"/>
              <a:t>.</a:t>
            </a:r>
          </a:p>
        </p:txBody>
      </p:sp>
    </p:spTree>
    <p:extLst>
      <p:ext uri="{BB962C8B-B14F-4D97-AF65-F5344CB8AC3E}">
        <p14:creationId xmlns:p14="http://schemas.microsoft.com/office/powerpoint/2010/main" val="32297190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C7A5D2A-5115-48AA-AF85-4BDA92C2CC41}"/>
              </a:ext>
            </a:extLst>
          </p:cNvPr>
          <p:cNvPicPr>
            <a:picLocks noChangeAspect="1"/>
          </p:cNvPicPr>
          <p:nvPr/>
        </p:nvPicPr>
        <p:blipFill>
          <a:blip r:embed="rId3"/>
          <a:stretch>
            <a:fillRect/>
          </a:stretch>
        </p:blipFill>
        <p:spPr>
          <a:xfrm>
            <a:off x="810497" y="457200"/>
            <a:ext cx="8585200" cy="5943600"/>
          </a:xfrm>
          <a:prstGeom prst="rect">
            <a:avLst/>
          </a:prstGeom>
        </p:spPr>
      </p:pic>
      <p:sp>
        <p:nvSpPr>
          <p:cNvPr id="27654" name="Rectangle 2765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906000" cy="6858000"/>
          </a:xfrm>
          <a:prstGeom prst="rect">
            <a:avLst/>
          </a:prstGeom>
          <a:solidFill>
            <a:schemeClr val="bg1"/>
          </a:solidFill>
          <a:ln>
            <a:noFill/>
          </a:ln>
          <a:effectLst/>
        </p:spPr>
      </p:sp>
      <p:sp>
        <p:nvSpPr>
          <p:cNvPr id="6" name="Rectangle 6"/>
          <p:cNvSpPr>
            <a:spLocks noGrp="1" noChangeArrowheads="1"/>
          </p:cNvSpPr>
          <p:nvPr>
            <p:ph type="sldNum" sz="quarter" idx="12"/>
          </p:nvPr>
        </p:nvSpPr>
        <p:spPr>
          <a:xfrm>
            <a:off x="6996113" y="6356351"/>
            <a:ext cx="2228850" cy="365125"/>
          </a:xfrm>
        </p:spPr>
        <p:txBody>
          <a:bodyPr vert="horz" lIns="91440" tIns="45720" rIns="91440" bIns="45720" rtlCol="0" anchor="ctr">
            <a:normAutofit/>
          </a:bodyPr>
          <a:lstStyle/>
          <a:p>
            <a:pPr>
              <a:spcAft>
                <a:spcPts val="600"/>
              </a:spcAft>
            </a:pPr>
            <a:fld id="{B62D95CB-C7BB-4FC2-9639-985D2EF33DAA}" type="slidenum">
              <a:rPr lang="en-US">
                <a:solidFill>
                  <a:srgbClr val="FFFFFF"/>
                </a:solidFill>
              </a:rPr>
              <a:pPr>
                <a:spcAft>
                  <a:spcPts val="600"/>
                </a:spcAft>
              </a:pPr>
              <a:t>63</a:t>
            </a:fld>
            <a:endParaRPr lang="en-US">
              <a:solidFill>
                <a:srgbClr val="FFFFFF"/>
              </a:solidFill>
            </a:endParaRPr>
          </a:p>
        </p:txBody>
      </p:sp>
      <p:pic>
        <p:nvPicPr>
          <p:cNvPr id="7" name="Imagem 6">
            <a:extLst>
              <a:ext uri="{FF2B5EF4-FFF2-40B4-BE49-F238E27FC236}">
                <a16:creationId xmlns:a16="http://schemas.microsoft.com/office/drawing/2014/main" id="{BDD83ADA-2E7A-47BC-9E94-BD47ADD4B65A}"/>
              </a:ext>
            </a:extLst>
          </p:cNvPr>
          <p:cNvPicPr>
            <a:picLocks noChangeAspect="1"/>
          </p:cNvPicPr>
          <p:nvPr/>
        </p:nvPicPr>
        <p:blipFill>
          <a:blip r:embed="rId3"/>
          <a:stretch>
            <a:fillRect/>
          </a:stretch>
        </p:blipFill>
        <p:spPr>
          <a:xfrm>
            <a:off x="627610" y="457200"/>
            <a:ext cx="8585200" cy="5943600"/>
          </a:xfrm>
          <a:prstGeom prst="rect">
            <a:avLst/>
          </a:prstGeom>
        </p:spPr>
      </p:pic>
    </p:spTree>
    <p:extLst>
      <p:ext uri="{BB962C8B-B14F-4D97-AF65-F5344CB8AC3E}">
        <p14:creationId xmlns:p14="http://schemas.microsoft.com/office/powerpoint/2010/main" val="20124111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11CDFB83-2C1C-49F9-AE01-B38A64C76842}"/>
              </a:ext>
            </a:extLst>
          </p:cNvPr>
          <p:cNvPicPr>
            <a:picLocks noChangeAspect="1"/>
          </p:cNvPicPr>
          <p:nvPr/>
        </p:nvPicPr>
        <p:blipFill>
          <a:blip r:embed="rId3"/>
          <a:stretch>
            <a:fillRect/>
          </a:stretch>
        </p:blipFill>
        <p:spPr>
          <a:xfrm>
            <a:off x="0" y="195496"/>
            <a:ext cx="9906000" cy="6467008"/>
          </a:xfrm>
          <a:prstGeom prst="rect">
            <a:avLst/>
          </a:prstGeom>
        </p:spPr>
      </p:pic>
      <p:sp>
        <p:nvSpPr>
          <p:cNvPr id="4" name="Slide Number Placeholder 3"/>
          <p:cNvSpPr>
            <a:spLocks noGrp="1"/>
          </p:cNvSpPr>
          <p:nvPr>
            <p:ph type="sldNum" sz="quarter" idx="12"/>
          </p:nvPr>
        </p:nvSpPr>
        <p:spPr/>
        <p:txBody>
          <a:bodyPr/>
          <a:lstStyle/>
          <a:p>
            <a:fld id="{957E1579-BBE9-6643-8A03-1936C19683D4}" type="slidenum">
              <a:rPr lang="en-US" smtClean="0"/>
              <a:t>64</a:t>
            </a:fld>
            <a:endParaRPr lang="en-US"/>
          </a:p>
        </p:txBody>
      </p:sp>
      <p:sp>
        <p:nvSpPr>
          <p:cNvPr id="3" name="Oval 2"/>
          <p:cNvSpPr/>
          <p:nvPr/>
        </p:nvSpPr>
        <p:spPr>
          <a:xfrm>
            <a:off x="109181" y="5336275"/>
            <a:ext cx="6495559" cy="1385209"/>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21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3AEDC405-326A-4296-9507-6AB8C8B58872}"/>
              </a:ext>
            </a:extLst>
          </p:cNvPr>
          <p:cNvPicPr>
            <a:picLocks noChangeAspect="1"/>
          </p:cNvPicPr>
          <p:nvPr/>
        </p:nvPicPr>
        <p:blipFill>
          <a:blip r:embed="rId3"/>
          <a:stretch>
            <a:fillRect/>
          </a:stretch>
        </p:blipFill>
        <p:spPr>
          <a:xfrm>
            <a:off x="0" y="2"/>
            <a:ext cx="9906000" cy="6857999"/>
          </a:xfrm>
          <a:prstGeom prst="rect">
            <a:avLst/>
          </a:prstGeom>
        </p:spPr>
      </p:pic>
      <p:sp>
        <p:nvSpPr>
          <p:cNvPr id="3" name="TextBox 2"/>
          <p:cNvSpPr txBox="1"/>
          <p:nvPr/>
        </p:nvSpPr>
        <p:spPr>
          <a:xfrm>
            <a:off x="421400" y="1607106"/>
            <a:ext cx="9109677" cy="1477328"/>
          </a:xfrm>
          <a:prstGeom prst="rect">
            <a:avLst/>
          </a:prstGeom>
          <a:noFill/>
          <a:ln w="76200" cmpd="sng">
            <a:solidFill>
              <a:srgbClr val="FF0000"/>
            </a:solidFill>
          </a:ln>
        </p:spPr>
        <p:txBody>
          <a:bodyPr wrap="square" rtlCol="0">
            <a:spAutoFit/>
          </a:bodyPr>
          <a:lstStyle/>
          <a:p>
            <a:endParaRPr lang="en-US"/>
          </a:p>
          <a:p>
            <a:endParaRPr lang="en-US" dirty="0"/>
          </a:p>
          <a:p>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957E1579-BBE9-6643-8A03-1936C19683D4}" type="slidenum">
              <a:rPr lang="en-US" smtClean="0"/>
              <a:t>65</a:t>
            </a:fld>
            <a:endParaRPr lang="en-US"/>
          </a:p>
        </p:txBody>
      </p:sp>
    </p:spTree>
    <p:extLst>
      <p:ext uri="{BB962C8B-B14F-4D97-AF65-F5344CB8AC3E}">
        <p14:creationId xmlns:p14="http://schemas.microsoft.com/office/powerpoint/2010/main" val="38919510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717964"/>
          </a:xfrm>
          <a:solidFill>
            <a:srgbClr val="C9452A"/>
          </a:solidFill>
        </p:spPr>
        <p:txBody>
          <a:bodyPr>
            <a:normAutofit/>
          </a:bodyPr>
          <a:lstStyle/>
          <a:p>
            <a:r>
              <a:rPr lang="en-US" dirty="0" err="1">
                <a:solidFill>
                  <a:schemeClr val="bg1"/>
                </a:solidFill>
              </a:rPr>
              <a:t>Fatores</a:t>
            </a:r>
            <a:r>
              <a:rPr lang="en-US" dirty="0">
                <a:solidFill>
                  <a:schemeClr val="bg1"/>
                </a:solidFill>
              </a:rPr>
              <a:t> de </a:t>
            </a:r>
            <a:r>
              <a:rPr lang="en-US" dirty="0" err="1">
                <a:solidFill>
                  <a:schemeClr val="bg1"/>
                </a:solidFill>
              </a:rPr>
              <a:t>risco</a:t>
            </a:r>
            <a:endParaRPr lang="en-US" dirty="0">
              <a:solidFill>
                <a:schemeClr val="bg1"/>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91312215"/>
              </p:ext>
            </p:extLst>
          </p:nvPr>
        </p:nvGraphicFramePr>
        <p:xfrm>
          <a:off x="968696" y="1903272"/>
          <a:ext cx="7968608" cy="4693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6996113" y="6356351"/>
            <a:ext cx="2228850" cy="365125"/>
          </a:xfrm>
        </p:spPr>
        <p:txBody>
          <a:bodyPr>
            <a:normAutofit/>
          </a:bodyPr>
          <a:lstStyle/>
          <a:p>
            <a:pPr>
              <a:spcAft>
                <a:spcPts val="600"/>
              </a:spcAft>
            </a:pPr>
            <a:fld id="{957E1579-BBE9-6643-8A03-1936C19683D4}" type="slidenum">
              <a:rPr lang="en-US" smtClean="0"/>
              <a:pPr>
                <a:spcAft>
                  <a:spcPts val="600"/>
                </a:spcAft>
              </a:pPr>
              <a:t>66</a:t>
            </a:fld>
            <a:endParaRPr lang="en-US"/>
          </a:p>
        </p:txBody>
      </p:sp>
    </p:spTree>
    <p:extLst>
      <p:ext uri="{BB962C8B-B14F-4D97-AF65-F5344CB8AC3E}">
        <p14:creationId xmlns:p14="http://schemas.microsoft.com/office/powerpoint/2010/main" val="3461750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905999" cy="1565564"/>
          </a:xfrm>
          <a:solidFill>
            <a:srgbClr val="C9452A"/>
          </a:solidFill>
        </p:spPr>
        <p:txBody>
          <a:bodyPr/>
          <a:lstStyle/>
          <a:p>
            <a:r>
              <a:rPr lang="en-US" dirty="0" err="1">
                <a:solidFill>
                  <a:schemeClr val="bg1"/>
                </a:solidFill>
              </a:rPr>
              <a:t>Fatores</a:t>
            </a:r>
            <a:r>
              <a:rPr lang="en-US" dirty="0">
                <a:solidFill>
                  <a:schemeClr val="bg1"/>
                </a:solidFill>
              </a:rPr>
              <a:t> de </a:t>
            </a:r>
            <a:r>
              <a:rPr lang="en-US" dirty="0" err="1">
                <a:solidFill>
                  <a:schemeClr val="bg1"/>
                </a:solidFill>
              </a:rPr>
              <a:t>risco</a:t>
            </a:r>
            <a:endParaRPr lang="en-US" dirty="0">
              <a:solidFill>
                <a:schemeClr val="bg1"/>
              </a:solidFill>
            </a:endParaRPr>
          </a:p>
        </p:txBody>
      </p:sp>
      <p:sp>
        <p:nvSpPr>
          <p:cNvPr id="4" name="Content Placeholder 3"/>
          <p:cNvSpPr>
            <a:spLocks noGrp="1"/>
          </p:cNvSpPr>
          <p:nvPr>
            <p:ph sz="half" idx="1"/>
          </p:nvPr>
        </p:nvSpPr>
        <p:spPr>
          <a:xfrm>
            <a:off x="910802" y="2251364"/>
            <a:ext cx="3555153" cy="5054970"/>
          </a:xfrm>
        </p:spPr>
        <p:txBody>
          <a:bodyPr>
            <a:normAutofit fontScale="32500" lnSpcReduction="20000"/>
          </a:bodyPr>
          <a:lstStyle/>
          <a:p>
            <a:pPr marL="0" indent="0">
              <a:buNone/>
            </a:pPr>
            <a:r>
              <a:rPr lang="en-US" sz="5100" b="1" dirty="0" err="1"/>
              <a:t>Individuais</a:t>
            </a:r>
            <a:endParaRPr lang="en-US" sz="5100" b="1" dirty="0"/>
          </a:p>
          <a:p>
            <a:pPr marL="0" indent="0">
              <a:buNone/>
            </a:pPr>
            <a:r>
              <a:rPr lang="en-US" sz="5000" dirty="0" err="1"/>
              <a:t>Tentativas</a:t>
            </a:r>
            <a:r>
              <a:rPr lang="en-US" sz="5000" dirty="0"/>
              <a:t> </a:t>
            </a:r>
            <a:r>
              <a:rPr lang="en-US" sz="5000" dirty="0" err="1"/>
              <a:t>anteriores</a:t>
            </a:r>
            <a:r>
              <a:rPr lang="en-US" sz="5000" dirty="0"/>
              <a:t> de </a:t>
            </a:r>
            <a:r>
              <a:rPr lang="en-US" sz="5000" dirty="0" err="1"/>
              <a:t>suicídio</a:t>
            </a:r>
            <a:endParaRPr lang="en-US" sz="5000" dirty="0"/>
          </a:p>
          <a:p>
            <a:pPr marL="0" indent="0">
              <a:buNone/>
            </a:pPr>
            <a:endParaRPr lang="en-US" sz="5000" dirty="0"/>
          </a:p>
          <a:p>
            <a:pPr marL="0" indent="0">
              <a:buNone/>
            </a:pPr>
            <a:r>
              <a:rPr lang="en-US" sz="5000" dirty="0" err="1"/>
              <a:t>Uso</a:t>
            </a:r>
            <a:r>
              <a:rPr lang="en-US" sz="5000" dirty="0"/>
              <a:t> prejudicial de </a:t>
            </a:r>
            <a:r>
              <a:rPr lang="en-US" sz="5000" dirty="0" err="1"/>
              <a:t>álcool</a:t>
            </a:r>
            <a:endParaRPr lang="en-US" sz="5000" dirty="0"/>
          </a:p>
          <a:p>
            <a:pPr marL="0" indent="0">
              <a:buNone/>
            </a:pPr>
            <a:endParaRPr lang="en-US" sz="5000" dirty="0"/>
          </a:p>
          <a:p>
            <a:pPr marL="0" indent="0">
              <a:buNone/>
            </a:pPr>
            <a:r>
              <a:rPr lang="en-US" sz="5000" dirty="0" err="1"/>
              <a:t>Perdas</a:t>
            </a:r>
            <a:r>
              <a:rPr lang="en-US" sz="5000" dirty="0"/>
              <a:t> </a:t>
            </a:r>
            <a:r>
              <a:rPr lang="en-US" sz="5000" dirty="0" err="1"/>
              <a:t>financeiras</a:t>
            </a:r>
            <a:endParaRPr lang="en-US" sz="5000" dirty="0"/>
          </a:p>
          <a:p>
            <a:pPr marL="0" indent="0">
              <a:buNone/>
            </a:pPr>
            <a:endParaRPr lang="en-US" sz="5000" dirty="0"/>
          </a:p>
          <a:p>
            <a:pPr marL="0" indent="0">
              <a:buNone/>
            </a:pPr>
            <a:r>
              <a:rPr lang="en-US" sz="5000" dirty="0" err="1"/>
              <a:t>Dor</a:t>
            </a:r>
            <a:r>
              <a:rPr lang="en-US" sz="5000" dirty="0"/>
              <a:t> </a:t>
            </a:r>
            <a:r>
              <a:rPr lang="en-US" sz="5000" dirty="0" err="1"/>
              <a:t>crônica</a:t>
            </a:r>
            <a:endParaRPr lang="en-US" sz="5000" dirty="0"/>
          </a:p>
          <a:p>
            <a:pPr marL="0" indent="0">
              <a:buNone/>
            </a:pPr>
            <a:endParaRPr lang="en-US" sz="5000" dirty="0"/>
          </a:p>
          <a:p>
            <a:pPr marL="0" indent="0">
              <a:buNone/>
            </a:pPr>
            <a:r>
              <a:rPr lang="en-US" sz="5000" dirty="0" err="1"/>
              <a:t>Histórico</a:t>
            </a:r>
            <a:r>
              <a:rPr lang="en-US" sz="5000" dirty="0"/>
              <a:t> familiar de </a:t>
            </a:r>
            <a:r>
              <a:rPr lang="en-US" sz="5000" dirty="0" err="1"/>
              <a:t>suicídio</a:t>
            </a:r>
            <a:endParaRPr lang="en-US" sz="5000" dirty="0"/>
          </a:p>
          <a:p>
            <a:pPr marL="0" indent="0">
              <a:buNone/>
            </a:pPr>
            <a:endParaRPr lang="en-US" sz="5000" dirty="0"/>
          </a:p>
          <a:p>
            <a:pPr marL="0" indent="0">
              <a:buNone/>
            </a:pPr>
            <a:r>
              <a:rPr lang="en-US" sz="5000" dirty="0" err="1"/>
              <a:t>Sofrimento</a:t>
            </a:r>
            <a:r>
              <a:rPr lang="en-US" sz="5000" dirty="0"/>
              <a:t> </a:t>
            </a:r>
            <a:r>
              <a:rPr lang="en-US" sz="5000" dirty="0" err="1"/>
              <a:t>emocional</a:t>
            </a:r>
            <a:r>
              <a:rPr lang="en-US" sz="5000" dirty="0"/>
              <a:t> </a:t>
            </a:r>
            <a:r>
              <a:rPr lang="en-US" sz="5000" dirty="0" err="1"/>
              <a:t>agudo</a:t>
            </a:r>
            <a:endParaRPr lang="en-US" sz="5000" dirty="0"/>
          </a:p>
          <a:p>
            <a:pPr marL="0" indent="0">
              <a:buNone/>
            </a:pPr>
            <a:r>
              <a:rPr lang="pt-BR" sz="5000" dirty="0"/>
              <a:t>incluindo sentir-se impotente, sem esperança, baixa autoestima, culpa e vergonha</a:t>
            </a:r>
          </a:p>
          <a:p>
            <a:pPr marL="0" indent="0">
              <a:buNone/>
            </a:pPr>
            <a:endParaRPr lang="en-US" sz="5000" dirty="0"/>
          </a:p>
          <a:p>
            <a:pPr marL="0" indent="0">
              <a:buNone/>
            </a:pPr>
            <a:r>
              <a:rPr lang="pt-BR" sz="5000" dirty="0"/>
              <a:t>Presença de outros transtornos MNS, como depressão</a:t>
            </a:r>
            <a:endParaRPr lang="en-US" b="1" dirty="0"/>
          </a:p>
        </p:txBody>
      </p:sp>
      <p:sp>
        <p:nvSpPr>
          <p:cNvPr id="5" name="Content Placeholder 4"/>
          <p:cNvSpPr>
            <a:spLocks noGrp="1"/>
          </p:cNvSpPr>
          <p:nvPr>
            <p:ph sz="half" idx="2"/>
          </p:nvPr>
        </p:nvSpPr>
        <p:spPr>
          <a:xfrm>
            <a:off x="5211656" y="2251365"/>
            <a:ext cx="3928880" cy="4525963"/>
          </a:xfrm>
        </p:spPr>
        <p:txBody>
          <a:bodyPr>
            <a:normAutofit fontScale="32500" lnSpcReduction="20000"/>
          </a:bodyPr>
          <a:lstStyle/>
          <a:p>
            <a:pPr marL="0" indent="0">
              <a:buNone/>
            </a:pPr>
            <a:r>
              <a:rPr lang="pt-BR" sz="5100" b="1" dirty="0"/>
              <a:t>Sistemas de saúde (sociedade em geral)</a:t>
            </a:r>
          </a:p>
          <a:p>
            <a:pPr marL="0" indent="0">
              <a:buNone/>
            </a:pPr>
            <a:endParaRPr lang="en-US" sz="3800" b="1" dirty="0"/>
          </a:p>
          <a:p>
            <a:pPr marL="0" indent="0">
              <a:buNone/>
            </a:pPr>
            <a:r>
              <a:rPr lang="pt-BR" sz="5000" dirty="0"/>
              <a:t>Dificuldades em acessar os cuidados de saúde e receber os cuidados necessários</a:t>
            </a:r>
          </a:p>
          <a:p>
            <a:pPr marL="0" indent="0">
              <a:buNone/>
            </a:pPr>
            <a:endParaRPr lang="en-US" sz="5000" dirty="0"/>
          </a:p>
          <a:p>
            <a:pPr marL="0" indent="0">
              <a:buNone/>
            </a:pPr>
            <a:r>
              <a:rPr lang="pt-BR" sz="5000" dirty="0"/>
              <a:t>Fácil acesso a meios para o suicídio</a:t>
            </a:r>
          </a:p>
          <a:p>
            <a:pPr marL="0" indent="0">
              <a:buNone/>
            </a:pPr>
            <a:endParaRPr lang="en-US" sz="5000" dirty="0"/>
          </a:p>
          <a:p>
            <a:pPr marL="0" indent="0">
              <a:buNone/>
            </a:pPr>
            <a:r>
              <a:rPr lang="pt-BR" sz="5000" dirty="0"/>
              <a:t>Reportagem inadequada na mídia que </a:t>
            </a:r>
            <a:r>
              <a:rPr lang="pt-BR" sz="5000" dirty="0" err="1"/>
              <a:t>sensacionaliza</a:t>
            </a:r>
            <a:r>
              <a:rPr lang="pt-BR" sz="5000" dirty="0"/>
              <a:t> o suicídio e aumenta o risco de suicídios “imitadores”</a:t>
            </a:r>
          </a:p>
          <a:p>
            <a:pPr marL="0" indent="0">
              <a:buNone/>
            </a:pPr>
            <a:endParaRPr lang="en-US" sz="5000" dirty="0"/>
          </a:p>
          <a:p>
            <a:pPr marL="0" indent="0">
              <a:buNone/>
            </a:pPr>
            <a:r>
              <a:rPr lang="pt-BR" sz="5000" dirty="0"/>
              <a:t>Estigma contra pessoas que buscam ajuda para comportamentos suicidas</a:t>
            </a:r>
            <a:endParaRPr lang="en-US" b="1" dirty="0"/>
          </a:p>
        </p:txBody>
      </p:sp>
      <p:sp>
        <p:nvSpPr>
          <p:cNvPr id="6" name="Slide Number Placeholder 5"/>
          <p:cNvSpPr>
            <a:spLocks noGrp="1"/>
          </p:cNvSpPr>
          <p:nvPr>
            <p:ph type="sldNum" sz="quarter" idx="12"/>
          </p:nvPr>
        </p:nvSpPr>
        <p:spPr/>
        <p:txBody>
          <a:bodyPr/>
          <a:lstStyle/>
          <a:p>
            <a:fld id="{957E1579-BBE9-6643-8A03-1936C19683D4}" type="slidenum">
              <a:rPr lang="en-US" smtClean="0"/>
              <a:t>67</a:t>
            </a:fld>
            <a:endParaRPr lang="en-US"/>
          </a:p>
        </p:txBody>
      </p:sp>
      <p:sp>
        <p:nvSpPr>
          <p:cNvPr id="3" name="Oval 2"/>
          <p:cNvSpPr/>
          <p:nvPr/>
        </p:nvSpPr>
        <p:spPr>
          <a:xfrm>
            <a:off x="-381228" y="1912345"/>
            <a:ext cx="5590886" cy="5045099"/>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973407" y="1856924"/>
            <a:ext cx="5793510" cy="3938322"/>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718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676400"/>
          </a:xfrm>
          <a:solidFill>
            <a:srgbClr val="C9452A"/>
          </a:solidFill>
        </p:spPr>
        <p:txBody>
          <a:bodyPr/>
          <a:lstStyle/>
          <a:p>
            <a:r>
              <a:rPr lang="en-US" dirty="0" err="1">
                <a:solidFill>
                  <a:schemeClr val="bg1"/>
                </a:solidFill>
              </a:rPr>
              <a:t>Fatores</a:t>
            </a:r>
            <a:r>
              <a:rPr lang="en-US" dirty="0">
                <a:solidFill>
                  <a:schemeClr val="bg1"/>
                </a:solidFill>
              </a:rPr>
              <a:t> de </a:t>
            </a:r>
            <a:r>
              <a:rPr lang="en-US" dirty="0" err="1">
                <a:solidFill>
                  <a:schemeClr val="bg1"/>
                </a:solidFill>
              </a:rPr>
              <a:t>risco</a:t>
            </a:r>
            <a:endParaRPr lang="en-US" dirty="0">
              <a:solidFill>
                <a:schemeClr val="bg1"/>
              </a:solidFill>
            </a:endParaRPr>
          </a:p>
        </p:txBody>
      </p:sp>
      <p:sp>
        <p:nvSpPr>
          <p:cNvPr id="3" name="Content Placeholder 2"/>
          <p:cNvSpPr>
            <a:spLocks noGrp="1"/>
          </p:cNvSpPr>
          <p:nvPr>
            <p:ph sz="half" idx="1"/>
          </p:nvPr>
        </p:nvSpPr>
        <p:spPr>
          <a:xfrm>
            <a:off x="495300" y="2159001"/>
            <a:ext cx="4375150" cy="4525963"/>
          </a:xfrm>
        </p:spPr>
        <p:txBody>
          <a:bodyPr>
            <a:normAutofit fontScale="92500" lnSpcReduction="10000"/>
          </a:bodyPr>
          <a:lstStyle/>
          <a:p>
            <a:pPr marL="0" indent="0">
              <a:buNone/>
            </a:pPr>
            <a:r>
              <a:rPr lang="en-US" b="1" dirty="0" err="1"/>
              <a:t>Relacionamentos</a:t>
            </a:r>
            <a:endParaRPr lang="en-US" b="1" dirty="0"/>
          </a:p>
          <a:p>
            <a:pPr marL="0" indent="0">
              <a:buNone/>
            </a:pPr>
            <a:r>
              <a:rPr lang="pt-BR" dirty="0"/>
              <a:t>Uma pessoa que tenha uma sensação de isolamento e/ou distanciamento social</a:t>
            </a:r>
          </a:p>
          <a:p>
            <a:pPr marL="0" indent="0">
              <a:buNone/>
            </a:pPr>
            <a:endParaRPr lang="en-US" dirty="0"/>
          </a:p>
          <a:p>
            <a:pPr marL="0" indent="0">
              <a:buNone/>
            </a:pPr>
            <a:r>
              <a:rPr lang="en-US" dirty="0" err="1"/>
              <a:t>Abuso</a:t>
            </a:r>
            <a:endParaRPr lang="en-US" dirty="0"/>
          </a:p>
          <a:p>
            <a:pPr marL="0" indent="0">
              <a:buNone/>
            </a:pPr>
            <a:endParaRPr lang="en-US" dirty="0"/>
          </a:p>
          <a:p>
            <a:pPr marL="0" indent="0">
              <a:buNone/>
            </a:pPr>
            <a:r>
              <a:rPr lang="en-US" dirty="0" err="1"/>
              <a:t>Violência</a:t>
            </a:r>
            <a:r>
              <a:rPr lang="en-US" dirty="0"/>
              <a:t> </a:t>
            </a:r>
          </a:p>
          <a:p>
            <a:pPr marL="0" indent="0">
              <a:buNone/>
            </a:pPr>
            <a:endParaRPr lang="en-US" dirty="0"/>
          </a:p>
          <a:p>
            <a:pPr marL="0" indent="0">
              <a:buNone/>
            </a:pPr>
            <a:r>
              <a:rPr lang="en-US" dirty="0" err="1"/>
              <a:t>Relações</a:t>
            </a:r>
            <a:r>
              <a:rPr lang="en-US" dirty="0"/>
              <a:t> </a:t>
            </a:r>
            <a:r>
              <a:rPr lang="en-US" dirty="0" err="1"/>
              <a:t>conflitantes</a:t>
            </a:r>
            <a:endParaRPr lang="en-US" dirty="0"/>
          </a:p>
        </p:txBody>
      </p:sp>
      <p:sp>
        <p:nvSpPr>
          <p:cNvPr id="4" name="Content Placeholder 3"/>
          <p:cNvSpPr>
            <a:spLocks noGrp="1"/>
          </p:cNvSpPr>
          <p:nvPr>
            <p:ph sz="half" idx="2"/>
          </p:nvPr>
        </p:nvSpPr>
        <p:spPr>
          <a:xfrm>
            <a:off x="5035550" y="2159001"/>
            <a:ext cx="4375150" cy="4525963"/>
          </a:xfrm>
        </p:spPr>
        <p:txBody>
          <a:bodyPr>
            <a:normAutofit fontScale="92500" lnSpcReduction="10000"/>
          </a:bodyPr>
          <a:lstStyle/>
          <a:p>
            <a:pPr marL="0" indent="0">
              <a:buNone/>
            </a:pPr>
            <a:r>
              <a:rPr lang="en-US" b="1" dirty="0" err="1"/>
              <a:t>Comunidade</a:t>
            </a:r>
            <a:endParaRPr lang="en-US" b="1" dirty="0"/>
          </a:p>
          <a:p>
            <a:pPr marL="0" indent="0">
              <a:buNone/>
            </a:pPr>
            <a:r>
              <a:rPr lang="en-US" dirty="0" err="1"/>
              <a:t>Guerras</a:t>
            </a:r>
            <a:r>
              <a:rPr lang="en-US" dirty="0"/>
              <a:t> e </a:t>
            </a:r>
            <a:r>
              <a:rPr lang="en-US" dirty="0" err="1"/>
              <a:t>desastres</a:t>
            </a:r>
            <a:endParaRPr lang="en-US" dirty="0"/>
          </a:p>
          <a:p>
            <a:pPr marL="0" indent="0">
              <a:buNone/>
            </a:pPr>
            <a:endParaRPr lang="en-US" dirty="0"/>
          </a:p>
          <a:p>
            <a:pPr marL="0" indent="0">
              <a:buNone/>
            </a:pPr>
            <a:r>
              <a:rPr lang="pt-BR" dirty="0"/>
              <a:t>Estresse de aculturação (como entre indígenas ou pessoas desalojadas)</a:t>
            </a:r>
          </a:p>
          <a:p>
            <a:pPr marL="0" indent="0">
              <a:buNone/>
            </a:pPr>
            <a:endParaRPr lang="en-US" dirty="0"/>
          </a:p>
          <a:p>
            <a:pPr marL="0" indent="0">
              <a:buNone/>
            </a:pPr>
            <a:r>
              <a:rPr lang="en-US" dirty="0" err="1"/>
              <a:t>Discriminação</a:t>
            </a:r>
            <a:r>
              <a:rPr lang="en-US" dirty="0"/>
              <a:t> e </a:t>
            </a:r>
            <a:r>
              <a:rPr lang="en-US" dirty="0" err="1"/>
              <a:t>estigmatização</a:t>
            </a:r>
            <a:endParaRPr lang="en-US" dirty="0"/>
          </a:p>
        </p:txBody>
      </p:sp>
      <p:sp>
        <p:nvSpPr>
          <p:cNvPr id="6" name="Slide Number Placeholder 5"/>
          <p:cNvSpPr>
            <a:spLocks noGrp="1"/>
          </p:cNvSpPr>
          <p:nvPr>
            <p:ph type="sldNum" sz="quarter" idx="12"/>
          </p:nvPr>
        </p:nvSpPr>
        <p:spPr/>
        <p:txBody>
          <a:bodyPr/>
          <a:lstStyle/>
          <a:p>
            <a:fld id="{957E1579-BBE9-6643-8A03-1936C19683D4}" type="slidenum">
              <a:rPr lang="en-US" smtClean="0"/>
              <a:t>68</a:t>
            </a:fld>
            <a:endParaRPr lang="en-US"/>
          </a:p>
        </p:txBody>
      </p:sp>
    </p:spTree>
    <p:extLst>
      <p:ext uri="{BB962C8B-B14F-4D97-AF65-F5344CB8AC3E}">
        <p14:creationId xmlns:p14="http://schemas.microsoft.com/office/powerpoint/2010/main" val="11706794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261433431"/>
              </p:ext>
            </p:extLst>
          </p:nvPr>
        </p:nvGraphicFramePr>
        <p:xfrm>
          <a:off x="5592" y="497840"/>
          <a:ext cx="9844694" cy="5870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957E1579-BBE9-6643-8A03-1936C19683D4}" type="slidenum">
              <a:rPr lang="en-US" smtClean="0"/>
              <a:t>69</a:t>
            </a:fld>
            <a:endParaRPr lang="en-US"/>
          </a:p>
        </p:txBody>
      </p:sp>
    </p:spTree>
    <p:extLst>
      <p:ext uri="{BB962C8B-B14F-4D97-AF65-F5344CB8AC3E}">
        <p14:creationId xmlns:p14="http://schemas.microsoft.com/office/powerpoint/2010/main" val="3825040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06000" cy="1370013"/>
          </a:xfrm>
          <a:solidFill>
            <a:srgbClr val="79215B"/>
          </a:solidFill>
        </p:spPr>
        <p:txBody>
          <a:bodyPr>
            <a:normAutofit/>
          </a:bodyPr>
          <a:lstStyle/>
          <a:p>
            <a:r>
              <a:rPr lang="en-US" dirty="0" err="1">
                <a:solidFill>
                  <a:srgbClr val="FFFFFF"/>
                </a:solidFill>
              </a:rPr>
              <a:t>Manifestações</a:t>
            </a:r>
            <a:r>
              <a:rPr lang="en-US" dirty="0">
                <a:solidFill>
                  <a:srgbClr val="FFFFFF"/>
                </a:solidFill>
              </a:rPr>
              <a:t> </a:t>
            </a:r>
            <a:r>
              <a:rPr lang="en-US" dirty="0" err="1">
                <a:solidFill>
                  <a:srgbClr val="FFFFFF"/>
                </a:solidFill>
              </a:rPr>
              <a:t>comuns</a:t>
            </a:r>
            <a:r>
              <a:rPr lang="en-US" dirty="0">
                <a:solidFill>
                  <a:srgbClr val="FFFFFF"/>
                </a:solidFill>
              </a:rPr>
              <a:t> de </a:t>
            </a:r>
            <a:r>
              <a:rPr lang="en-US" dirty="0" err="1">
                <a:solidFill>
                  <a:srgbClr val="FFFFFF"/>
                </a:solidFill>
              </a:rPr>
              <a:t>depressão</a:t>
            </a:r>
            <a:endParaRPr lang="en-US" dirty="0">
              <a:solidFill>
                <a:srgbClr val="FFFFFF"/>
              </a:solidFill>
            </a:endParaRPr>
          </a:p>
        </p:txBody>
      </p:sp>
      <p:sp>
        <p:nvSpPr>
          <p:cNvPr id="3" name="Content Placeholder 2"/>
          <p:cNvSpPr>
            <a:spLocks noGrp="1"/>
          </p:cNvSpPr>
          <p:nvPr>
            <p:ph sz="half" idx="1"/>
          </p:nvPr>
        </p:nvSpPr>
        <p:spPr>
          <a:xfrm>
            <a:off x="495300" y="1914990"/>
            <a:ext cx="4643100" cy="4525963"/>
          </a:xfrm>
        </p:spPr>
        <p:txBody>
          <a:bodyPr>
            <a:normAutofit/>
          </a:bodyPr>
          <a:lstStyle/>
          <a:p>
            <a:pPr defTabSz="914400">
              <a:spcBef>
                <a:spcPts val="0"/>
              </a:spcBef>
              <a:defRPr/>
            </a:pPr>
            <a:r>
              <a:rPr lang="pt-BR" dirty="0"/>
              <a:t>Múltiplos sintomas físicos persistentes sem causa evidente</a:t>
            </a:r>
          </a:p>
          <a:p>
            <a:pPr defTabSz="914400">
              <a:spcBef>
                <a:spcPts val="0"/>
              </a:spcBef>
              <a:defRPr/>
            </a:pPr>
            <a:r>
              <a:rPr lang="pt-BR" dirty="0"/>
              <a:t>Baixa energia </a:t>
            </a:r>
          </a:p>
          <a:p>
            <a:pPr defTabSz="914400">
              <a:spcBef>
                <a:spcPts val="0"/>
              </a:spcBef>
              <a:defRPr/>
            </a:pPr>
            <a:r>
              <a:rPr lang="pt-BR" dirty="0"/>
              <a:t>Fadiga</a:t>
            </a:r>
          </a:p>
          <a:p>
            <a:pPr defTabSz="914400">
              <a:spcBef>
                <a:spcPts val="0"/>
              </a:spcBef>
              <a:defRPr/>
            </a:pPr>
            <a:r>
              <a:rPr lang="pt-BR" dirty="0"/>
              <a:t>Problemas de sono (dormir demais ou pouco)</a:t>
            </a:r>
          </a:p>
          <a:p>
            <a:pPr defTabSz="914400">
              <a:spcBef>
                <a:spcPts val="0"/>
              </a:spcBef>
              <a:defRPr/>
            </a:pPr>
            <a:r>
              <a:rPr lang="pt-BR" dirty="0"/>
              <a:t>Ansiedade</a:t>
            </a:r>
          </a:p>
          <a:p>
            <a:pPr marL="0" indent="0" defTabSz="914400">
              <a:spcBef>
                <a:spcPts val="0"/>
              </a:spcBef>
              <a:buNone/>
              <a:defRPr/>
            </a:pPr>
            <a:endParaRPr lang="en-US" dirty="0"/>
          </a:p>
          <a:p>
            <a:endParaRPr lang="en-US" dirty="0"/>
          </a:p>
        </p:txBody>
      </p:sp>
      <p:sp>
        <p:nvSpPr>
          <p:cNvPr id="5" name="Content Placeholder 4"/>
          <p:cNvSpPr>
            <a:spLocks noGrp="1"/>
          </p:cNvSpPr>
          <p:nvPr>
            <p:ph sz="half" idx="2"/>
          </p:nvPr>
        </p:nvSpPr>
        <p:spPr>
          <a:xfrm>
            <a:off x="5035550" y="1914990"/>
            <a:ext cx="4643100" cy="4525963"/>
          </a:xfrm>
        </p:spPr>
        <p:txBody>
          <a:bodyPr>
            <a:normAutofit/>
          </a:bodyPr>
          <a:lstStyle/>
          <a:p>
            <a:r>
              <a:rPr lang="pt-BR" dirty="0"/>
              <a:t>Alteração significativa do apetite ou peso (ganho ou perda de peso)</a:t>
            </a:r>
          </a:p>
          <a:p>
            <a:r>
              <a:rPr lang="pt-BR" dirty="0"/>
              <a:t>Crenças de inutilidade</a:t>
            </a:r>
          </a:p>
          <a:p>
            <a:r>
              <a:rPr lang="pt-BR" dirty="0"/>
              <a:t>Culpa excessiva</a:t>
            </a:r>
          </a:p>
          <a:p>
            <a:r>
              <a:rPr lang="pt-BR" dirty="0"/>
              <a:t>Indecisão</a:t>
            </a:r>
          </a:p>
          <a:p>
            <a:r>
              <a:rPr lang="pt-BR" dirty="0"/>
              <a:t>Inquietação/agitação</a:t>
            </a:r>
          </a:p>
          <a:p>
            <a:r>
              <a:rPr lang="pt-BR" dirty="0"/>
              <a:t>Desesperança</a:t>
            </a:r>
          </a:p>
          <a:p>
            <a:r>
              <a:rPr lang="pt-BR" dirty="0"/>
              <a:t>Pensamentos e atos suicidas</a:t>
            </a:r>
          </a:p>
        </p:txBody>
      </p:sp>
      <p:sp>
        <p:nvSpPr>
          <p:cNvPr id="4" name="Slide Number Placeholder 3"/>
          <p:cNvSpPr>
            <a:spLocks noGrp="1"/>
          </p:cNvSpPr>
          <p:nvPr>
            <p:ph type="sldNum" sz="quarter" idx="12"/>
          </p:nvPr>
        </p:nvSpPr>
        <p:spPr/>
        <p:txBody>
          <a:bodyPr/>
          <a:lstStyle/>
          <a:p>
            <a:fld id="{EB40AA59-4862-BE48-B65D-F1FCA53D92C7}" type="slidenum">
              <a:rPr lang="en-US" smtClean="0"/>
              <a:t>7</a:t>
            </a:fld>
            <a:endParaRPr lang="en-US"/>
          </a:p>
        </p:txBody>
      </p:sp>
    </p:spTree>
    <p:extLst>
      <p:ext uri="{BB962C8B-B14F-4D97-AF65-F5344CB8AC3E}">
        <p14:creationId xmlns:p14="http://schemas.microsoft.com/office/powerpoint/2010/main" val="381978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15824438"/>
              </p:ext>
            </p:extLst>
          </p:nvPr>
        </p:nvGraphicFramePr>
        <p:xfrm>
          <a:off x="-13935" y="294640"/>
          <a:ext cx="9953682" cy="6384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6961835" y="6375276"/>
            <a:ext cx="2586331" cy="408554"/>
          </a:xfrm>
        </p:spPr>
        <p:txBody>
          <a:bodyPr/>
          <a:lstStyle/>
          <a:p>
            <a:fld id="{957E1579-BBE9-6643-8A03-1936C19683D4}" type="slidenum">
              <a:rPr lang="en-US" smtClean="0"/>
              <a:t>70</a:t>
            </a:fld>
            <a:endParaRPr lang="en-US"/>
          </a:p>
        </p:txBody>
      </p:sp>
    </p:spTree>
    <p:extLst>
      <p:ext uri="{BB962C8B-B14F-4D97-AF65-F5344CB8AC3E}">
        <p14:creationId xmlns:p14="http://schemas.microsoft.com/office/powerpoint/2010/main" val="40980963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2314AC42-EB79-4F06-BB12-1E0B1FE67B5F}"/>
              </a:ext>
            </a:extLst>
          </p:cNvPr>
          <p:cNvPicPr>
            <a:picLocks noChangeAspect="1"/>
          </p:cNvPicPr>
          <p:nvPr/>
        </p:nvPicPr>
        <p:blipFill>
          <a:blip r:embed="rId3"/>
          <a:stretch>
            <a:fillRect/>
          </a:stretch>
        </p:blipFill>
        <p:spPr>
          <a:xfrm>
            <a:off x="0" y="0"/>
            <a:ext cx="9906000" cy="6858000"/>
          </a:xfrm>
          <a:prstGeom prst="rect">
            <a:avLst/>
          </a:prstGeom>
        </p:spPr>
      </p:pic>
      <p:sp>
        <p:nvSpPr>
          <p:cNvPr id="5" name="Slide Number Placeholder 4"/>
          <p:cNvSpPr>
            <a:spLocks noGrp="1"/>
          </p:cNvSpPr>
          <p:nvPr>
            <p:ph type="sldNum" sz="quarter" idx="12"/>
          </p:nvPr>
        </p:nvSpPr>
        <p:spPr/>
        <p:txBody>
          <a:bodyPr/>
          <a:lstStyle/>
          <a:p>
            <a:fld id="{957E1579-BBE9-6643-8A03-1936C19683D4}" type="slidenum">
              <a:rPr lang="en-US" smtClean="0"/>
              <a:t>71</a:t>
            </a:fld>
            <a:endParaRPr lang="en-US"/>
          </a:p>
        </p:txBody>
      </p:sp>
    </p:spTree>
    <p:extLst>
      <p:ext uri="{BB962C8B-B14F-4D97-AF65-F5344CB8AC3E}">
        <p14:creationId xmlns:p14="http://schemas.microsoft.com/office/powerpoint/2010/main" val="30912215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F7B31307-04C8-46CB-B51E-18BE2923E699}"/>
              </a:ext>
            </a:extLst>
          </p:cNvPr>
          <p:cNvPicPr>
            <a:picLocks noChangeAspect="1"/>
          </p:cNvPicPr>
          <p:nvPr/>
        </p:nvPicPr>
        <p:blipFill rotWithShape="1">
          <a:blip r:embed="rId3"/>
          <a:srcRect l="10211" t="8283"/>
          <a:stretch/>
        </p:blipFill>
        <p:spPr>
          <a:xfrm>
            <a:off x="0" y="-9843"/>
            <a:ext cx="9906000" cy="6858000"/>
          </a:xfrm>
          <a:prstGeom prst="rect">
            <a:avLst/>
          </a:prstGeom>
        </p:spPr>
      </p:pic>
      <p:sp>
        <p:nvSpPr>
          <p:cNvPr id="5" name="Slide Number Placeholder 4"/>
          <p:cNvSpPr>
            <a:spLocks noGrp="1"/>
          </p:cNvSpPr>
          <p:nvPr>
            <p:ph type="sldNum" sz="quarter" idx="12"/>
          </p:nvPr>
        </p:nvSpPr>
        <p:spPr/>
        <p:txBody>
          <a:bodyPr/>
          <a:lstStyle/>
          <a:p>
            <a:fld id="{957E1579-BBE9-6643-8A03-1936C19683D4}" type="slidenum">
              <a:rPr lang="en-US" smtClean="0"/>
              <a:t>72</a:t>
            </a:fld>
            <a:endParaRPr lang="en-US"/>
          </a:p>
        </p:txBody>
      </p:sp>
      <p:sp>
        <p:nvSpPr>
          <p:cNvPr id="3" name="Oval 2"/>
          <p:cNvSpPr/>
          <p:nvPr/>
        </p:nvSpPr>
        <p:spPr>
          <a:xfrm>
            <a:off x="1596398" y="381318"/>
            <a:ext cx="5855042" cy="974114"/>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63392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706880"/>
          </a:xfrm>
          <a:solidFill>
            <a:srgbClr val="C9452A"/>
          </a:solidFill>
        </p:spPr>
        <p:txBody>
          <a:bodyPr>
            <a:normAutofit/>
          </a:bodyPr>
          <a:lstStyle/>
          <a:p>
            <a:r>
              <a:rPr lang="en-US" dirty="0" err="1">
                <a:solidFill>
                  <a:schemeClr val="bg1"/>
                </a:solidFill>
              </a:rPr>
              <a:t>Perguntando</a:t>
            </a:r>
            <a:r>
              <a:rPr lang="en-US" dirty="0">
                <a:solidFill>
                  <a:schemeClr val="bg1"/>
                </a:solidFill>
              </a:rPr>
              <a:t> </a:t>
            </a:r>
            <a:r>
              <a:rPr lang="en-US" dirty="0" err="1">
                <a:solidFill>
                  <a:schemeClr val="bg1"/>
                </a:solidFill>
              </a:rPr>
              <a:t>sobre</a:t>
            </a:r>
            <a:r>
              <a:rPr lang="en-US" dirty="0">
                <a:solidFill>
                  <a:schemeClr val="bg1"/>
                </a:solidFill>
              </a:rPr>
              <a:t> </a:t>
            </a:r>
            <a:r>
              <a:rPr lang="en-US" dirty="0" err="1">
                <a:solidFill>
                  <a:schemeClr val="bg1"/>
                </a:solidFill>
              </a:rPr>
              <a:t>autoagressão</a:t>
            </a:r>
            <a:r>
              <a:rPr lang="en-US" dirty="0">
                <a:solidFill>
                  <a:schemeClr val="bg1"/>
                </a:solidFill>
              </a:rPr>
              <a:t>/</a:t>
            </a:r>
            <a:r>
              <a:rPr lang="en-US" dirty="0" err="1">
                <a:solidFill>
                  <a:schemeClr val="bg1"/>
                </a:solidFill>
              </a:rPr>
              <a:t>suicídio</a:t>
            </a:r>
            <a:endParaRPr lang="en-US" dirty="0">
              <a:solidFill>
                <a:schemeClr val="bg1"/>
              </a:solidFill>
            </a:endParaRPr>
          </a:p>
        </p:txBody>
      </p:sp>
      <p:sp>
        <p:nvSpPr>
          <p:cNvPr id="3" name="Content Placeholder 2"/>
          <p:cNvSpPr>
            <a:spLocks noGrp="1"/>
          </p:cNvSpPr>
          <p:nvPr>
            <p:ph idx="1"/>
          </p:nvPr>
        </p:nvSpPr>
        <p:spPr>
          <a:xfrm>
            <a:off x="323273" y="1940561"/>
            <a:ext cx="9347199" cy="4711065"/>
          </a:xfrm>
        </p:spPr>
        <p:txBody>
          <a:bodyPr>
            <a:normAutofit fontScale="92500" lnSpcReduction="10000"/>
          </a:bodyPr>
          <a:lstStyle/>
          <a:p>
            <a:r>
              <a:rPr lang="pt-BR" sz="3000" dirty="0"/>
              <a:t>Ao perguntar à pessoa sobre autoagressão ou suicídio, a pergunta deve ser feita com uma transição apropriada de um ponto anterior que leve à questão</a:t>
            </a:r>
            <a:r>
              <a:rPr lang="en-US" sz="3000" dirty="0"/>
              <a:t>.</a:t>
            </a:r>
          </a:p>
          <a:p>
            <a:r>
              <a:rPr lang="en-US" sz="3000" dirty="0" err="1"/>
              <a:t>Ninguem</a:t>
            </a:r>
            <a:r>
              <a:rPr lang="en-US" sz="3000" dirty="0"/>
              <a:t> </a:t>
            </a:r>
            <a:r>
              <a:rPr lang="en-US" sz="3000" dirty="0" err="1"/>
              <a:t>induz</a:t>
            </a:r>
            <a:r>
              <a:rPr lang="en-US" sz="3000" dirty="0"/>
              <a:t> </a:t>
            </a:r>
            <a:r>
              <a:rPr lang="en-US" sz="3000" dirty="0" err="1"/>
              <a:t>suicidio</a:t>
            </a:r>
            <a:r>
              <a:rPr lang="en-US" sz="3000" dirty="0"/>
              <a:t> </a:t>
            </a:r>
            <a:r>
              <a:rPr lang="en-US" sz="3000" dirty="0" err="1"/>
              <a:t>ao</a:t>
            </a:r>
            <a:r>
              <a:rPr lang="en-US" sz="3000" dirty="0"/>
              <a:t> </a:t>
            </a:r>
            <a:r>
              <a:rPr lang="en-US" sz="3000" dirty="0" err="1"/>
              <a:t>perguntar</a:t>
            </a:r>
            <a:r>
              <a:rPr lang="en-US" sz="3000" dirty="0"/>
              <a:t> </a:t>
            </a:r>
            <a:r>
              <a:rPr lang="en-US" sz="3000" dirty="0" err="1"/>
              <a:t>sobre</a:t>
            </a:r>
            <a:r>
              <a:rPr lang="en-US" sz="3000" dirty="0"/>
              <a:t> </a:t>
            </a:r>
            <a:r>
              <a:rPr lang="en-US" sz="3000" dirty="0" err="1"/>
              <a:t>suicidio</a:t>
            </a:r>
            <a:endParaRPr lang="en-US" sz="3000" dirty="0"/>
          </a:p>
          <a:p>
            <a:r>
              <a:rPr lang="en-US" sz="3000" dirty="0"/>
              <a:t>Uma </a:t>
            </a:r>
            <a:r>
              <a:rPr lang="en-US" sz="3000" dirty="0" err="1"/>
              <a:t>alternativa</a:t>
            </a:r>
            <a:r>
              <a:rPr lang="en-US" sz="3000" dirty="0"/>
              <a:t> é </a:t>
            </a:r>
            <a:r>
              <a:rPr lang="en-US" sz="3000" dirty="0" err="1"/>
              <a:t>começar</a:t>
            </a:r>
            <a:r>
              <a:rPr lang="en-US" sz="3000" dirty="0"/>
              <a:t> </a:t>
            </a:r>
            <a:r>
              <a:rPr lang="en-US" sz="3000" dirty="0" err="1"/>
              <a:t>perguntando</a:t>
            </a:r>
            <a:r>
              <a:rPr lang="en-US" sz="3000" dirty="0"/>
              <a:t> </a:t>
            </a:r>
            <a:r>
              <a:rPr lang="en-US" sz="3000" dirty="0" err="1"/>
              <a:t>sobre</a:t>
            </a:r>
            <a:r>
              <a:rPr lang="en-US" sz="3000" dirty="0"/>
              <a:t> se a </a:t>
            </a:r>
            <a:r>
              <a:rPr lang="en-US" sz="3000" dirty="0" err="1"/>
              <a:t>pessoa</a:t>
            </a:r>
            <a:r>
              <a:rPr lang="en-US" sz="3000" dirty="0"/>
              <a:t> </a:t>
            </a:r>
            <a:r>
              <a:rPr lang="en-US" sz="3000" dirty="0" err="1"/>
              <a:t>acharia</a:t>
            </a:r>
            <a:r>
              <a:rPr lang="en-US" sz="3000" dirty="0"/>
              <a:t> </a:t>
            </a:r>
            <a:r>
              <a:rPr lang="en-US" sz="3000" dirty="0" err="1"/>
              <a:t>bom</a:t>
            </a:r>
            <a:r>
              <a:rPr lang="en-US" sz="3000" dirty="0"/>
              <a:t> </a:t>
            </a:r>
            <a:r>
              <a:rPr lang="en-US" sz="3000" dirty="0" err="1"/>
              <a:t>morrer</a:t>
            </a:r>
            <a:r>
              <a:rPr lang="en-US" sz="3000" dirty="0"/>
              <a:t>, </a:t>
            </a:r>
            <a:r>
              <a:rPr lang="pt-BR" sz="3000" dirty="0"/>
              <a:t>explorando os sentimentos negativos primeiro para então perguntar se a pessoa tem algum plano para se matar</a:t>
            </a:r>
            <a:r>
              <a:rPr lang="en-US" sz="3000" dirty="0"/>
              <a:t>: </a:t>
            </a:r>
          </a:p>
          <a:p>
            <a:pPr lvl="1">
              <a:buFont typeface="Courier New" charset="0"/>
              <a:buChar char="o"/>
            </a:pPr>
            <a:r>
              <a:rPr lang="pt-BR" sz="2400" i="1" dirty="0"/>
              <a:t>Eu vejo que você está passando por um período muito difícil. Na sua situação, muitas pessoas sentem que a vida não vale a pena. Você já se sentiu assim antes</a:t>
            </a:r>
            <a:r>
              <a:rPr lang="en-US" sz="2400" i="1" dirty="0"/>
              <a:t>? </a:t>
            </a:r>
          </a:p>
          <a:p>
            <a:pPr lvl="1"/>
            <a:endParaRPr lang="en-US" i="1" dirty="0"/>
          </a:p>
          <a:p>
            <a:pPr lvl="1"/>
            <a:endParaRPr lang="en-US" dirty="0"/>
          </a:p>
        </p:txBody>
      </p:sp>
      <p:sp>
        <p:nvSpPr>
          <p:cNvPr id="5" name="Slide Number Placeholder 4"/>
          <p:cNvSpPr>
            <a:spLocks noGrp="1"/>
          </p:cNvSpPr>
          <p:nvPr>
            <p:ph type="sldNum" sz="quarter" idx="12"/>
          </p:nvPr>
        </p:nvSpPr>
        <p:spPr/>
        <p:txBody>
          <a:bodyPr/>
          <a:lstStyle/>
          <a:p>
            <a:fld id="{957E1579-BBE9-6643-8A03-1936C19683D4}" type="slidenum">
              <a:rPr lang="en-US" smtClean="0"/>
              <a:t>73</a:t>
            </a:fld>
            <a:endParaRPr lang="en-US"/>
          </a:p>
        </p:txBody>
      </p:sp>
    </p:spTree>
    <p:extLst>
      <p:ext uri="{BB962C8B-B14F-4D97-AF65-F5344CB8AC3E}">
        <p14:creationId xmlns:p14="http://schemas.microsoft.com/office/powerpoint/2010/main" val="11434928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737360"/>
          </a:xfrm>
          <a:solidFill>
            <a:srgbClr val="C9452A"/>
          </a:solidFill>
        </p:spPr>
        <p:txBody>
          <a:bodyPr>
            <a:normAutofit/>
          </a:bodyPr>
          <a:lstStyle/>
          <a:p>
            <a:r>
              <a:rPr lang="pt-BR" dirty="0">
                <a:solidFill>
                  <a:schemeClr val="bg1"/>
                </a:solidFill>
              </a:rPr>
              <a:t>Perguntas gerais sobre </a:t>
            </a:r>
            <a:br>
              <a:rPr lang="pt-BR" dirty="0">
                <a:solidFill>
                  <a:schemeClr val="bg1"/>
                </a:solidFill>
              </a:rPr>
            </a:br>
            <a:r>
              <a:rPr lang="pt-BR" dirty="0">
                <a:solidFill>
                  <a:schemeClr val="bg1"/>
                </a:solidFill>
              </a:rPr>
              <a:t>pensamentos e planos</a:t>
            </a:r>
            <a:endParaRPr lang="en-US" dirty="0">
              <a:solidFill>
                <a:schemeClr val="bg1"/>
              </a:solidFill>
            </a:endParaRPr>
          </a:p>
        </p:txBody>
      </p:sp>
      <p:sp>
        <p:nvSpPr>
          <p:cNvPr id="3" name="Content Placeholder 2"/>
          <p:cNvSpPr>
            <a:spLocks noGrp="1"/>
          </p:cNvSpPr>
          <p:nvPr>
            <p:ph idx="1"/>
          </p:nvPr>
        </p:nvSpPr>
        <p:spPr>
          <a:xfrm>
            <a:off x="891540" y="2245361"/>
            <a:ext cx="8122920" cy="3880803"/>
          </a:xfrm>
        </p:spPr>
        <p:txBody>
          <a:bodyPr>
            <a:normAutofit lnSpcReduction="10000"/>
          </a:bodyPr>
          <a:lstStyle/>
          <a:p>
            <a:pPr>
              <a:spcAft>
                <a:spcPts val="0"/>
              </a:spcAft>
            </a:pPr>
            <a:r>
              <a:rPr lang="pt-BR" dirty="0">
                <a:latin typeface="+mj-lt"/>
                <a:ea typeface="ＭＳ 明朝"/>
                <a:cs typeface="Times New Roman"/>
              </a:rPr>
              <a:t>Quais são alguns dos aspectos da sua vida que fazem não valer a pena viver</a:t>
            </a:r>
            <a:r>
              <a:rPr lang="en-US" dirty="0">
                <a:effectLst/>
                <a:latin typeface="+mj-lt"/>
                <a:ea typeface="ＭＳ 明朝"/>
                <a:cs typeface="Times New Roman"/>
              </a:rPr>
              <a:t>? </a:t>
            </a:r>
            <a:endParaRPr lang="en-GB" dirty="0">
              <a:effectLst/>
              <a:latin typeface="+mj-lt"/>
              <a:ea typeface="ＭＳ 明朝"/>
              <a:cs typeface="Times New Roman"/>
            </a:endParaRPr>
          </a:p>
          <a:p>
            <a:pPr>
              <a:spcAft>
                <a:spcPts val="0"/>
              </a:spcAft>
            </a:pPr>
            <a:r>
              <a:rPr lang="pt-BR" dirty="0">
                <a:latin typeface="+mj-lt"/>
                <a:ea typeface="ＭＳ 明朝"/>
                <a:cs typeface="Times New Roman"/>
              </a:rPr>
              <a:t>Quais são alguns dos aspectos da sua vida que fazem valer a pena viver</a:t>
            </a:r>
            <a:r>
              <a:rPr lang="en-US" dirty="0">
                <a:effectLst/>
                <a:latin typeface="+mj-lt"/>
                <a:ea typeface="ＭＳ 明朝"/>
                <a:cs typeface="Times New Roman"/>
              </a:rPr>
              <a:t>? </a:t>
            </a:r>
            <a:endParaRPr lang="en-GB" dirty="0">
              <a:effectLst/>
              <a:latin typeface="+mj-lt"/>
              <a:ea typeface="ＭＳ 明朝"/>
              <a:cs typeface="Times New Roman"/>
            </a:endParaRPr>
          </a:p>
          <a:p>
            <a:pPr>
              <a:spcAft>
                <a:spcPts val="0"/>
              </a:spcAft>
            </a:pPr>
            <a:r>
              <a:rPr lang="pt-BR" dirty="0">
                <a:latin typeface="+mj-lt"/>
                <a:ea typeface="ＭＳ 明朝"/>
                <a:cs typeface="Times New Roman"/>
              </a:rPr>
              <a:t>Você já desejou terminar sua própria vida</a:t>
            </a:r>
            <a:r>
              <a:rPr lang="en-US" dirty="0">
                <a:effectLst/>
                <a:latin typeface="+mj-lt"/>
                <a:ea typeface="ＭＳ 明朝"/>
                <a:cs typeface="Times New Roman"/>
              </a:rPr>
              <a:t>?</a:t>
            </a:r>
            <a:endParaRPr lang="en-GB" dirty="0">
              <a:effectLst/>
              <a:latin typeface="+mj-lt"/>
              <a:ea typeface="ＭＳ 明朝"/>
              <a:cs typeface="Times New Roman"/>
            </a:endParaRPr>
          </a:p>
          <a:p>
            <a:r>
              <a:rPr lang="pt-BR" dirty="0">
                <a:latin typeface="+mj-lt"/>
                <a:ea typeface="ＭＳ 明朝"/>
                <a:cs typeface="Times New Roman"/>
              </a:rPr>
              <a:t>Você já pensou em se machucar</a:t>
            </a:r>
            <a:r>
              <a:rPr lang="en-GB" dirty="0">
                <a:effectLst/>
                <a:latin typeface="+mj-lt"/>
              </a:rPr>
              <a:t>?</a:t>
            </a:r>
          </a:p>
          <a:p>
            <a:r>
              <a:rPr lang="pt-BR" dirty="0">
                <a:latin typeface="+mj-lt"/>
              </a:rPr>
              <a:t>Como você se machucaria? O que você faria</a:t>
            </a:r>
            <a:r>
              <a:rPr lang="en-GB" dirty="0">
                <a:latin typeface="+mj-lt"/>
              </a:rPr>
              <a:t>?</a:t>
            </a:r>
            <a:endParaRPr lang="en-US" dirty="0">
              <a:latin typeface="+mj-lt"/>
            </a:endParaRPr>
          </a:p>
        </p:txBody>
      </p:sp>
      <p:sp>
        <p:nvSpPr>
          <p:cNvPr id="5" name="Slide Number Placeholder 4"/>
          <p:cNvSpPr>
            <a:spLocks noGrp="1"/>
          </p:cNvSpPr>
          <p:nvPr>
            <p:ph type="sldNum" sz="quarter" idx="12"/>
          </p:nvPr>
        </p:nvSpPr>
        <p:spPr/>
        <p:txBody>
          <a:bodyPr/>
          <a:lstStyle/>
          <a:p>
            <a:fld id="{957E1579-BBE9-6643-8A03-1936C19683D4}" type="slidenum">
              <a:rPr lang="en-US" smtClean="0"/>
              <a:t>74</a:t>
            </a:fld>
            <a:endParaRPr lang="en-US"/>
          </a:p>
        </p:txBody>
      </p:sp>
    </p:spTree>
    <p:extLst>
      <p:ext uri="{BB962C8B-B14F-4D97-AF65-F5344CB8AC3E}">
        <p14:creationId xmlns:p14="http://schemas.microsoft.com/office/powerpoint/2010/main" val="256059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727200"/>
          </a:xfrm>
          <a:solidFill>
            <a:srgbClr val="C9452A"/>
          </a:solidFill>
        </p:spPr>
        <p:txBody>
          <a:bodyPr>
            <a:normAutofit/>
          </a:bodyPr>
          <a:lstStyle/>
          <a:p>
            <a:r>
              <a:rPr lang="en-US" sz="4000" dirty="0" err="1">
                <a:solidFill>
                  <a:schemeClr val="bg1"/>
                </a:solidFill>
              </a:rPr>
              <a:t>Perguntas</a:t>
            </a:r>
            <a:r>
              <a:rPr lang="en-US" sz="4000" dirty="0">
                <a:solidFill>
                  <a:schemeClr val="bg1"/>
                </a:solidFill>
              </a:rPr>
              <a:t> </a:t>
            </a:r>
            <a:r>
              <a:rPr lang="en-US" sz="4000" dirty="0" err="1">
                <a:solidFill>
                  <a:schemeClr val="bg1"/>
                </a:solidFill>
              </a:rPr>
              <a:t>específicas</a:t>
            </a:r>
            <a:endParaRPr lang="en-US" sz="4000" dirty="0">
              <a:solidFill>
                <a:schemeClr val="bg1"/>
              </a:solidFill>
            </a:endParaRPr>
          </a:p>
        </p:txBody>
      </p:sp>
      <p:sp>
        <p:nvSpPr>
          <p:cNvPr id="3" name="Content Placeholder 2"/>
          <p:cNvSpPr>
            <a:spLocks noGrp="1"/>
          </p:cNvSpPr>
          <p:nvPr>
            <p:ph idx="1"/>
          </p:nvPr>
        </p:nvSpPr>
        <p:spPr>
          <a:xfrm>
            <a:off x="946573" y="2021840"/>
            <a:ext cx="8464127" cy="4561840"/>
          </a:xfrm>
        </p:spPr>
        <p:txBody>
          <a:bodyPr>
            <a:normAutofit fontScale="77500" lnSpcReduction="20000"/>
          </a:bodyPr>
          <a:lstStyle/>
          <a:p>
            <a:r>
              <a:rPr lang="pt-BR" dirty="0"/>
              <a:t>Quais pensamentos especificamente você tem tido</a:t>
            </a:r>
            <a:r>
              <a:rPr lang="en-US" dirty="0"/>
              <a:t>? </a:t>
            </a:r>
          </a:p>
          <a:p>
            <a:r>
              <a:rPr lang="pt-BR" dirty="0"/>
              <a:t>Há quanto tempo você tem esses pensamentos</a:t>
            </a:r>
            <a:r>
              <a:rPr lang="en-US" dirty="0"/>
              <a:t>?</a:t>
            </a:r>
          </a:p>
          <a:p>
            <a:r>
              <a:rPr lang="pt-BR" dirty="0"/>
              <a:t>Quão intensos eles têm sido? Quão frequentes? Quanto tempo eles têm durado</a:t>
            </a:r>
            <a:r>
              <a:rPr lang="en-US" dirty="0"/>
              <a:t>?</a:t>
            </a:r>
          </a:p>
          <a:p>
            <a:r>
              <a:rPr lang="en-US" dirty="0" err="1"/>
              <a:t>Esses</a:t>
            </a:r>
            <a:r>
              <a:rPr lang="en-US" dirty="0"/>
              <a:t> </a:t>
            </a:r>
            <a:r>
              <a:rPr lang="en-US" dirty="0" err="1"/>
              <a:t>pensamentos</a:t>
            </a:r>
            <a:r>
              <a:rPr lang="en-US" dirty="0"/>
              <a:t> </a:t>
            </a:r>
            <a:r>
              <a:rPr lang="en-US" dirty="0" err="1"/>
              <a:t>aumentaram</a:t>
            </a:r>
            <a:r>
              <a:rPr lang="en-US" dirty="0"/>
              <a:t> </a:t>
            </a:r>
            <a:r>
              <a:rPr lang="en-US" dirty="0" err="1"/>
              <a:t>recentemente</a:t>
            </a:r>
            <a:r>
              <a:rPr lang="en-US" dirty="0"/>
              <a:t>?</a:t>
            </a:r>
          </a:p>
          <a:p>
            <a:r>
              <a:rPr lang="pt-BR" dirty="0"/>
              <a:t>Você tem um plano de como você morreria ou se mataria</a:t>
            </a:r>
            <a:r>
              <a:rPr lang="en-US" dirty="0"/>
              <a:t>?</a:t>
            </a:r>
          </a:p>
          <a:p>
            <a:r>
              <a:rPr lang="pt-BR" dirty="0"/>
              <a:t>Como é esse plano? Onde você faria isso? Quando você faria isso</a:t>
            </a:r>
            <a:r>
              <a:rPr lang="en-US" dirty="0"/>
              <a:t>?</a:t>
            </a:r>
          </a:p>
          <a:p>
            <a:r>
              <a:rPr lang="pt-BR" dirty="0"/>
              <a:t>Você tem os meios para realizar este plano</a:t>
            </a:r>
            <a:r>
              <a:rPr lang="en-US" dirty="0"/>
              <a:t>?</a:t>
            </a:r>
          </a:p>
          <a:p>
            <a:r>
              <a:rPr lang="pt-BR" dirty="0"/>
              <a:t>Quão fácil é para você se apossar da arma/corda/pesticida, etc. (os meios</a:t>
            </a:r>
            <a:r>
              <a:rPr lang="is-IS" dirty="0"/>
              <a:t>)?</a:t>
            </a:r>
            <a:endParaRPr lang="en-US" dirty="0"/>
          </a:p>
          <a:p>
            <a:r>
              <a:rPr lang="pt-BR" dirty="0"/>
              <a:t>Você já realizou alguma tentativa? Se sim – o que aconteceu</a:t>
            </a:r>
            <a:r>
              <a:rPr lang="en-US" dirty="0"/>
              <a:t>?</a:t>
            </a:r>
          </a:p>
        </p:txBody>
      </p:sp>
      <p:sp>
        <p:nvSpPr>
          <p:cNvPr id="5" name="Slide Number Placeholder 4"/>
          <p:cNvSpPr>
            <a:spLocks noGrp="1"/>
          </p:cNvSpPr>
          <p:nvPr>
            <p:ph type="sldNum" sz="quarter" idx="12"/>
          </p:nvPr>
        </p:nvSpPr>
        <p:spPr/>
        <p:txBody>
          <a:bodyPr/>
          <a:lstStyle/>
          <a:p>
            <a:fld id="{957E1579-BBE9-6643-8A03-1936C19683D4}" type="slidenum">
              <a:rPr lang="en-US" smtClean="0"/>
              <a:t>75</a:t>
            </a:fld>
            <a:endParaRPr lang="en-US"/>
          </a:p>
        </p:txBody>
      </p:sp>
    </p:spTree>
    <p:extLst>
      <p:ext uri="{BB962C8B-B14F-4D97-AF65-F5344CB8AC3E}">
        <p14:creationId xmlns:p14="http://schemas.microsoft.com/office/powerpoint/2010/main" val="14609477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706880"/>
          </a:xfrm>
          <a:solidFill>
            <a:srgbClr val="C9452A"/>
          </a:solidFill>
        </p:spPr>
        <p:txBody>
          <a:bodyPr>
            <a:normAutofit/>
          </a:bodyPr>
          <a:lstStyle/>
          <a:p>
            <a:r>
              <a:rPr lang="pt-BR" sz="4000" dirty="0">
                <a:solidFill>
                  <a:schemeClr val="bg1"/>
                </a:solidFill>
              </a:rPr>
              <a:t>Perguntas para explorar </a:t>
            </a:r>
            <a:br>
              <a:rPr lang="pt-BR" sz="4000" dirty="0">
                <a:solidFill>
                  <a:schemeClr val="bg1"/>
                </a:solidFill>
              </a:rPr>
            </a:br>
            <a:r>
              <a:rPr lang="pt-BR" sz="4000" dirty="0">
                <a:solidFill>
                  <a:schemeClr val="bg1"/>
                </a:solidFill>
              </a:rPr>
              <a:t>fatores de proteção</a:t>
            </a:r>
            <a:endParaRPr lang="en-US" sz="4000" dirty="0">
              <a:solidFill>
                <a:schemeClr val="bg1"/>
              </a:solidFill>
            </a:endParaRPr>
          </a:p>
        </p:txBody>
      </p:sp>
      <p:sp>
        <p:nvSpPr>
          <p:cNvPr id="3" name="Content Placeholder 2"/>
          <p:cNvSpPr>
            <a:spLocks noGrp="1"/>
          </p:cNvSpPr>
          <p:nvPr>
            <p:ph idx="1"/>
          </p:nvPr>
        </p:nvSpPr>
        <p:spPr>
          <a:xfrm>
            <a:off x="715433" y="2194561"/>
            <a:ext cx="8695267" cy="3931603"/>
          </a:xfrm>
        </p:spPr>
        <p:txBody>
          <a:bodyPr>
            <a:normAutofit fontScale="92500" lnSpcReduction="20000"/>
          </a:bodyPr>
          <a:lstStyle/>
          <a:p>
            <a:r>
              <a:rPr lang="pt-BR" dirty="0"/>
              <a:t>Quais são alguns dos aspectos da sua vida que fazem valer a pena viver</a:t>
            </a:r>
            <a:r>
              <a:rPr lang="en-US" dirty="0"/>
              <a:t>?</a:t>
            </a:r>
          </a:p>
          <a:p>
            <a:r>
              <a:rPr lang="pt-BR" dirty="0"/>
              <a:t>Como você lidou anteriormente quando esteve sob estresse semelhante</a:t>
            </a:r>
            <a:r>
              <a:rPr lang="en-US" dirty="0"/>
              <a:t>?</a:t>
            </a:r>
          </a:p>
          <a:p>
            <a:r>
              <a:rPr lang="pt-BR" dirty="0"/>
              <a:t>O que te ajudou no passado</a:t>
            </a:r>
            <a:r>
              <a:rPr lang="en-US" dirty="0"/>
              <a:t>? </a:t>
            </a:r>
          </a:p>
          <a:p>
            <a:r>
              <a:rPr lang="pt-BR" dirty="0"/>
              <a:t>A quem você pode pedir ajuda? Quem vai te ouvir? Com quem você se sente apoiado</a:t>
            </a:r>
            <a:r>
              <a:rPr lang="en-US" dirty="0"/>
              <a:t>?</a:t>
            </a:r>
          </a:p>
          <a:p>
            <a:r>
              <a:rPr lang="pt-BR" dirty="0"/>
              <a:t>Quais alterações nas suas circunstâncias vão mudar sua opinião sobre se matar</a:t>
            </a:r>
            <a:r>
              <a:rPr lang="en-US" dirty="0"/>
              <a:t>?</a:t>
            </a:r>
          </a:p>
        </p:txBody>
      </p:sp>
      <p:sp>
        <p:nvSpPr>
          <p:cNvPr id="5" name="Slide Number Placeholder 4"/>
          <p:cNvSpPr>
            <a:spLocks noGrp="1"/>
          </p:cNvSpPr>
          <p:nvPr>
            <p:ph type="sldNum" sz="quarter" idx="12"/>
          </p:nvPr>
        </p:nvSpPr>
        <p:spPr/>
        <p:txBody>
          <a:bodyPr/>
          <a:lstStyle/>
          <a:p>
            <a:fld id="{957E1579-BBE9-6643-8A03-1936C19683D4}" type="slidenum">
              <a:rPr lang="en-US" smtClean="0"/>
              <a:t>76</a:t>
            </a:fld>
            <a:endParaRPr lang="en-US"/>
          </a:p>
        </p:txBody>
      </p:sp>
    </p:spTree>
    <p:extLst>
      <p:ext uri="{BB962C8B-B14F-4D97-AF65-F5344CB8AC3E}">
        <p14:creationId xmlns:p14="http://schemas.microsoft.com/office/powerpoint/2010/main" val="30376382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220C6A50-E323-4EDF-A7E2-19A40DCE79AA}"/>
              </a:ext>
            </a:extLst>
          </p:cNvPr>
          <p:cNvPicPr>
            <a:picLocks noChangeAspect="1"/>
          </p:cNvPicPr>
          <p:nvPr/>
        </p:nvPicPr>
        <p:blipFill rotWithShape="1">
          <a:blip r:embed="rId3"/>
          <a:srcRect l="10211" t="8283"/>
          <a:stretch/>
        </p:blipFill>
        <p:spPr>
          <a:xfrm>
            <a:off x="0" y="-9843"/>
            <a:ext cx="9906000" cy="6858000"/>
          </a:xfrm>
          <a:prstGeom prst="rect">
            <a:avLst/>
          </a:prstGeom>
        </p:spPr>
      </p:pic>
      <p:sp>
        <p:nvSpPr>
          <p:cNvPr id="3" name="TextBox 2"/>
          <p:cNvSpPr txBox="1"/>
          <p:nvPr/>
        </p:nvSpPr>
        <p:spPr>
          <a:xfrm>
            <a:off x="2468638" y="3542156"/>
            <a:ext cx="3947107" cy="1200329"/>
          </a:xfrm>
          <a:prstGeom prst="rect">
            <a:avLst/>
          </a:prstGeom>
          <a:noFill/>
          <a:ln w="76200" cmpd="sng">
            <a:solidFill>
              <a:srgbClr val="FFFF00"/>
            </a:solidFill>
          </a:ln>
        </p:spPr>
        <p:txBody>
          <a:bodyPr wrap="square" rtlCol="0">
            <a:spAutoFit/>
          </a:bodyPr>
          <a:lstStyle/>
          <a:p>
            <a:endParaRPr lang="en-US" dirty="0"/>
          </a:p>
          <a:p>
            <a:endParaRPr lang="en-US" dirty="0"/>
          </a:p>
          <a:p>
            <a:endParaRPr lang="en-US" dirty="0"/>
          </a:p>
          <a:p>
            <a:endParaRPr lang="en-US" dirty="0"/>
          </a:p>
        </p:txBody>
      </p:sp>
      <p:sp>
        <p:nvSpPr>
          <p:cNvPr id="6" name="Slide Number Placeholder 5"/>
          <p:cNvSpPr>
            <a:spLocks noGrp="1"/>
          </p:cNvSpPr>
          <p:nvPr>
            <p:ph type="sldNum" sz="quarter" idx="12"/>
          </p:nvPr>
        </p:nvSpPr>
        <p:spPr/>
        <p:txBody>
          <a:bodyPr/>
          <a:lstStyle/>
          <a:p>
            <a:fld id="{957E1579-BBE9-6643-8A03-1936C19683D4}" type="slidenum">
              <a:rPr lang="en-US" smtClean="0"/>
              <a:t>77</a:t>
            </a:fld>
            <a:endParaRPr lang="en-US"/>
          </a:p>
        </p:txBody>
      </p:sp>
    </p:spTree>
    <p:extLst>
      <p:ext uri="{BB962C8B-B14F-4D97-AF65-F5344CB8AC3E}">
        <p14:creationId xmlns:p14="http://schemas.microsoft.com/office/powerpoint/2010/main" val="2857015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690430B-28BB-4584-99A4-28EAC729E259}"/>
              </a:ext>
            </a:extLst>
          </p:cNvPr>
          <p:cNvPicPr>
            <a:picLocks noChangeAspect="1"/>
          </p:cNvPicPr>
          <p:nvPr/>
        </p:nvPicPr>
        <p:blipFill>
          <a:blip r:embed="rId3"/>
          <a:stretch>
            <a:fillRect/>
          </a:stretch>
        </p:blipFill>
        <p:spPr>
          <a:xfrm>
            <a:off x="0" y="0"/>
            <a:ext cx="9906000" cy="6858000"/>
          </a:xfrm>
          <a:prstGeom prst="rect">
            <a:avLst/>
          </a:prstGeom>
        </p:spPr>
      </p:pic>
      <p:sp>
        <p:nvSpPr>
          <p:cNvPr id="5" name="Slide Number Placeholder 4"/>
          <p:cNvSpPr>
            <a:spLocks noGrp="1"/>
          </p:cNvSpPr>
          <p:nvPr>
            <p:ph type="sldNum" sz="quarter" idx="12"/>
          </p:nvPr>
        </p:nvSpPr>
        <p:spPr/>
        <p:txBody>
          <a:bodyPr/>
          <a:lstStyle/>
          <a:p>
            <a:fld id="{97F0B770-F872-4347-985A-A7BA2E598CCA}" type="slidenum">
              <a:rPr lang="en-US" smtClean="0"/>
              <a:pPr/>
              <a:t>78</a:t>
            </a:fld>
            <a:endParaRPr lang="en-US"/>
          </a:p>
        </p:txBody>
      </p:sp>
    </p:spTree>
    <p:extLst>
      <p:ext uri="{BB962C8B-B14F-4D97-AF65-F5344CB8AC3E}">
        <p14:creationId xmlns:p14="http://schemas.microsoft.com/office/powerpoint/2010/main" val="13252876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10C170-7DB4-481D-A0C5-638D518F4700}"/>
              </a:ext>
            </a:extLst>
          </p:cNvPr>
          <p:cNvSpPr>
            <a:spLocks noGrp="1"/>
          </p:cNvSpPr>
          <p:nvPr>
            <p:ph type="title"/>
          </p:nvPr>
        </p:nvSpPr>
        <p:spPr>
          <a:xfrm>
            <a:off x="6064998" y="1783959"/>
            <a:ext cx="3320937" cy="2889114"/>
          </a:xfrm>
        </p:spPr>
        <p:txBody>
          <a:bodyPr vert="horz" lIns="91440" tIns="45720" rIns="91440" bIns="45720" rtlCol="0" anchor="b">
            <a:normAutofit/>
          </a:bodyPr>
          <a:lstStyle/>
          <a:p>
            <a:pPr algn="l" defTabSz="914400">
              <a:lnSpc>
                <a:spcPct val="90000"/>
              </a:lnSpc>
            </a:pPr>
            <a:r>
              <a:rPr lang="en-US" sz="4900"/>
              <a:t>INTERVALO</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840292"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Una imagen de una radiación electromagnética">
            <a:extLst>
              <a:ext uri="{FF2B5EF4-FFF2-40B4-BE49-F238E27FC236}">
                <a16:creationId xmlns:a16="http://schemas.microsoft.com/office/drawing/2014/main" id="{DC5192D4-A761-9538-1A8F-4101076D08AA}"/>
              </a:ext>
            </a:extLst>
          </p:cNvPr>
          <p:cNvPicPr>
            <a:picLocks noChangeAspect="1"/>
          </p:cNvPicPr>
          <p:nvPr/>
        </p:nvPicPr>
        <p:blipFill rotWithShape="1">
          <a:blip r:embed="rId2"/>
          <a:srcRect l="22660" r="21550" b="2"/>
          <a:stretch/>
        </p:blipFill>
        <p:spPr>
          <a:xfrm>
            <a:off x="20" y="10"/>
            <a:ext cx="5710633"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Espaço Reservado para Número de Slide 3">
            <a:extLst>
              <a:ext uri="{FF2B5EF4-FFF2-40B4-BE49-F238E27FC236}">
                <a16:creationId xmlns:a16="http://schemas.microsoft.com/office/drawing/2014/main" id="{4B4B5795-4C8B-418B-AF2F-985659D6D9FF}"/>
              </a:ext>
            </a:extLst>
          </p:cNvPr>
          <p:cNvSpPr>
            <a:spLocks noGrp="1"/>
          </p:cNvSpPr>
          <p:nvPr>
            <p:ph type="sldNum" sz="quarter" idx="12"/>
          </p:nvPr>
        </p:nvSpPr>
        <p:spPr>
          <a:xfrm>
            <a:off x="8940165" y="603504"/>
            <a:ext cx="445770" cy="548640"/>
          </a:xfrm>
          <a:prstGeom prst="ellipse">
            <a:avLst/>
          </a:prstGeom>
          <a:solidFill>
            <a:srgbClr val="7F7F7F"/>
          </a:solidFill>
        </p:spPr>
        <p:txBody>
          <a:bodyPr vert="horz" lIns="91440" tIns="45720" rIns="91440" bIns="45720" rtlCol="0" anchor="ctr">
            <a:normAutofit fontScale="85000" lnSpcReduction="20000"/>
          </a:bodyPr>
          <a:lstStyle/>
          <a:p>
            <a:pPr algn="ctr" defTabSz="914400">
              <a:spcAft>
                <a:spcPts val="600"/>
              </a:spcAft>
              <a:defRPr/>
            </a:pPr>
            <a:fld id="{355B6135-1BA1-2743-B4A9-7B55C0D4827C}" type="slidenum">
              <a:rPr lang="en-US" sz="1400">
                <a:solidFill>
                  <a:srgbClr val="FFFFFF"/>
                </a:solidFill>
                <a:latin typeface="Calibri" panose="020F0502020204030204"/>
              </a:rPr>
              <a:pPr algn="ctr" defTabSz="914400">
                <a:spcAft>
                  <a:spcPts val="600"/>
                </a:spcAft>
                <a:defRPr/>
              </a:pPr>
              <a:t>79</a:t>
            </a:fld>
            <a:endParaRPr lang="en-US" sz="1400">
              <a:solidFill>
                <a:srgbClr val="FFFFFF"/>
              </a:solidFill>
              <a:latin typeface="Calibri" panose="020F0502020204030204"/>
            </a:endParaRPr>
          </a:p>
        </p:txBody>
      </p:sp>
    </p:spTree>
    <p:extLst>
      <p:ext uri="{BB962C8B-B14F-4D97-AF65-F5344CB8AC3E}">
        <p14:creationId xmlns:p14="http://schemas.microsoft.com/office/powerpoint/2010/main" val="255229923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906000" cy="1370013"/>
          </a:xfrm>
          <a:prstGeom prst="rect">
            <a:avLst/>
          </a:prstGeom>
          <a:solidFill>
            <a:srgbClr val="79215B"/>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rgbClr val="FFFFFF"/>
              </a:solidFill>
            </a:endParaRPr>
          </a:p>
        </p:txBody>
      </p:sp>
      <p:sp>
        <p:nvSpPr>
          <p:cNvPr id="2" name="Title 1"/>
          <p:cNvSpPr>
            <a:spLocks noGrp="1"/>
          </p:cNvSpPr>
          <p:nvPr>
            <p:ph type="title"/>
          </p:nvPr>
        </p:nvSpPr>
        <p:spPr>
          <a:xfrm>
            <a:off x="0" y="1"/>
            <a:ext cx="9906000" cy="1370013"/>
          </a:xfrm>
        </p:spPr>
        <p:txBody>
          <a:bodyPr/>
          <a:lstStyle/>
          <a:p>
            <a:r>
              <a:rPr lang="en-US" dirty="0" err="1">
                <a:solidFill>
                  <a:schemeClr val="bg1"/>
                </a:solidFill>
              </a:rPr>
              <a:t>Fatores</a:t>
            </a:r>
            <a:r>
              <a:rPr lang="en-US" dirty="0">
                <a:solidFill>
                  <a:schemeClr val="bg1"/>
                </a:solidFill>
              </a:rPr>
              <a:t> </a:t>
            </a:r>
            <a:r>
              <a:rPr lang="en-US" dirty="0" err="1">
                <a:solidFill>
                  <a:schemeClr val="bg1"/>
                </a:solidFill>
              </a:rPr>
              <a:t>contribuintes</a:t>
            </a:r>
            <a:endParaRPr lang="en-U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21830618"/>
              </p:ext>
            </p:extLst>
          </p:nvPr>
        </p:nvGraphicFramePr>
        <p:xfrm>
          <a:off x="495300" y="1600201"/>
          <a:ext cx="89154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EB40AA59-4862-BE48-B65D-F1FCA53D92C7}" type="slidenum">
              <a:rPr lang="en-US" smtClean="0"/>
              <a:t>8</a:t>
            </a:fld>
            <a:endParaRPr lang="en-US"/>
          </a:p>
        </p:txBody>
      </p:sp>
    </p:spTree>
    <p:extLst>
      <p:ext uri="{BB962C8B-B14F-4D97-AF65-F5344CB8AC3E}">
        <p14:creationId xmlns:p14="http://schemas.microsoft.com/office/powerpoint/2010/main" val="25058982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2D0C219C-FD32-4090-93B9-9DF86592BBFB}"/>
              </a:ext>
            </a:extLst>
          </p:cNvPr>
          <p:cNvPicPr>
            <a:picLocks noChangeAspect="1"/>
          </p:cNvPicPr>
          <p:nvPr/>
        </p:nvPicPr>
        <p:blipFill>
          <a:blip r:embed="rId3"/>
          <a:stretch>
            <a:fillRect/>
          </a:stretch>
        </p:blipFill>
        <p:spPr>
          <a:xfrm>
            <a:off x="0" y="2"/>
            <a:ext cx="9906000" cy="6857999"/>
          </a:xfrm>
          <a:prstGeom prst="rect">
            <a:avLst/>
          </a:prstGeom>
        </p:spPr>
      </p:pic>
      <p:sp>
        <p:nvSpPr>
          <p:cNvPr id="2" name="Slide Number Placeholder 1"/>
          <p:cNvSpPr>
            <a:spLocks noGrp="1"/>
          </p:cNvSpPr>
          <p:nvPr>
            <p:ph type="sldNum" sz="quarter" idx="12"/>
          </p:nvPr>
        </p:nvSpPr>
        <p:spPr/>
        <p:txBody>
          <a:bodyPr/>
          <a:lstStyle/>
          <a:p>
            <a:fld id="{B99090EE-F71C-4F70-95CC-E78F5DD8232E}" type="slidenum">
              <a:rPr lang="en-US" smtClean="0"/>
              <a:pPr/>
              <a:t>80</a:t>
            </a:fld>
            <a:endParaRPr lang="en-US"/>
          </a:p>
        </p:txBody>
      </p:sp>
    </p:spTree>
    <p:extLst>
      <p:ext uri="{BB962C8B-B14F-4D97-AF65-F5344CB8AC3E}">
        <p14:creationId xmlns:p14="http://schemas.microsoft.com/office/powerpoint/2010/main" val="20269849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11089" y="1"/>
            <a:ext cx="6652557" cy="7273595"/>
          </a:xfrm>
          <a:prstGeom prst="rect">
            <a:avLst/>
          </a:prstGeom>
        </p:spPr>
      </p:pic>
      <p:sp>
        <p:nvSpPr>
          <p:cNvPr id="3" name="Rectangle 2"/>
          <p:cNvSpPr>
            <a:spLocks/>
          </p:cNvSpPr>
          <p:nvPr/>
        </p:nvSpPr>
        <p:spPr bwMode="auto">
          <a:xfrm>
            <a:off x="15679" y="6021288"/>
            <a:ext cx="9906000" cy="836712"/>
          </a:xfrm>
          <a:prstGeom prst="rect">
            <a:avLst/>
          </a:prstGeom>
          <a:solidFill>
            <a:srgbClr val="C9452A"/>
          </a:solidFill>
          <a:ln w="9525">
            <a:noFill/>
            <a:miter lim="800000"/>
            <a:headEnd/>
            <a:tailEnd/>
          </a:ln>
        </p:spPr>
        <p:txBody>
          <a:bodyPr anchor="ctr"/>
          <a:lstStyle/>
          <a:p>
            <a:pPr algn="ctr"/>
            <a:endParaRPr lang="en-US" sz="4000">
              <a:solidFill>
                <a:schemeClr val="bg1"/>
              </a:solidFill>
              <a:latin typeface="Calibri" pitchFamily="34" charset="0"/>
            </a:endParaRPr>
          </a:p>
        </p:txBody>
      </p:sp>
      <p:sp>
        <p:nvSpPr>
          <p:cNvPr id="5" name="Slide Number Placeholder 4"/>
          <p:cNvSpPr>
            <a:spLocks noGrp="1"/>
          </p:cNvSpPr>
          <p:nvPr>
            <p:ph type="sldNum" sz="quarter" idx="12"/>
          </p:nvPr>
        </p:nvSpPr>
        <p:spPr/>
        <p:txBody>
          <a:bodyPr/>
          <a:lstStyle/>
          <a:p>
            <a:fld id="{957E1579-BBE9-6643-8A03-1936C19683D4}" type="slidenum">
              <a:rPr lang="en-US" smtClean="0"/>
              <a:t>81</a:t>
            </a:fld>
            <a:endParaRPr lang="en-US"/>
          </a:p>
        </p:txBody>
      </p:sp>
    </p:spTree>
    <p:extLst>
      <p:ext uri="{BB962C8B-B14F-4D97-AF65-F5344CB8AC3E}">
        <p14:creationId xmlns:p14="http://schemas.microsoft.com/office/powerpoint/2010/main" val="25735438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11089" y="1"/>
            <a:ext cx="6652557" cy="7273595"/>
          </a:xfrm>
          <a:prstGeom prst="rect">
            <a:avLst/>
          </a:prstGeom>
        </p:spPr>
      </p:pic>
      <p:sp>
        <p:nvSpPr>
          <p:cNvPr id="3" name="Rectangle 2"/>
          <p:cNvSpPr>
            <a:spLocks/>
          </p:cNvSpPr>
          <p:nvPr/>
        </p:nvSpPr>
        <p:spPr bwMode="auto">
          <a:xfrm>
            <a:off x="15679" y="6021288"/>
            <a:ext cx="9906000" cy="836712"/>
          </a:xfrm>
          <a:prstGeom prst="rect">
            <a:avLst/>
          </a:prstGeom>
          <a:solidFill>
            <a:srgbClr val="C9452A"/>
          </a:solidFill>
          <a:ln w="9525">
            <a:noFill/>
            <a:miter lim="800000"/>
            <a:headEnd/>
            <a:tailEnd/>
          </a:ln>
        </p:spPr>
        <p:txBody>
          <a:bodyPr anchor="ctr"/>
          <a:lstStyle/>
          <a:p>
            <a:pPr algn="ctr"/>
            <a:endParaRPr lang="en-US" sz="4000">
              <a:solidFill>
                <a:schemeClr val="bg1"/>
              </a:solidFill>
              <a:latin typeface="Calibri" pitchFamily="34" charset="0"/>
            </a:endParaRPr>
          </a:p>
        </p:txBody>
      </p:sp>
      <p:sp>
        <p:nvSpPr>
          <p:cNvPr id="4" name="TextBox 3"/>
          <p:cNvSpPr txBox="1"/>
          <p:nvPr/>
        </p:nvSpPr>
        <p:spPr>
          <a:xfrm>
            <a:off x="498117" y="3143079"/>
            <a:ext cx="1606787" cy="369332"/>
          </a:xfrm>
          <a:prstGeom prst="rect">
            <a:avLst/>
          </a:prstGeom>
          <a:noFill/>
        </p:spPr>
        <p:txBody>
          <a:bodyPr wrap="none" rtlCol="0">
            <a:spAutoFit/>
          </a:bodyPr>
          <a:lstStyle/>
          <a:p>
            <a:r>
              <a:rPr lang="en-US" dirty="0" err="1"/>
              <a:t>Psicoeducação</a:t>
            </a:r>
            <a:r>
              <a:rPr lang="en-US" dirty="0"/>
              <a:t> </a:t>
            </a:r>
          </a:p>
        </p:txBody>
      </p:sp>
      <p:sp>
        <p:nvSpPr>
          <p:cNvPr id="5" name="TextBox 4"/>
          <p:cNvSpPr txBox="1"/>
          <p:nvPr/>
        </p:nvSpPr>
        <p:spPr>
          <a:xfrm>
            <a:off x="941278" y="658909"/>
            <a:ext cx="2644343" cy="1200329"/>
          </a:xfrm>
          <a:prstGeom prst="rect">
            <a:avLst/>
          </a:prstGeom>
          <a:noFill/>
        </p:spPr>
        <p:txBody>
          <a:bodyPr wrap="square" rtlCol="0">
            <a:spAutoFit/>
          </a:bodyPr>
          <a:lstStyle/>
          <a:p>
            <a:r>
              <a:rPr lang="pt-BR" dirty="0"/>
              <a:t>Tratar quaisquer transtornos MNS simultâneos, dor crônica ou sofrimento emocional</a:t>
            </a:r>
            <a:endParaRPr lang="en-US" dirty="0"/>
          </a:p>
        </p:txBody>
      </p:sp>
      <p:sp>
        <p:nvSpPr>
          <p:cNvPr id="6" name="TextBox 5"/>
          <p:cNvSpPr txBox="1"/>
          <p:nvPr/>
        </p:nvSpPr>
        <p:spPr>
          <a:xfrm>
            <a:off x="4767689" y="183695"/>
            <a:ext cx="3681777" cy="369332"/>
          </a:xfrm>
          <a:prstGeom prst="rect">
            <a:avLst/>
          </a:prstGeom>
          <a:noFill/>
        </p:spPr>
        <p:txBody>
          <a:bodyPr wrap="none" rtlCol="0">
            <a:spAutoFit/>
          </a:bodyPr>
          <a:lstStyle/>
          <a:p>
            <a:r>
              <a:rPr lang="pt-BR" dirty="0"/>
              <a:t>Oferecer e ativar suporte psicossocial</a:t>
            </a:r>
            <a:endParaRPr lang="en-US" dirty="0"/>
          </a:p>
        </p:txBody>
      </p:sp>
      <p:sp>
        <p:nvSpPr>
          <p:cNvPr id="7" name="TextBox 6"/>
          <p:cNvSpPr txBox="1"/>
          <p:nvPr/>
        </p:nvSpPr>
        <p:spPr>
          <a:xfrm>
            <a:off x="5894708" y="801527"/>
            <a:ext cx="2153346" cy="369332"/>
          </a:xfrm>
          <a:prstGeom prst="rect">
            <a:avLst/>
          </a:prstGeom>
          <a:noFill/>
        </p:spPr>
        <p:txBody>
          <a:bodyPr wrap="none" rtlCol="0">
            <a:spAutoFit/>
          </a:bodyPr>
          <a:lstStyle/>
          <a:p>
            <a:r>
              <a:rPr lang="en-US" dirty="0" err="1"/>
              <a:t>Apoiar</a:t>
            </a:r>
            <a:r>
              <a:rPr lang="en-US" dirty="0"/>
              <a:t> </a:t>
            </a:r>
            <a:r>
              <a:rPr lang="en-US" dirty="0" err="1"/>
              <a:t>os</a:t>
            </a:r>
            <a:r>
              <a:rPr lang="en-US" dirty="0"/>
              <a:t> </a:t>
            </a:r>
            <a:r>
              <a:rPr lang="en-US" dirty="0" err="1"/>
              <a:t>cuidadores</a:t>
            </a:r>
            <a:endParaRPr lang="en-US" dirty="0"/>
          </a:p>
        </p:txBody>
      </p:sp>
      <p:sp>
        <p:nvSpPr>
          <p:cNvPr id="8" name="TextBox 7"/>
          <p:cNvSpPr txBox="1"/>
          <p:nvPr/>
        </p:nvSpPr>
        <p:spPr>
          <a:xfrm>
            <a:off x="6721871" y="1287864"/>
            <a:ext cx="3126296" cy="1200329"/>
          </a:xfrm>
          <a:prstGeom prst="rect">
            <a:avLst/>
          </a:prstGeom>
          <a:noFill/>
        </p:spPr>
        <p:txBody>
          <a:bodyPr wrap="square" rtlCol="0">
            <a:spAutoFit/>
          </a:bodyPr>
          <a:lstStyle/>
          <a:p>
            <a:r>
              <a:rPr lang="pt-BR" dirty="0"/>
              <a:t>Cuidar/criar um ambiente seguro para a pessoa que tenha cometido autoagressão/suicídio</a:t>
            </a:r>
            <a:endParaRPr lang="en-US" dirty="0"/>
          </a:p>
        </p:txBody>
      </p:sp>
      <p:sp>
        <p:nvSpPr>
          <p:cNvPr id="9" name="TextBox 8"/>
          <p:cNvSpPr txBox="1"/>
          <p:nvPr/>
        </p:nvSpPr>
        <p:spPr>
          <a:xfrm>
            <a:off x="3632200" y="3984536"/>
            <a:ext cx="2894753" cy="923330"/>
          </a:xfrm>
          <a:prstGeom prst="rect">
            <a:avLst/>
          </a:prstGeom>
          <a:noFill/>
        </p:spPr>
        <p:txBody>
          <a:bodyPr wrap="square" rtlCol="0">
            <a:spAutoFit/>
          </a:bodyPr>
          <a:lstStyle/>
          <a:p>
            <a:pPr algn="ctr"/>
            <a:r>
              <a:rPr lang="pt-BR" b="1" dirty="0"/>
              <a:t>ENCAMINHAR para um especialista em saúde mental</a:t>
            </a:r>
            <a:endParaRPr lang="en-US" b="1" dirty="0"/>
          </a:p>
        </p:txBody>
      </p:sp>
      <p:sp>
        <p:nvSpPr>
          <p:cNvPr id="11" name="Slide Number Placeholder 10"/>
          <p:cNvSpPr>
            <a:spLocks noGrp="1"/>
          </p:cNvSpPr>
          <p:nvPr>
            <p:ph type="sldNum" sz="quarter" idx="12"/>
          </p:nvPr>
        </p:nvSpPr>
        <p:spPr/>
        <p:txBody>
          <a:bodyPr/>
          <a:lstStyle/>
          <a:p>
            <a:fld id="{957E1579-BBE9-6643-8A03-1936C19683D4}" type="slidenum">
              <a:rPr lang="en-US" smtClean="0"/>
              <a:t>82</a:t>
            </a:fld>
            <a:endParaRPr lang="en-US"/>
          </a:p>
        </p:txBody>
      </p:sp>
    </p:spTree>
    <p:extLst>
      <p:ext uri="{BB962C8B-B14F-4D97-AF65-F5344CB8AC3E}">
        <p14:creationId xmlns:p14="http://schemas.microsoft.com/office/powerpoint/2010/main" val="35440334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696720"/>
          </a:xfrm>
          <a:solidFill>
            <a:srgbClr val="C9452A"/>
          </a:solidFill>
        </p:spPr>
        <p:txBody>
          <a:bodyPr>
            <a:normAutofit/>
          </a:bodyPr>
          <a:lstStyle/>
          <a:p>
            <a:r>
              <a:rPr lang="en-US" sz="4000" dirty="0" err="1">
                <a:solidFill>
                  <a:schemeClr val="bg1"/>
                </a:solidFill>
              </a:rPr>
              <a:t>Manejo</a:t>
            </a:r>
            <a:r>
              <a:rPr lang="en-US" sz="4000" dirty="0">
                <a:solidFill>
                  <a:schemeClr val="bg1"/>
                </a:solidFill>
              </a:rPr>
              <a:t>: </a:t>
            </a:r>
            <a:r>
              <a:rPr lang="en-US" sz="4000" dirty="0" err="1">
                <a:solidFill>
                  <a:schemeClr val="bg1"/>
                </a:solidFill>
              </a:rPr>
              <a:t>Condições</a:t>
            </a:r>
            <a:r>
              <a:rPr lang="en-US" sz="4000" dirty="0">
                <a:solidFill>
                  <a:schemeClr val="bg1"/>
                </a:solidFill>
              </a:rPr>
              <a:t> </a:t>
            </a:r>
            <a:r>
              <a:rPr lang="en-US" sz="4000" dirty="0" err="1">
                <a:solidFill>
                  <a:schemeClr val="bg1"/>
                </a:solidFill>
              </a:rPr>
              <a:t>concorrentes</a:t>
            </a:r>
            <a:endParaRPr lang="en-US" sz="4000" dirty="0">
              <a:solidFill>
                <a:schemeClr val="bg1"/>
              </a:solidFill>
            </a:endParaRPr>
          </a:p>
        </p:txBody>
      </p:sp>
      <p:sp>
        <p:nvSpPr>
          <p:cNvPr id="3" name="Content Placeholder 2"/>
          <p:cNvSpPr>
            <a:spLocks noGrp="1"/>
          </p:cNvSpPr>
          <p:nvPr>
            <p:ph idx="1"/>
          </p:nvPr>
        </p:nvSpPr>
        <p:spPr>
          <a:xfrm>
            <a:off x="902547" y="2245361"/>
            <a:ext cx="8100907" cy="3880803"/>
          </a:xfrm>
        </p:spPr>
        <p:txBody>
          <a:bodyPr>
            <a:noAutofit/>
          </a:bodyPr>
          <a:lstStyle/>
          <a:p>
            <a:r>
              <a:rPr lang="pt-BR" sz="2200" dirty="0"/>
              <a:t>Se houver um transtorno MNS simultâneo, por ex. depressão, transtorno por uso de álcool, gerencie de acordo com o MI-mhGAP para autoagressão/suicídio e também para a condição mhGAP</a:t>
            </a:r>
            <a:r>
              <a:rPr lang="en-US" sz="2200" dirty="0"/>
              <a:t>.</a:t>
            </a:r>
          </a:p>
          <a:p>
            <a:pPr marL="0" indent="0">
              <a:buNone/>
            </a:pPr>
            <a:endParaRPr lang="en-US" sz="2200" dirty="0"/>
          </a:p>
          <a:p>
            <a:r>
              <a:rPr lang="pt-BR" sz="2200" dirty="0"/>
              <a:t>Se houver dor crônica, você precisa controlar a dor. Consulte um especialista em dor, se necessário/disponível</a:t>
            </a:r>
            <a:r>
              <a:rPr lang="en-US" sz="2200" dirty="0"/>
              <a:t>.</a:t>
            </a:r>
          </a:p>
          <a:p>
            <a:pPr marL="0" indent="0">
              <a:buNone/>
            </a:pPr>
            <a:endParaRPr lang="en-US" sz="2200" dirty="0"/>
          </a:p>
          <a:p>
            <a:r>
              <a:rPr lang="pt-BR" sz="2200" dirty="0"/>
              <a:t>Se a pessoa não tiver um transtorno mhGAP, e mesmo assim apresentar sintomas emocionais graves, gerencie conforme explicado no Módulo: Outros problemas importantes de saúde mental</a:t>
            </a:r>
            <a:r>
              <a:rPr lang="en-US" sz="2200" dirty="0"/>
              <a:t>.</a:t>
            </a:r>
          </a:p>
        </p:txBody>
      </p:sp>
      <p:sp>
        <p:nvSpPr>
          <p:cNvPr id="5" name="Slide Number Placeholder 4"/>
          <p:cNvSpPr>
            <a:spLocks noGrp="1"/>
          </p:cNvSpPr>
          <p:nvPr>
            <p:ph type="sldNum" sz="quarter" idx="12"/>
          </p:nvPr>
        </p:nvSpPr>
        <p:spPr/>
        <p:txBody>
          <a:bodyPr/>
          <a:lstStyle/>
          <a:p>
            <a:fld id="{957E1579-BBE9-6643-8A03-1936C19683D4}" type="slidenum">
              <a:rPr lang="en-US" smtClean="0"/>
              <a:t>83</a:t>
            </a:fld>
            <a:endParaRPr lang="en-US"/>
          </a:p>
        </p:txBody>
      </p:sp>
    </p:spTree>
    <p:extLst>
      <p:ext uri="{BB962C8B-B14F-4D97-AF65-F5344CB8AC3E}">
        <p14:creationId xmlns:p14="http://schemas.microsoft.com/office/powerpoint/2010/main" val="28658668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CDA0D5F0-FA4C-4C57-984F-9A0D96EA03FC}"/>
              </a:ext>
            </a:extLst>
          </p:cNvPr>
          <p:cNvPicPr>
            <a:picLocks noChangeAspect="1"/>
          </p:cNvPicPr>
          <p:nvPr/>
        </p:nvPicPr>
        <p:blipFill>
          <a:blip r:embed="rId3"/>
          <a:stretch>
            <a:fillRect/>
          </a:stretch>
        </p:blipFill>
        <p:spPr>
          <a:xfrm>
            <a:off x="0" y="1"/>
            <a:ext cx="9906000" cy="6858000"/>
          </a:xfrm>
          <a:prstGeom prst="rect">
            <a:avLst/>
          </a:prstGeom>
        </p:spPr>
      </p:pic>
      <p:sp>
        <p:nvSpPr>
          <p:cNvPr id="4" name="Slide Number Placeholder 3"/>
          <p:cNvSpPr>
            <a:spLocks noGrp="1"/>
          </p:cNvSpPr>
          <p:nvPr>
            <p:ph type="sldNum" sz="quarter" idx="12"/>
          </p:nvPr>
        </p:nvSpPr>
        <p:spPr/>
        <p:txBody>
          <a:bodyPr/>
          <a:lstStyle/>
          <a:p>
            <a:fld id="{957E1579-BBE9-6643-8A03-1936C19683D4}" type="slidenum">
              <a:rPr lang="en-US" smtClean="0"/>
              <a:t>84</a:t>
            </a:fld>
            <a:endParaRPr lang="en-US"/>
          </a:p>
        </p:txBody>
      </p:sp>
      <p:sp>
        <p:nvSpPr>
          <p:cNvPr id="7" name="Retângulo 6">
            <a:extLst>
              <a:ext uri="{FF2B5EF4-FFF2-40B4-BE49-F238E27FC236}">
                <a16:creationId xmlns:a16="http://schemas.microsoft.com/office/drawing/2014/main" id="{167A68E5-846D-40BB-8CFE-9CA74460889D}"/>
              </a:ext>
            </a:extLst>
          </p:cNvPr>
          <p:cNvSpPr/>
          <p:nvPr/>
        </p:nvSpPr>
        <p:spPr>
          <a:xfrm>
            <a:off x="3380619" y="870858"/>
            <a:ext cx="6336695" cy="510534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813095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8953BBE1-82C1-4A21-9490-F5852756381A}"/>
              </a:ext>
            </a:extLst>
          </p:cNvPr>
          <p:cNvPicPr>
            <a:picLocks noChangeAspect="1"/>
          </p:cNvPicPr>
          <p:nvPr/>
        </p:nvPicPr>
        <p:blipFill>
          <a:blip r:embed="rId3"/>
          <a:stretch>
            <a:fillRect/>
          </a:stretch>
        </p:blipFill>
        <p:spPr>
          <a:xfrm>
            <a:off x="0" y="0"/>
            <a:ext cx="9906000" cy="6858000"/>
          </a:xfrm>
          <a:prstGeom prst="rect">
            <a:avLst/>
          </a:prstGeom>
        </p:spPr>
      </p:pic>
      <p:sp>
        <p:nvSpPr>
          <p:cNvPr id="4" name="Slide Number Placeholder 3"/>
          <p:cNvSpPr>
            <a:spLocks noGrp="1"/>
          </p:cNvSpPr>
          <p:nvPr>
            <p:ph type="sldNum" sz="quarter" idx="12"/>
          </p:nvPr>
        </p:nvSpPr>
        <p:spPr/>
        <p:txBody>
          <a:bodyPr/>
          <a:lstStyle/>
          <a:p>
            <a:fld id="{957E1579-BBE9-6643-8A03-1936C19683D4}" type="slidenum">
              <a:rPr lang="en-US" smtClean="0"/>
              <a:t>85</a:t>
            </a:fld>
            <a:endParaRPr lang="en-US"/>
          </a:p>
        </p:txBody>
      </p:sp>
    </p:spTree>
    <p:extLst>
      <p:ext uri="{BB962C8B-B14F-4D97-AF65-F5344CB8AC3E}">
        <p14:creationId xmlns:p14="http://schemas.microsoft.com/office/powerpoint/2010/main" val="15584524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80" y="0"/>
            <a:ext cx="9890321" cy="1600200"/>
          </a:xfrm>
        </p:spPr>
        <p:txBody>
          <a:bodyPr>
            <a:normAutofit/>
          </a:bodyPr>
          <a:lstStyle/>
          <a:p>
            <a:r>
              <a:rPr lang="en-US" dirty="0"/>
              <a:t>ATIVIDADE 02</a:t>
            </a:r>
            <a:br>
              <a:rPr lang="en-US" dirty="0"/>
            </a:br>
            <a:r>
              <a:rPr lang="en-US" dirty="0"/>
              <a:t>ROLEPLAY: </a:t>
            </a:r>
            <a:r>
              <a:rPr lang="en-US" dirty="0" err="1"/>
              <a:t>Avaliação</a:t>
            </a:r>
            <a:r>
              <a:rPr lang="en-US" dirty="0"/>
              <a:t> e </a:t>
            </a:r>
            <a:r>
              <a:rPr lang="en-US" dirty="0" err="1"/>
              <a:t>Intervenção</a:t>
            </a:r>
            <a:r>
              <a:rPr lang="en-US" dirty="0"/>
              <a:t> </a:t>
            </a:r>
          </a:p>
        </p:txBody>
      </p:sp>
      <p:sp>
        <p:nvSpPr>
          <p:cNvPr id="3" name="Content Placeholder 2"/>
          <p:cNvSpPr>
            <a:spLocks noGrp="1"/>
          </p:cNvSpPr>
          <p:nvPr>
            <p:ph idx="1"/>
          </p:nvPr>
        </p:nvSpPr>
        <p:spPr>
          <a:xfrm>
            <a:off x="1157205" y="1600201"/>
            <a:ext cx="7622948" cy="4317683"/>
          </a:xfrm>
        </p:spPr>
        <p:txBody>
          <a:bodyPr>
            <a:normAutofit/>
          </a:bodyPr>
          <a:lstStyle/>
          <a:p>
            <a:pPr marL="0" indent="0">
              <a:buNone/>
            </a:pPr>
            <a:r>
              <a:rPr lang="en-US" sz="2800" dirty="0"/>
              <a:t> </a:t>
            </a:r>
            <a:r>
              <a:rPr lang="en-US" sz="2800" dirty="0" err="1"/>
              <a:t>treinamento</a:t>
            </a:r>
            <a:r>
              <a:rPr lang="en-US" sz="2800" dirty="0"/>
              <a:t> de </a:t>
            </a:r>
            <a:r>
              <a:rPr lang="en-US" sz="2800" dirty="0" err="1"/>
              <a:t>avalição</a:t>
            </a:r>
            <a:r>
              <a:rPr lang="en-US" sz="2800" dirty="0"/>
              <a:t>/</a:t>
            </a:r>
            <a:r>
              <a:rPr lang="en-US" sz="2800" dirty="0" err="1"/>
              <a:t>intervençao</a:t>
            </a:r>
            <a:r>
              <a:rPr lang="en-US" sz="2800" dirty="0"/>
              <a:t> </a:t>
            </a:r>
            <a:r>
              <a:rPr lang="en-US" sz="2800" dirty="0" err="1"/>
              <a:t>em</a:t>
            </a:r>
            <a:r>
              <a:rPr lang="en-US" sz="2800" dirty="0"/>
              <a:t> </a:t>
            </a:r>
            <a:r>
              <a:rPr lang="en-US" sz="2800" dirty="0" err="1"/>
              <a:t>caso</a:t>
            </a:r>
            <a:r>
              <a:rPr lang="en-US" sz="2800" dirty="0"/>
              <a:t> de Auto </a:t>
            </a:r>
            <a:r>
              <a:rPr lang="en-US" sz="2800" dirty="0" err="1"/>
              <a:t>Agressão</a:t>
            </a:r>
            <a:endParaRPr lang="en-US" sz="2800" dirty="0"/>
          </a:p>
          <a:p>
            <a:pPr marL="0" indent="0">
              <a:buNone/>
            </a:pPr>
            <a:r>
              <a:rPr lang="pt-BR" sz="2800" dirty="0"/>
              <a:t>Pratique usando o MI-mhGAP para avaliar e cuidar de alguém com autoagressão ou tentativa de suicídio</a:t>
            </a:r>
            <a:endParaRPr lang="en-US" sz="2800" dirty="0"/>
          </a:p>
        </p:txBody>
      </p:sp>
      <p:sp>
        <p:nvSpPr>
          <p:cNvPr id="4" name="Rectangle 3"/>
          <p:cNvSpPr>
            <a:spLocks/>
          </p:cNvSpPr>
          <p:nvPr/>
        </p:nvSpPr>
        <p:spPr bwMode="auto">
          <a:xfrm>
            <a:off x="15679" y="6021288"/>
            <a:ext cx="9906000" cy="836712"/>
          </a:xfrm>
          <a:prstGeom prst="rect">
            <a:avLst/>
          </a:prstGeom>
          <a:solidFill>
            <a:srgbClr val="C9452A"/>
          </a:solidFill>
          <a:ln w="9525">
            <a:noFill/>
            <a:miter lim="800000"/>
            <a:headEnd/>
            <a:tailEnd/>
          </a:ln>
        </p:spPr>
        <p:txBody>
          <a:bodyPr anchor="ctr"/>
          <a:lstStyle/>
          <a:p>
            <a:pPr algn="ctr"/>
            <a:endParaRPr lang="en-US" sz="4000">
              <a:solidFill>
                <a:schemeClr val="bg1"/>
              </a:solidFill>
              <a:latin typeface="Calibri" pitchFamily="34" charset="0"/>
            </a:endParaRPr>
          </a:p>
        </p:txBody>
      </p:sp>
    </p:spTree>
    <p:extLst>
      <p:ext uri="{BB962C8B-B14F-4D97-AF65-F5344CB8AC3E}">
        <p14:creationId xmlns:p14="http://schemas.microsoft.com/office/powerpoint/2010/main" val="13658903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F1B9EC96-8464-46FC-B399-C6487E6A1E0C}"/>
              </a:ext>
            </a:extLst>
          </p:cNvPr>
          <p:cNvPicPr>
            <a:picLocks noChangeAspect="1"/>
          </p:cNvPicPr>
          <p:nvPr/>
        </p:nvPicPr>
        <p:blipFill>
          <a:blip r:embed="rId3"/>
          <a:stretch>
            <a:fillRect/>
          </a:stretch>
        </p:blipFill>
        <p:spPr>
          <a:xfrm>
            <a:off x="0" y="-19944"/>
            <a:ext cx="9906000" cy="6877944"/>
          </a:xfrm>
          <a:prstGeom prst="rect">
            <a:avLst/>
          </a:prstGeom>
        </p:spPr>
      </p:pic>
      <p:sp>
        <p:nvSpPr>
          <p:cNvPr id="4" name="Slide Number Placeholder 3"/>
          <p:cNvSpPr>
            <a:spLocks noGrp="1"/>
          </p:cNvSpPr>
          <p:nvPr>
            <p:ph type="sldNum" sz="quarter" idx="12"/>
          </p:nvPr>
        </p:nvSpPr>
        <p:spPr/>
        <p:txBody>
          <a:bodyPr/>
          <a:lstStyle/>
          <a:p>
            <a:fld id="{957E1579-BBE9-6643-8A03-1936C19683D4}" type="slidenum">
              <a:rPr lang="en-US" smtClean="0"/>
              <a:t>87</a:t>
            </a:fld>
            <a:endParaRPr lang="en-US"/>
          </a:p>
        </p:txBody>
      </p:sp>
    </p:spTree>
    <p:extLst>
      <p:ext uri="{BB962C8B-B14F-4D97-AF65-F5344CB8AC3E}">
        <p14:creationId xmlns:p14="http://schemas.microsoft.com/office/powerpoint/2010/main" val="6677921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1727200"/>
          </a:xfrm>
          <a:solidFill>
            <a:srgbClr val="C9452A"/>
          </a:solidFill>
        </p:spPr>
        <p:txBody>
          <a:bodyPr/>
          <a:lstStyle/>
          <a:p>
            <a:r>
              <a:rPr lang="en-US" dirty="0" err="1">
                <a:solidFill>
                  <a:schemeClr val="bg1"/>
                </a:solidFill>
              </a:rPr>
              <a:t>Revisão</a:t>
            </a:r>
            <a:endParaRPr lang="en-US" dirty="0">
              <a:solidFill>
                <a:schemeClr val="bg1"/>
              </a:solidFill>
            </a:endParaRPr>
          </a:p>
        </p:txBody>
      </p:sp>
      <p:sp>
        <p:nvSpPr>
          <p:cNvPr id="3" name="CaixaDeTexto 2"/>
          <p:cNvSpPr txBox="1"/>
          <p:nvPr/>
        </p:nvSpPr>
        <p:spPr>
          <a:xfrm>
            <a:off x="1150882" y="2554014"/>
            <a:ext cx="7472855" cy="1938992"/>
          </a:xfrm>
          <a:prstGeom prst="rect">
            <a:avLst/>
          </a:prstGeom>
          <a:noFill/>
        </p:spPr>
        <p:txBody>
          <a:bodyPr wrap="square" rtlCol="0">
            <a:spAutoFit/>
          </a:bodyPr>
          <a:lstStyle/>
          <a:p>
            <a:r>
              <a:rPr lang="pt-BR" sz="4000"/>
              <a:t>                       DÚVIDAS</a:t>
            </a:r>
            <a:endParaRPr lang="pt-BR" sz="4000" dirty="0"/>
          </a:p>
          <a:p>
            <a:endParaRPr lang="pt-BR" sz="4000" dirty="0"/>
          </a:p>
          <a:p>
            <a:endParaRPr lang="pt-BR" sz="4000" dirty="0"/>
          </a:p>
        </p:txBody>
      </p:sp>
    </p:spTree>
    <p:extLst>
      <p:ext uri="{BB962C8B-B14F-4D97-AF65-F5344CB8AC3E}">
        <p14:creationId xmlns:p14="http://schemas.microsoft.com/office/powerpoint/2010/main" val="14816381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6858000"/>
          </a:xfrm>
          <a:solidFill>
            <a:srgbClr val="C9452A"/>
          </a:solidFill>
        </p:spPr>
        <p:txBody>
          <a:bodyPr/>
          <a:lstStyle/>
          <a:p>
            <a:r>
              <a:rPr lang="en-US">
                <a:solidFill>
                  <a:schemeClr val="bg1"/>
                </a:solidFill>
              </a:rPr>
              <a:t>FIM</a:t>
            </a:r>
            <a:endParaRPr lang="en-US" dirty="0">
              <a:solidFill>
                <a:schemeClr val="bg1"/>
              </a:solidFill>
            </a:endParaRPr>
          </a:p>
        </p:txBody>
      </p:sp>
    </p:spTree>
    <p:extLst>
      <p:ext uri="{BB962C8B-B14F-4D97-AF65-F5344CB8AC3E}">
        <p14:creationId xmlns:p14="http://schemas.microsoft.com/office/powerpoint/2010/main" val="2015591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906000" cy="1370013"/>
          </a:xfrm>
          <a:prstGeom prst="rect">
            <a:avLst/>
          </a:prstGeom>
          <a:solidFill>
            <a:srgbClr val="79215B"/>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solidFill>
                <a:srgbClr val="FFFFFF"/>
              </a:solidFill>
            </a:endParaRPr>
          </a:p>
        </p:txBody>
      </p:sp>
      <p:sp>
        <p:nvSpPr>
          <p:cNvPr id="4" name="Title 3"/>
          <p:cNvSpPr>
            <a:spLocks noGrp="1"/>
          </p:cNvSpPr>
          <p:nvPr>
            <p:ph type="title"/>
          </p:nvPr>
        </p:nvSpPr>
        <p:spPr>
          <a:xfrm>
            <a:off x="0" y="1"/>
            <a:ext cx="9906000" cy="1370013"/>
          </a:xfrm>
        </p:spPr>
        <p:txBody>
          <a:bodyPr/>
          <a:lstStyle/>
          <a:p>
            <a:r>
              <a:rPr lang="en-US" dirty="0" err="1">
                <a:solidFill>
                  <a:schemeClr val="bg1"/>
                </a:solidFill>
              </a:rPr>
              <a:t>Identificando</a:t>
            </a:r>
            <a:r>
              <a:rPr lang="en-US" dirty="0">
                <a:solidFill>
                  <a:schemeClr val="bg1"/>
                </a:solidFill>
              </a:rPr>
              <a:t> a </a:t>
            </a:r>
            <a:r>
              <a:rPr lang="en-US" dirty="0" err="1">
                <a:solidFill>
                  <a:schemeClr val="bg1"/>
                </a:solidFill>
              </a:rPr>
              <a:t>depressão</a:t>
            </a:r>
            <a:endParaRPr lang="en-US" dirty="0">
              <a:solidFill>
                <a:schemeClr val="bg1"/>
              </a:solidFill>
            </a:endParaRPr>
          </a:p>
        </p:txBody>
      </p:sp>
      <p:sp>
        <p:nvSpPr>
          <p:cNvPr id="7" name="Content Placeholder 6"/>
          <p:cNvSpPr>
            <a:spLocks noGrp="1"/>
          </p:cNvSpPr>
          <p:nvPr>
            <p:ph idx="1"/>
          </p:nvPr>
        </p:nvSpPr>
        <p:spPr>
          <a:xfrm>
            <a:off x="1234192" y="1978703"/>
            <a:ext cx="7729928" cy="3668049"/>
          </a:xfrm>
        </p:spPr>
        <p:txBody>
          <a:bodyPr>
            <a:normAutofit lnSpcReduction="10000"/>
          </a:bodyPr>
          <a:lstStyle/>
          <a:p>
            <a:pPr marL="0" indent="0">
              <a:buNone/>
            </a:pPr>
            <a:r>
              <a:rPr lang="pt-BR" dirty="0"/>
              <a:t>A duração do tempo durante o qual uma pessoa vivencia os sintomas é uma das distinções entre depressão e humor deprimido em geral</a:t>
            </a:r>
            <a:r>
              <a:rPr lang="en-US" dirty="0"/>
              <a:t>. </a:t>
            </a:r>
          </a:p>
          <a:p>
            <a:pPr marL="0" indent="0">
              <a:buNone/>
            </a:pPr>
            <a:endParaRPr lang="en-US" dirty="0"/>
          </a:p>
          <a:p>
            <a:pPr marL="0" indent="0">
              <a:buNone/>
            </a:pPr>
            <a:r>
              <a:rPr lang="pt-BR" dirty="0"/>
              <a:t>Por quanto tempo você acha que os sintomas devem estar presentes</a:t>
            </a:r>
            <a:r>
              <a:rPr lang="en-US" dirty="0"/>
              <a:t>? </a:t>
            </a:r>
          </a:p>
          <a:p>
            <a:pPr marL="0" indent="0">
              <a:buNone/>
            </a:pPr>
            <a:endParaRPr lang="en-US" dirty="0"/>
          </a:p>
          <a:p>
            <a:pPr marL="0" indent="0">
              <a:buNone/>
            </a:pPr>
            <a:endParaRPr lang="en-US" dirty="0"/>
          </a:p>
        </p:txBody>
      </p:sp>
      <p:sp>
        <p:nvSpPr>
          <p:cNvPr id="2" name="Slide Number Placeholder 1"/>
          <p:cNvSpPr>
            <a:spLocks noGrp="1"/>
          </p:cNvSpPr>
          <p:nvPr>
            <p:ph type="sldNum" sz="quarter" idx="12"/>
          </p:nvPr>
        </p:nvSpPr>
        <p:spPr/>
        <p:txBody>
          <a:bodyPr/>
          <a:lstStyle/>
          <a:p>
            <a:fld id="{EB40AA59-4862-BE48-B65D-F1FCA53D92C7}" type="slidenum">
              <a:rPr lang="en-US" smtClean="0"/>
              <a:t>9</a:t>
            </a:fld>
            <a:endParaRPr lang="en-US"/>
          </a:p>
        </p:txBody>
      </p:sp>
    </p:spTree>
    <p:extLst>
      <p:ext uri="{BB962C8B-B14F-4D97-AF65-F5344CB8AC3E}">
        <p14:creationId xmlns:p14="http://schemas.microsoft.com/office/powerpoint/2010/main" val="31972299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7232</TotalTime>
  <Words>9732</Words>
  <Application>Microsoft Office PowerPoint</Application>
  <PresentationFormat>Papel A4 (210 x 297 mm)</PresentationFormat>
  <Paragraphs>1082</Paragraphs>
  <Slides>89</Slides>
  <Notes>87</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89</vt:i4>
      </vt:variant>
    </vt:vector>
  </HeadingPairs>
  <TitlesOfParts>
    <vt:vector size="96" baseType="lpstr">
      <vt:lpstr>Arial</vt:lpstr>
      <vt:lpstr>Calibri</vt:lpstr>
      <vt:lpstr>Cambria</vt:lpstr>
      <vt:lpstr>Courier New</vt:lpstr>
      <vt:lpstr>Garamond</vt:lpstr>
      <vt:lpstr>Symbol</vt:lpstr>
      <vt:lpstr>Office Theme</vt:lpstr>
      <vt:lpstr>Apresentação do PowerPoint</vt:lpstr>
      <vt:lpstr>  Depressão</vt:lpstr>
      <vt:lpstr>Mapa da sessão</vt:lpstr>
      <vt:lpstr>Atividade 1: História pessoal seguida de discussão em grupo</vt:lpstr>
      <vt:lpstr>Descrições locais de depressão</vt:lpstr>
      <vt:lpstr>Principais sintomas de depressão</vt:lpstr>
      <vt:lpstr>Manifestações comuns de depressão</vt:lpstr>
      <vt:lpstr>Fatores contribuintes</vt:lpstr>
      <vt:lpstr>Identificando a depressão</vt:lpstr>
      <vt:lpstr>Identificando a depressão</vt:lpstr>
      <vt:lpstr>Apresentação do PowerPoint</vt:lpstr>
      <vt:lpstr>Prevalência média de depressão em pessoas  com doenças físicas (70 países)</vt:lpstr>
      <vt:lpstr>Apresentação do PowerPoint</vt:lpstr>
      <vt:lpstr>Apresentação do PowerPoint</vt:lpstr>
      <vt:lpstr>Atividade 2: Exibição de vídeo: Avaliação</vt:lpstr>
      <vt:lpstr>Apresentação do PowerPoint</vt:lpstr>
      <vt:lpstr>Processo de avaliação no vídeo</vt:lpstr>
      <vt:lpstr>Apresentação do PowerPoint</vt:lpstr>
      <vt:lpstr>O caso de Ana</vt:lpstr>
      <vt:lpstr>Considere as condições físicas</vt:lpstr>
      <vt:lpstr>Condições físicas que se  assemelham a depressão</vt:lpstr>
      <vt:lpstr>Apresentação do PowerPoint</vt:lpstr>
      <vt:lpstr>Apresentação do PowerPoint</vt:lpstr>
      <vt:lpstr>Luto</vt:lpstr>
      <vt:lpstr>Apresentação do PowerPoint</vt:lpstr>
      <vt:lpstr>O caso de Ana</vt:lpstr>
      <vt:lpstr>Apresentação do PowerPoint</vt:lpstr>
      <vt:lpstr>Avalie o risco iminente de suicídio</vt:lpstr>
      <vt:lpstr>Apresentação do PowerPoint</vt:lpstr>
      <vt:lpstr>Avaliação de depressão</vt:lpstr>
      <vt:lpstr>Apresentação do PowerPoint</vt:lpstr>
      <vt:lpstr>INTERVALO</vt:lpstr>
      <vt:lpstr>Atividade 3: Exibição de vídeo:  Manejo da depressão </vt:lpstr>
      <vt:lpstr>Apresentação do PowerPoint</vt:lpstr>
      <vt:lpstr>Apresentação do PowerPoint</vt:lpstr>
      <vt:lpstr>Apresentação do PowerPoint</vt:lpstr>
      <vt:lpstr>Planos de tratamento devem incluir:</vt:lpstr>
      <vt:lpstr>Quando encaminhar?</vt:lpstr>
      <vt:lpstr>Conexão com outros serviços</vt:lpstr>
      <vt:lpstr>Intervenções psicológicas breves</vt:lpstr>
      <vt:lpstr>Terapia interpessoal de grupo (TIP)</vt:lpstr>
      <vt:lpstr>Técnicas de Terapias Cognitivo-Comportamentais</vt:lpstr>
      <vt:lpstr>Pensamento saudável – terapia cognitivo-comportamental para depressão pós-parto</vt:lpstr>
      <vt:lpstr>Apresentação do PowerPoint</vt:lpstr>
      <vt:lpstr>Intervenções farmacológicas:  Quando NÃO prescrever</vt:lpstr>
      <vt:lpstr>Apresentação do PowerPoint</vt:lpstr>
      <vt:lpstr>Precauções para antidepressivos  tricíclicos (ATC)</vt:lpstr>
      <vt:lpstr>Escolhendo um antidepressivo apropriado</vt:lpstr>
      <vt:lpstr>Atividade 4: Role Play da depressão : Intervenções psicossociais</vt:lpstr>
      <vt:lpstr>Apresentação do PowerPoint</vt:lpstr>
      <vt:lpstr>Possíveis manifestações no seguimento</vt:lpstr>
      <vt:lpstr>Apresentação do PowerPoint</vt:lpstr>
      <vt:lpstr>Monitoramento de pessoas em uso de antidepressivos</vt:lpstr>
      <vt:lpstr>O que fazer quando os sintomas pioram ou não melhoram após quatro a seis semanas (resposta inadequada)?</vt:lpstr>
      <vt:lpstr>Quando e como parar o uso de um antidepressivo</vt:lpstr>
      <vt:lpstr>Antidepressivos: Resumo</vt:lpstr>
      <vt:lpstr>Apresentação do PowerPoint</vt:lpstr>
      <vt:lpstr>Revisão </vt:lpstr>
      <vt:lpstr>ALMOÇO – 12:00   REINÍCIO – 13:00</vt:lpstr>
      <vt:lpstr>Autoagressão/suicídio</vt:lpstr>
      <vt:lpstr>Mapa da sessão</vt:lpstr>
      <vt:lpstr>Atividade 01</vt:lpstr>
      <vt:lpstr>Apresentação do PowerPoint</vt:lpstr>
      <vt:lpstr>Apresentação do PowerPoint</vt:lpstr>
      <vt:lpstr>Apresentação do PowerPoint</vt:lpstr>
      <vt:lpstr>Fatores de risco</vt:lpstr>
      <vt:lpstr>Fatores de risco</vt:lpstr>
      <vt:lpstr>Fatores de risco</vt:lpstr>
      <vt:lpstr>Apresentação do PowerPoint</vt:lpstr>
      <vt:lpstr>Apresentação do PowerPoint</vt:lpstr>
      <vt:lpstr>Apresentação do PowerPoint</vt:lpstr>
      <vt:lpstr>Apresentação do PowerPoint</vt:lpstr>
      <vt:lpstr>Perguntando sobre autoagressão/suicídio</vt:lpstr>
      <vt:lpstr>Perguntas gerais sobre  pensamentos e planos</vt:lpstr>
      <vt:lpstr>Perguntas específicas</vt:lpstr>
      <vt:lpstr>Perguntas para explorar  fatores de proteção</vt:lpstr>
      <vt:lpstr>Apresentação do PowerPoint</vt:lpstr>
      <vt:lpstr>Apresentação do PowerPoint</vt:lpstr>
      <vt:lpstr>INTERVALO</vt:lpstr>
      <vt:lpstr>Apresentação do PowerPoint</vt:lpstr>
      <vt:lpstr>Apresentação do PowerPoint</vt:lpstr>
      <vt:lpstr>Apresentação do PowerPoint</vt:lpstr>
      <vt:lpstr>Manejo: Condições concorrentes</vt:lpstr>
      <vt:lpstr>Apresentação do PowerPoint</vt:lpstr>
      <vt:lpstr>Apresentação do PowerPoint</vt:lpstr>
      <vt:lpstr>ATIVIDADE 02 ROLEPLAY: Avaliação e Intervenção </vt:lpstr>
      <vt:lpstr>Apresentação do PowerPoint</vt:lpstr>
      <vt:lpstr>Revisão</vt:lpstr>
      <vt:lpstr>FIM</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mhGAP</dc:title>
  <dc:creator>Georgina Campbell</dc:creator>
  <cp:lastModifiedBy>Joana Moscoso Teixeira De Mendonca</cp:lastModifiedBy>
  <cp:revision>178</cp:revision>
  <dcterms:created xsi:type="dcterms:W3CDTF">2017-08-22T08:52:16Z</dcterms:created>
  <dcterms:modified xsi:type="dcterms:W3CDTF">2022-11-01T19:12:25Z</dcterms:modified>
</cp:coreProperties>
</file>