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27"/>
  </p:notesMasterIdLst>
  <p:handoutMasterIdLst>
    <p:handoutMasterId r:id="rId28"/>
  </p:handoutMasterIdLst>
  <p:sldIdLst>
    <p:sldId id="332" r:id="rId7"/>
    <p:sldId id="4277" r:id="rId8"/>
    <p:sldId id="4285" r:id="rId9"/>
    <p:sldId id="4283" r:id="rId10"/>
    <p:sldId id="4297" r:id="rId11"/>
    <p:sldId id="274" r:id="rId12"/>
    <p:sldId id="4293" r:id="rId13"/>
    <p:sldId id="4294" r:id="rId14"/>
    <p:sldId id="4295" r:id="rId15"/>
    <p:sldId id="4296" r:id="rId16"/>
    <p:sldId id="322" r:id="rId17"/>
    <p:sldId id="4287" r:id="rId18"/>
    <p:sldId id="333" r:id="rId19"/>
    <p:sldId id="4278" r:id="rId20"/>
    <p:sldId id="4288" r:id="rId21"/>
    <p:sldId id="4286" r:id="rId22"/>
    <p:sldId id="4290" r:id="rId23"/>
    <p:sldId id="4291" r:id="rId24"/>
    <p:sldId id="4292" r:id="rId25"/>
    <p:sldId id="268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D5B"/>
    <a:srgbClr val="114834"/>
    <a:srgbClr val="2B6E5A"/>
    <a:srgbClr val="345292"/>
    <a:srgbClr val="73DFB8"/>
    <a:srgbClr val="009D82"/>
    <a:srgbClr val="4054B5"/>
    <a:srgbClr val="BE6311"/>
    <a:srgbClr val="F3BF85"/>
    <a:srgbClr val="A75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1483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1483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06574" y="3724777"/>
            <a:ext cx="7258929" cy="1184844"/>
          </a:xfrm>
        </p:spPr>
        <p:txBody>
          <a:bodyPr>
            <a:normAutofit/>
          </a:bodyPr>
          <a:lstStyle/>
          <a:p>
            <a:r>
              <a:rPr lang="pt-BR" dirty="0"/>
              <a:t>Material de Apoio Parte I</a:t>
            </a:r>
          </a:p>
        </p:txBody>
      </p:sp>
    </p:spTree>
    <p:extLst>
      <p:ext uri="{BB962C8B-B14F-4D97-AF65-F5344CB8AC3E}">
        <p14:creationId xmlns:p14="http://schemas.microsoft.com/office/powerpoint/2010/main" val="241471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45D76-03E7-4E42-90B3-F8454BAA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do monitoramento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ED5898-B335-497C-BCD7-7C172140F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Acompanhar se estamos conseguindo atingir os objetivos esperados tanto das atividades como o objetivo geral da etapa. </a:t>
            </a:r>
          </a:p>
        </p:txBody>
      </p:sp>
    </p:spTree>
    <p:extLst>
      <p:ext uri="{BB962C8B-B14F-4D97-AF65-F5344CB8AC3E}">
        <p14:creationId xmlns:p14="http://schemas.microsoft.com/office/powerpoint/2010/main" val="406070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7">
            <a:extLst>
              <a:ext uri="{FF2B5EF4-FFF2-40B4-BE49-F238E27FC236}">
                <a16:creationId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5162046" y="3889434"/>
            <a:ext cx="2096986" cy="954107"/>
          </a:xfrm>
          <a:prstGeom prst="rect">
            <a:avLst/>
          </a:prstGeom>
          <a:solidFill>
            <a:srgbClr val="1D7D5B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 CONSTRUÇÃO SOCIAL DA APS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 E O CUIDADO EM SAÚDE MENTAL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234780" y="2803366"/>
            <a:ext cx="535578" cy="741405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1D7D5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5173D1BF-A755-4999-B2E7-112537CD659C}"/>
              </a:ext>
            </a:extLst>
          </p:cNvPr>
          <p:cNvSpPr/>
          <p:nvPr/>
        </p:nvSpPr>
        <p:spPr>
          <a:xfrm rot="16200000">
            <a:off x="4330127" y="4164880"/>
            <a:ext cx="535578" cy="738166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1D7D5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54F9C25C-E533-4DE9-98A0-77C267DC9A1F}"/>
              </a:ext>
            </a:extLst>
          </p:cNvPr>
          <p:cNvSpPr/>
          <p:nvPr/>
        </p:nvSpPr>
        <p:spPr>
          <a:xfrm rot="10800000">
            <a:off x="7920140" y="2803637"/>
            <a:ext cx="535578" cy="741405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1D7D5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áfico 11" descr="Alvo com preenchimento sólido">
            <a:extLst>
              <a:ext uri="{FF2B5EF4-FFF2-40B4-BE49-F238E27FC236}">
                <a16:creationId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9124" y="1253511"/>
            <a:ext cx="775063" cy="775063"/>
          </a:xfrm>
          <a:prstGeom prst="rect">
            <a:avLst/>
          </a:prstGeom>
        </p:spPr>
      </p:pic>
      <p:pic>
        <p:nvPicPr>
          <p:cNvPr id="13" name="Gráfico 12" descr="Mapa com alfinete com preenchimento sólido">
            <a:extLst>
              <a:ext uri="{FF2B5EF4-FFF2-40B4-BE49-F238E27FC236}">
                <a16:creationId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5369" y="1205997"/>
            <a:ext cx="914400" cy="914400"/>
          </a:xfrm>
          <a:prstGeom prst="rect">
            <a:avLst/>
          </a:prstGeom>
        </p:spPr>
      </p:pic>
      <p:sp>
        <p:nvSpPr>
          <p:cNvPr id="14" name="TextBox 38">
            <a:extLst>
              <a:ext uri="{FF2B5EF4-FFF2-40B4-BE49-F238E27FC236}">
                <a16:creationId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896792" y="2049881"/>
            <a:ext cx="3211554" cy="461665"/>
          </a:xfrm>
          <a:prstGeom prst="rect">
            <a:avLst/>
          </a:prstGeom>
          <a:noFill/>
          <a:ln w="63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ONDE ESTAMOS?</a:t>
            </a:r>
          </a:p>
        </p:txBody>
      </p:sp>
      <p:sp>
        <p:nvSpPr>
          <p:cNvPr id="15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896792" y="3836591"/>
            <a:ext cx="3211554" cy="1394741"/>
          </a:xfrm>
          <a:prstGeom prst="rect">
            <a:avLst/>
          </a:prstGeom>
          <a:noFill/>
          <a:ln w="63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ETAPA 1:</a:t>
            </a:r>
          </a:p>
          <a:p>
            <a:pPr algn="ctr">
              <a:lnSpc>
                <a:spcPct val="114000"/>
              </a:lnSpc>
              <a:spcAft>
                <a:spcPts val="10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A organização da linha de cuidado em Saúde Mental na APS</a:t>
            </a:r>
          </a:p>
        </p:txBody>
      </p:sp>
      <p:pic>
        <p:nvPicPr>
          <p:cNvPr id="16" name="Gráfico 15" descr="Poste de sinalização estrutura de tópicos">
            <a:extLst>
              <a:ext uri="{FF2B5EF4-FFF2-40B4-BE49-F238E27FC236}">
                <a16:creationId xmlns:a16="http://schemas.microsoft.com/office/drawing/2014/main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6755" y="3570577"/>
            <a:ext cx="2462349" cy="2462349"/>
          </a:xfrm>
          <a:prstGeom prst="rect">
            <a:avLst/>
          </a:prstGeom>
        </p:spPr>
      </p:pic>
      <p:sp>
        <p:nvSpPr>
          <p:cNvPr id="17" name="TextBox 47">
            <a:extLst>
              <a:ext uri="{FF2B5EF4-FFF2-40B4-BE49-F238E27FC236}">
                <a16:creationId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9116826" y="4697934"/>
            <a:ext cx="1792142" cy="523220"/>
          </a:xfrm>
          <a:prstGeom prst="rect">
            <a:avLst/>
          </a:prstGeom>
          <a:solidFill>
            <a:srgbClr val="1D7D5B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DIAGNÓSTICO </a:t>
            </a:r>
            <a:r>
              <a:rPr lang="en-US" sz="14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LOCAL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162046" y="2028574"/>
            <a:ext cx="5746922" cy="461665"/>
          </a:xfrm>
          <a:prstGeom prst="rect">
            <a:avLst/>
          </a:prstGeom>
          <a:noFill/>
          <a:ln w="63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PARA ONDE VAMOS?</a:t>
            </a:r>
          </a:p>
        </p:txBody>
      </p:sp>
    </p:spTree>
    <p:extLst>
      <p:ext uri="{BB962C8B-B14F-4D97-AF65-F5344CB8AC3E}">
        <p14:creationId xmlns:p14="http://schemas.microsoft.com/office/powerpoint/2010/main" val="385575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Insira aqui o cronograma para operacionalização da etapa</a:t>
            </a:r>
          </a:p>
        </p:txBody>
      </p:sp>
    </p:spTree>
    <p:extLst>
      <p:ext uri="{BB962C8B-B14F-4D97-AF65-F5344CB8AC3E}">
        <p14:creationId xmlns:p14="http://schemas.microsoft.com/office/powerpoint/2010/main" val="97900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06574" y="3724777"/>
            <a:ext cx="7258929" cy="1184844"/>
          </a:xfrm>
        </p:spPr>
        <p:txBody>
          <a:bodyPr>
            <a:normAutofit/>
          </a:bodyPr>
          <a:lstStyle/>
          <a:p>
            <a:r>
              <a:rPr lang="pt-BR" dirty="0"/>
              <a:t>Material de Apoio Parte II</a:t>
            </a:r>
          </a:p>
        </p:txBody>
      </p:sp>
    </p:spTree>
    <p:extLst>
      <p:ext uri="{BB962C8B-B14F-4D97-AF65-F5344CB8AC3E}">
        <p14:creationId xmlns:p14="http://schemas.microsoft.com/office/powerpoint/2010/main" val="168522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4CB10-BD0A-40A9-B780-FCFF0BE5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Estruturação do Núcleo de Segurança do Paciente </a:t>
            </a:r>
          </a:p>
        </p:txBody>
      </p:sp>
    </p:spTree>
    <p:extLst>
      <p:ext uri="{BB962C8B-B14F-4D97-AF65-F5344CB8AC3E}">
        <p14:creationId xmlns:p14="http://schemas.microsoft.com/office/powerpoint/2010/main" val="4277559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48130" cy="3644410"/>
          </a:xfrm>
        </p:spPr>
        <p:txBody>
          <a:bodyPr/>
          <a:lstStyle/>
          <a:p>
            <a:pPr algn="just"/>
            <a:r>
              <a:rPr lang="pt-BR" dirty="0"/>
              <a:t>O que é o  Núcleo de Segurança do Paciente (NSP)?  </a:t>
            </a:r>
          </a:p>
          <a:p>
            <a:pPr lvl="1" algn="just"/>
            <a:r>
              <a:rPr lang="pt-BR" sz="2200" dirty="0"/>
              <a:t>Instância que deve ser criada para promover e apoiar a implementação de ações voltadas à segurança do paciente</a:t>
            </a:r>
          </a:p>
        </p:txBody>
      </p:sp>
    </p:spTree>
    <p:extLst>
      <p:ext uri="{BB962C8B-B14F-4D97-AF65-F5344CB8AC3E}">
        <p14:creationId xmlns:p14="http://schemas.microsoft.com/office/powerpoint/2010/main" val="3368860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36444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Estruturar o NSP Estadual com objetivo de promover ações para a promoção da segurança do paciente e a melhoria da qualidade em todos os níveis de atenção, adotando os seguintes princípios e diretrizes:</a:t>
            </a:r>
          </a:p>
          <a:p>
            <a:pPr marL="0" indent="0" algn="just">
              <a:buNone/>
            </a:pPr>
            <a:endParaRPr lang="pt-BR" dirty="0"/>
          </a:p>
          <a:p>
            <a:pPr lvl="1" algn="just"/>
            <a:r>
              <a:rPr lang="pt-BR" sz="2200" dirty="0"/>
              <a:t>A melhoria contínua dos processos de cuidado e do uso de tecnologias da saúde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A disseminação sistemática da cultura de segurança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A articulação e a integração dos processos de gestão de risco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A garantia das boas práticas de funcionamento do serviço de saúde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5072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da Gestão Estadual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/>
              <a:t>Elaborar o Plano Estadual de Segurança do Paciente com definição de ações para a implementação e sustentação da cultura de segurança, boas práticas de funcionamento e das práticas de segurança do paciente nos serviços de saúde</a:t>
            </a:r>
          </a:p>
          <a:p>
            <a:pPr lvl="0" algn="just"/>
            <a:r>
              <a:rPr lang="pt-BR" dirty="0"/>
              <a:t>Coordenar e monitorar a execução das ações do Plano Estadual de Segurança do Paciente e realizar as revisões e as atualizações periódicas</a:t>
            </a:r>
          </a:p>
          <a:p>
            <a:pPr algn="just"/>
            <a:r>
              <a:rPr lang="pt-BR" dirty="0"/>
              <a:t>Disponibilizar recursos humanos, financeiros, equipamentos, insumos e materiais</a:t>
            </a:r>
          </a:p>
          <a:p>
            <a:pPr lvl="0" algn="just"/>
            <a:r>
              <a:rPr lang="pt-BR" dirty="0"/>
              <a:t>Apoiar, colaborar ou coordenar os processos de capacitação e atualização dos profissionais dos serviços de saúde em segurança do paciente</a:t>
            </a:r>
          </a:p>
          <a:p>
            <a:pPr lvl="0" algn="just"/>
            <a:r>
              <a:rPr lang="pt-BR" dirty="0"/>
              <a:t>Monitorar os indicadores do Plano de Segurança do Paciente Estadual para identificar riscos e oportunidades de melhoria</a:t>
            </a:r>
          </a:p>
        </p:txBody>
      </p:sp>
    </p:spTree>
    <p:extLst>
      <p:ext uri="{BB962C8B-B14F-4D97-AF65-F5344CB8AC3E}">
        <p14:creationId xmlns:p14="http://schemas.microsoft.com/office/powerpoint/2010/main" val="1327803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da Gestão Estadual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/>
              <a:t>Apoiar os serviços de saúde vinculados a gestão estadual na investigação dos </a:t>
            </a:r>
            <a:r>
              <a:rPr lang="pt-BR" i="1" dirty="0" err="1"/>
              <a:t>never</a:t>
            </a:r>
            <a:r>
              <a:rPr lang="pt-BR" i="1" dirty="0"/>
              <a:t> </a:t>
            </a:r>
            <a:r>
              <a:rPr lang="pt-BR" i="1" dirty="0" err="1"/>
              <a:t>events</a:t>
            </a:r>
            <a:r>
              <a:rPr lang="pt-BR" dirty="0"/>
              <a:t> e óbitos decorrentes de eventos adversos e monitorar a elaboração do plano de ação para a prevenção de novos eventos</a:t>
            </a:r>
          </a:p>
          <a:p>
            <a:pPr lvl="0" algn="just"/>
            <a:r>
              <a:rPr lang="pt-BR" dirty="0"/>
              <a:t>Elaborar e divulgar relatórios sobre as ações e indicadores</a:t>
            </a:r>
          </a:p>
          <a:p>
            <a:pPr lvl="0" algn="just"/>
            <a:r>
              <a:rPr lang="pt-BR" dirty="0"/>
              <a:t>Apoiar a estruturação dos NSP Municipais</a:t>
            </a:r>
          </a:p>
          <a:p>
            <a:pPr lvl="0" algn="just"/>
            <a:r>
              <a:rPr lang="pt-BR" dirty="0"/>
              <a:t>Acompanhar os NSP municipais</a:t>
            </a:r>
          </a:p>
        </p:txBody>
      </p:sp>
    </p:spTree>
    <p:extLst>
      <p:ext uri="{BB962C8B-B14F-4D97-AF65-F5344CB8AC3E}">
        <p14:creationId xmlns:p14="http://schemas.microsoft.com/office/powerpoint/2010/main" val="3730397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 descr="Brinde estrutura de tópicos">
            <a:extLst>
              <a:ext uri="{FF2B5EF4-FFF2-40B4-BE49-F238E27FC236}">
                <a16:creationId xmlns:a16="http://schemas.microsoft.com/office/drawing/2014/main" id="{DD9D7E6E-7238-4DFE-94D5-3905105D7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3135" y="1126267"/>
            <a:ext cx="4893581" cy="489358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34" y="2876977"/>
            <a:ext cx="10331985" cy="1104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A estruturação do Núcleo de Segurança do Paciente no âmbito estadual beneficia a todos os usuários e profissionais dos serviços de saúde, conformando-se como um elemento transversal para a rede e essencial no cuidado em Saúde Mental</a:t>
            </a:r>
          </a:p>
        </p:txBody>
      </p:sp>
    </p:spTree>
    <p:extLst>
      <p:ext uri="{BB962C8B-B14F-4D97-AF65-F5344CB8AC3E}">
        <p14:creationId xmlns:p14="http://schemas.microsoft.com/office/powerpoint/2010/main" val="75688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FF6B3-10D2-4F3B-8FFF-2D88D257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512" y="4198651"/>
            <a:ext cx="6572251" cy="866559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Apresentação Etapa 1</a:t>
            </a:r>
            <a:br>
              <a:rPr lang="pt-BR" sz="3600" dirty="0"/>
            </a:br>
            <a:r>
              <a:rPr lang="pt-BR" sz="3600" dirty="0"/>
              <a:t>A organização da linha de cuidado em Saúde Mental na APS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9511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9D31A3-757E-422B-A964-C1A7891FC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44237" t="56726" r="20932" b="20211"/>
          <a:stretch/>
        </p:blipFill>
        <p:spPr>
          <a:xfrm>
            <a:off x="2621855" y="3658081"/>
            <a:ext cx="6323796" cy="2496818"/>
          </a:xfrm>
          <a:prstGeom prst="rect">
            <a:avLst/>
          </a:prstGeom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1114D6AC-6EC7-42E7-BE6A-5C60BC19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30" y="2234045"/>
            <a:ext cx="10659447" cy="1194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+mn-lt"/>
                <a:cs typeface="Calibri" panose="020F0502020204030204" pitchFamily="34" charset="0"/>
              </a:rPr>
              <a:t> A Estratégia Saúde da Família é “uma estratégia de reorganização do modelo assistencial”</a:t>
            </a:r>
          </a:p>
          <a:p>
            <a:pPr algn="just"/>
            <a:r>
              <a:rPr lang="pt-BR" dirty="0">
                <a:latin typeface="+mn-lt"/>
                <a:cs typeface="Calibri" panose="020F0502020204030204" pitchFamily="34" charset="0"/>
              </a:rPr>
              <a:t>A qualidade e resultados da APS estão ligados à operacionalização dos atributos em sua totalidade e assim ela cumpre suas três funções essenciais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C0986591-37CD-490C-9BDA-FBBE933F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30" y="908481"/>
            <a:ext cx="10052222" cy="1325563"/>
          </a:xfrm>
        </p:spPr>
        <p:txBody>
          <a:bodyPr/>
          <a:lstStyle/>
          <a:p>
            <a:r>
              <a:rPr lang="pt-BR" dirty="0"/>
              <a:t>Atributos da APS</a:t>
            </a:r>
          </a:p>
        </p:txBody>
      </p:sp>
    </p:spTree>
    <p:extLst>
      <p:ext uri="{BB962C8B-B14F-4D97-AF65-F5344CB8AC3E}">
        <p14:creationId xmlns:p14="http://schemas.microsoft.com/office/powerpoint/2010/main" val="189073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25BAD-D23A-457C-A5AD-2E8D9831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Atenção Primária à Saúde na Rede de Atenção Psicossocial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E671D3-831A-4831-A265-CE9410084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16369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+mn-lt"/>
              </a:rPr>
              <a:t>O centro de comunicação de uma rede é a APS, devendo se constituir como coordenadora do cuidado, pois é o primeiro contato com a clientela do SUS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BC7B53D-C59B-427D-B2CF-0BAA24249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49" t="37281" r="17551" b="28803"/>
          <a:stretch/>
        </p:blipFill>
        <p:spPr>
          <a:xfrm>
            <a:off x="1457520" y="3429000"/>
            <a:ext cx="8107931" cy="32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7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C490C-D54B-4C45-885D-D087D428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Etapa 1</a:t>
            </a:r>
          </a:p>
        </p:txBody>
      </p:sp>
    </p:spTree>
    <p:extLst>
      <p:ext uri="{BB962C8B-B14F-4D97-AF65-F5344CB8AC3E}">
        <p14:creationId xmlns:p14="http://schemas.microsoft.com/office/powerpoint/2010/main" val="120398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 da Etapa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D6CC643-8EF1-4AAE-B310-21B892D2A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645" y="2534318"/>
            <a:ext cx="8928308" cy="8036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pt-BR" b="1" dirty="0"/>
              <a:t>Iniciar a discussão sobre a organização da linha de cuidado em saúde mental na APS</a:t>
            </a: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873DE68-E032-47CB-AEFF-566309FB4AD2}"/>
              </a:ext>
            </a:extLst>
          </p:cNvPr>
          <p:cNvSpPr/>
          <p:nvPr/>
        </p:nvSpPr>
        <p:spPr>
          <a:xfrm>
            <a:off x="907589" y="2290907"/>
            <a:ext cx="745970" cy="744510"/>
          </a:xfrm>
          <a:custGeom>
            <a:avLst/>
            <a:gdLst>
              <a:gd name="connsiteX0" fmla="*/ 614586 w 745970"/>
              <a:gd name="connsiteY0" fmla="*/ 131384 h 744510"/>
              <a:gd name="connsiteX1" fmla="*/ 599988 w 745970"/>
              <a:gd name="connsiteY1" fmla="*/ 0 h 744510"/>
              <a:gd name="connsiteX2" fmla="*/ 439407 w 745970"/>
              <a:gd name="connsiteY2" fmla="*/ 160581 h 744510"/>
              <a:gd name="connsiteX3" fmla="*/ 448166 w 745970"/>
              <a:gd name="connsiteY3" fmla="*/ 236492 h 744510"/>
              <a:gd name="connsiteX4" fmla="*/ 214594 w 745970"/>
              <a:gd name="connsiteY4" fmla="*/ 470063 h 744510"/>
              <a:gd name="connsiteX5" fmla="*/ 145982 w 745970"/>
              <a:gd name="connsiteY5" fmla="*/ 452545 h 744510"/>
              <a:gd name="connsiteX6" fmla="*/ 0 w 745970"/>
              <a:gd name="connsiteY6" fmla="*/ 598528 h 744510"/>
              <a:gd name="connsiteX7" fmla="*/ 145982 w 745970"/>
              <a:gd name="connsiteY7" fmla="*/ 744510 h 744510"/>
              <a:gd name="connsiteX8" fmla="*/ 291965 w 745970"/>
              <a:gd name="connsiteY8" fmla="*/ 598528 h 744510"/>
              <a:gd name="connsiteX9" fmla="*/ 275907 w 745970"/>
              <a:gd name="connsiteY9" fmla="*/ 531376 h 744510"/>
              <a:gd name="connsiteX10" fmla="*/ 509479 w 745970"/>
              <a:gd name="connsiteY10" fmla="*/ 297804 h 744510"/>
              <a:gd name="connsiteX11" fmla="*/ 585389 w 745970"/>
              <a:gd name="connsiteY11" fmla="*/ 306563 h 744510"/>
              <a:gd name="connsiteX12" fmla="*/ 745970 w 745970"/>
              <a:gd name="connsiteY12" fmla="*/ 145982 h 744510"/>
              <a:gd name="connsiteX13" fmla="*/ 614586 w 745970"/>
              <a:gd name="connsiteY13" fmla="*/ 131384 h 74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5970" h="744510">
                <a:moveTo>
                  <a:pt x="614586" y="131384"/>
                </a:moveTo>
                <a:lnTo>
                  <a:pt x="599988" y="0"/>
                </a:lnTo>
                <a:lnTo>
                  <a:pt x="439407" y="160581"/>
                </a:lnTo>
                <a:lnTo>
                  <a:pt x="448166" y="236492"/>
                </a:lnTo>
                <a:lnTo>
                  <a:pt x="214594" y="470063"/>
                </a:lnTo>
                <a:cubicBezTo>
                  <a:pt x="194157" y="459845"/>
                  <a:pt x="170799" y="452545"/>
                  <a:pt x="145982" y="452545"/>
                </a:cubicBezTo>
                <a:cubicBezTo>
                  <a:pt x="65692" y="452545"/>
                  <a:pt x="0" y="518238"/>
                  <a:pt x="0" y="598528"/>
                </a:cubicBezTo>
                <a:cubicBezTo>
                  <a:pt x="0" y="678818"/>
                  <a:pt x="65692" y="744510"/>
                  <a:pt x="145982" y="744510"/>
                </a:cubicBezTo>
                <a:cubicBezTo>
                  <a:pt x="226273" y="744510"/>
                  <a:pt x="291965" y="678818"/>
                  <a:pt x="291965" y="598528"/>
                </a:cubicBezTo>
                <a:cubicBezTo>
                  <a:pt x="291965" y="573711"/>
                  <a:pt x="286125" y="551813"/>
                  <a:pt x="275907" y="531376"/>
                </a:cubicBezTo>
                <a:lnTo>
                  <a:pt x="509479" y="297804"/>
                </a:lnTo>
                <a:lnTo>
                  <a:pt x="585389" y="306563"/>
                </a:lnTo>
                <a:lnTo>
                  <a:pt x="745970" y="145982"/>
                </a:lnTo>
                <a:lnTo>
                  <a:pt x="614586" y="131384"/>
                </a:lnTo>
                <a:close/>
              </a:path>
            </a:pathLst>
          </a:custGeom>
          <a:solidFill>
            <a:srgbClr val="2B6E5A"/>
          </a:solidFill>
          <a:ln w="1458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B21990EA-A004-4061-AFAA-817D1E5963DA}"/>
              </a:ext>
            </a:extLst>
          </p:cNvPr>
          <p:cNvSpPr/>
          <p:nvPr/>
        </p:nvSpPr>
        <p:spPr>
          <a:xfrm>
            <a:off x="704674" y="2539077"/>
            <a:ext cx="700715" cy="700715"/>
          </a:xfrm>
          <a:custGeom>
            <a:avLst/>
            <a:gdLst>
              <a:gd name="connsiteX0" fmla="*/ 594148 w 700715"/>
              <a:gd name="connsiteY0" fmla="*/ 251090 h 700715"/>
              <a:gd name="connsiteX1" fmla="*/ 613126 w 700715"/>
              <a:gd name="connsiteY1" fmla="*/ 350358 h 700715"/>
              <a:gd name="connsiteX2" fmla="*/ 350358 w 700715"/>
              <a:gd name="connsiteY2" fmla="*/ 613126 h 700715"/>
              <a:gd name="connsiteX3" fmla="*/ 87589 w 700715"/>
              <a:gd name="connsiteY3" fmla="*/ 350358 h 700715"/>
              <a:gd name="connsiteX4" fmla="*/ 350358 w 700715"/>
              <a:gd name="connsiteY4" fmla="*/ 87589 h 700715"/>
              <a:gd name="connsiteX5" fmla="*/ 449626 w 700715"/>
              <a:gd name="connsiteY5" fmla="*/ 106567 h 700715"/>
              <a:gd name="connsiteX6" fmla="*/ 515318 w 700715"/>
              <a:gd name="connsiteY6" fmla="*/ 40875 h 700715"/>
              <a:gd name="connsiteX7" fmla="*/ 350358 w 700715"/>
              <a:gd name="connsiteY7" fmla="*/ 0 h 700715"/>
              <a:gd name="connsiteX8" fmla="*/ 0 w 700715"/>
              <a:gd name="connsiteY8" fmla="*/ 350358 h 700715"/>
              <a:gd name="connsiteX9" fmla="*/ 350358 w 700715"/>
              <a:gd name="connsiteY9" fmla="*/ 700716 h 700715"/>
              <a:gd name="connsiteX10" fmla="*/ 700716 w 700715"/>
              <a:gd name="connsiteY10" fmla="*/ 350358 h 700715"/>
              <a:gd name="connsiteX11" fmla="*/ 659840 w 700715"/>
              <a:gd name="connsiteY11" fmla="*/ 185398 h 700715"/>
              <a:gd name="connsiteX12" fmla="*/ 594148 w 700715"/>
              <a:gd name="connsiteY12" fmla="*/ 251090 h 70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715" h="700715">
                <a:moveTo>
                  <a:pt x="594148" y="251090"/>
                </a:moveTo>
                <a:cubicBezTo>
                  <a:pt x="607287" y="281746"/>
                  <a:pt x="613126" y="315322"/>
                  <a:pt x="613126" y="350358"/>
                </a:cubicBezTo>
                <a:cubicBezTo>
                  <a:pt x="613126" y="494880"/>
                  <a:pt x="494880" y="613126"/>
                  <a:pt x="350358" y="613126"/>
                </a:cubicBezTo>
                <a:cubicBezTo>
                  <a:pt x="205835" y="613126"/>
                  <a:pt x="87589" y="494880"/>
                  <a:pt x="87589" y="350358"/>
                </a:cubicBezTo>
                <a:cubicBezTo>
                  <a:pt x="87589" y="205835"/>
                  <a:pt x="205835" y="87589"/>
                  <a:pt x="350358" y="87589"/>
                </a:cubicBezTo>
                <a:cubicBezTo>
                  <a:pt x="385394" y="87589"/>
                  <a:pt x="418970" y="94889"/>
                  <a:pt x="449626" y="106567"/>
                </a:cubicBezTo>
                <a:lnTo>
                  <a:pt x="515318" y="40875"/>
                </a:lnTo>
                <a:cubicBezTo>
                  <a:pt x="465684" y="14598"/>
                  <a:pt x="410211" y="0"/>
                  <a:pt x="350358" y="0"/>
                </a:cubicBezTo>
                <a:cubicBezTo>
                  <a:pt x="157661" y="0"/>
                  <a:pt x="0" y="157661"/>
                  <a:pt x="0" y="350358"/>
                </a:cubicBezTo>
                <a:cubicBezTo>
                  <a:pt x="0" y="543055"/>
                  <a:pt x="157661" y="700716"/>
                  <a:pt x="350358" y="700716"/>
                </a:cubicBezTo>
                <a:cubicBezTo>
                  <a:pt x="543055" y="700716"/>
                  <a:pt x="700716" y="543055"/>
                  <a:pt x="700716" y="350358"/>
                </a:cubicBezTo>
                <a:cubicBezTo>
                  <a:pt x="700716" y="290505"/>
                  <a:pt x="686117" y="235032"/>
                  <a:pt x="659840" y="185398"/>
                </a:cubicBezTo>
                <a:lnTo>
                  <a:pt x="594148" y="251090"/>
                </a:lnTo>
                <a:close/>
              </a:path>
            </a:pathLst>
          </a:custGeom>
          <a:solidFill>
            <a:srgbClr val="2B6E5A"/>
          </a:solidFill>
          <a:ln w="1458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2B40F1CA-461B-448C-BDEF-E5ACF5BFA4EA}"/>
              </a:ext>
            </a:extLst>
          </p:cNvPr>
          <p:cNvSpPr/>
          <p:nvPr/>
        </p:nvSpPr>
        <p:spPr>
          <a:xfrm>
            <a:off x="500299" y="2334701"/>
            <a:ext cx="1109466" cy="1109466"/>
          </a:xfrm>
          <a:custGeom>
            <a:avLst/>
            <a:gdLst>
              <a:gd name="connsiteX0" fmla="*/ 1033555 w 1109466"/>
              <a:gd name="connsiteY0" fmla="*/ 303643 h 1109466"/>
              <a:gd name="connsiteX1" fmla="*/ 1014578 w 1109466"/>
              <a:gd name="connsiteY1" fmla="*/ 324081 h 1109466"/>
              <a:gd name="connsiteX2" fmla="*/ 986841 w 1109466"/>
              <a:gd name="connsiteY2" fmla="*/ 321161 h 1109466"/>
              <a:gd name="connsiteX3" fmla="*/ 956185 w 1109466"/>
              <a:gd name="connsiteY3" fmla="*/ 316782 h 1109466"/>
              <a:gd name="connsiteX4" fmla="*/ 1021877 w 1109466"/>
              <a:gd name="connsiteY4" fmla="*/ 554733 h 1109466"/>
              <a:gd name="connsiteX5" fmla="*/ 554733 w 1109466"/>
              <a:gd name="connsiteY5" fmla="*/ 1021877 h 1109466"/>
              <a:gd name="connsiteX6" fmla="*/ 87589 w 1109466"/>
              <a:gd name="connsiteY6" fmla="*/ 554733 h 1109466"/>
              <a:gd name="connsiteX7" fmla="*/ 554733 w 1109466"/>
              <a:gd name="connsiteY7" fmla="*/ 87589 h 1109466"/>
              <a:gd name="connsiteX8" fmla="*/ 792684 w 1109466"/>
              <a:gd name="connsiteY8" fmla="*/ 153282 h 1109466"/>
              <a:gd name="connsiteX9" fmla="*/ 789765 w 1109466"/>
              <a:gd name="connsiteY9" fmla="*/ 124085 h 1109466"/>
              <a:gd name="connsiteX10" fmla="*/ 785385 w 1109466"/>
              <a:gd name="connsiteY10" fmla="*/ 94889 h 1109466"/>
              <a:gd name="connsiteX11" fmla="*/ 805823 w 1109466"/>
              <a:gd name="connsiteY11" fmla="*/ 74451 h 1109466"/>
              <a:gd name="connsiteX12" fmla="*/ 816042 w 1109466"/>
              <a:gd name="connsiteY12" fmla="*/ 64232 h 1109466"/>
              <a:gd name="connsiteX13" fmla="*/ 554733 w 1109466"/>
              <a:gd name="connsiteY13" fmla="*/ 0 h 1109466"/>
              <a:gd name="connsiteX14" fmla="*/ 0 w 1109466"/>
              <a:gd name="connsiteY14" fmla="*/ 554733 h 1109466"/>
              <a:gd name="connsiteX15" fmla="*/ 554733 w 1109466"/>
              <a:gd name="connsiteY15" fmla="*/ 1109466 h 1109466"/>
              <a:gd name="connsiteX16" fmla="*/ 1109466 w 1109466"/>
              <a:gd name="connsiteY16" fmla="*/ 554733 h 1109466"/>
              <a:gd name="connsiteX17" fmla="*/ 1043774 w 1109466"/>
              <a:gd name="connsiteY17" fmla="*/ 294884 h 1109466"/>
              <a:gd name="connsiteX18" fmla="*/ 1033555 w 1109466"/>
              <a:gd name="connsiteY18" fmla="*/ 303643 h 110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9466" h="1109466">
                <a:moveTo>
                  <a:pt x="1033555" y="303643"/>
                </a:moveTo>
                <a:lnTo>
                  <a:pt x="1014578" y="324081"/>
                </a:lnTo>
                <a:lnTo>
                  <a:pt x="986841" y="321161"/>
                </a:lnTo>
                <a:lnTo>
                  <a:pt x="956185" y="316782"/>
                </a:lnTo>
                <a:cubicBezTo>
                  <a:pt x="997060" y="386853"/>
                  <a:pt x="1021877" y="467144"/>
                  <a:pt x="1021877" y="554733"/>
                </a:cubicBezTo>
                <a:cubicBezTo>
                  <a:pt x="1021877" y="811662"/>
                  <a:pt x="811662" y="1021877"/>
                  <a:pt x="554733" y="1021877"/>
                </a:cubicBezTo>
                <a:cubicBezTo>
                  <a:pt x="297804" y="1021877"/>
                  <a:pt x="87589" y="811662"/>
                  <a:pt x="87589" y="554733"/>
                </a:cubicBezTo>
                <a:cubicBezTo>
                  <a:pt x="87589" y="297804"/>
                  <a:pt x="297804" y="87589"/>
                  <a:pt x="554733" y="87589"/>
                </a:cubicBezTo>
                <a:cubicBezTo>
                  <a:pt x="640863" y="87589"/>
                  <a:pt x="722613" y="110947"/>
                  <a:pt x="792684" y="153282"/>
                </a:cubicBezTo>
                <a:lnTo>
                  <a:pt x="789765" y="124085"/>
                </a:lnTo>
                <a:lnTo>
                  <a:pt x="785385" y="94889"/>
                </a:lnTo>
                <a:lnTo>
                  <a:pt x="805823" y="74451"/>
                </a:lnTo>
                <a:lnTo>
                  <a:pt x="816042" y="64232"/>
                </a:lnTo>
                <a:cubicBezTo>
                  <a:pt x="737211" y="23357"/>
                  <a:pt x="649622" y="0"/>
                  <a:pt x="554733" y="0"/>
                </a:cubicBezTo>
                <a:cubicBezTo>
                  <a:pt x="248170" y="0"/>
                  <a:pt x="0" y="248170"/>
                  <a:pt x="0" y="554733"/>
                </a:cubicBezTo>
                <a:cubicBezTo>
                  <a:pt x="0" y="861296"/>
                  <a:pt x="248170" y="1109466"/>
                  <a:pt x="554733" y="1109466"/>
                </a:cubicBezTo>
                <a:cubicBezTo>
                  <a:pt x="861296" y="1109466"/>
                  <a:pt x="1109466" y="861296"/>
                  <a:pt x="1109466" y="554733"/>
                </a:cubicBezTo>
                <a:cubicBezTo>
                  <a:pt x="1109466" y="459845"/>
                  <a:pt x="1086109" y="372255"/>
                  <a:pt x="1043774" y="294884"/>
                </a:cubicBezTo>
                <a:lnTo>
                  <a:pt x="1033555" y="303643"/>
                </a:lnTo>
                <a:close/>
              </a:path>
            </a:pathLst>
          </a:custGeom>
          <a:solidFill>
            <a:srgbClr val="2B6E5A"/>
          </a:solidFill>
          <a:ln w="1458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33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9968B-5E1A-4849-B94A-D30DBC62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do </a:t>
            </a:r>
            <a:r>
              <a:rPr lang="pt-BR" i="1" dirty="0"/>
              <a:t>Workshop</a:t>
            </a:r>
            <a:r>
              <a:rPr lang="pt-BR" dirty="0"/>
              <a:t>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E8CFFE-80DF-4B3C-BAFC-D9C13CE11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Discutir a importância da implementação da linha de cuidado em Saúde Mental na APS para a organização da Rede de Atenção Psicossocial (RAPS).</a:t>
            </a:r>
          </a:p>
          <a:p>
            <a:endParaRPr lang="pt-BR" dirty="0"/>
          </a:p>
          <a:p>
            <a:r>
              <a:rPr lang="pt-BR" dirty="0"/>
              <a:t>Relacionar os atributos da APS com o cuidado em Saúde Mental.</a:t>
            </a:r>
          </a:p>
          <a:p>
            <a:endParaRPr lang="pt-BR" dirty="0"/>
          </a:p>
          <a:p>
            <a:r>
              <a:rPr lang="pt-BR" dirty="0"/>
              <a:t>Discutir o cuidado a Saúde Mental a partir do Modelo de Atenção às Condições Crônicas.</a:t>
            </a:r>
          </a:p>
          <a:p>
            <a:endParaRPr lang="pt-BR" dirty="0"/>
          </a:p>
          <a:p>
            <a:r>
              <a:rPr lang="pt-BR" dirty="0"/>
              <a:t>Compreender o Papel da APS na linha de cuidado em Saúde Mental.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6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C3F6F-308C-469C-B789-4D2247BD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Oficina Tutorial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553106-0E39-4141-9F42-C94F07B71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Conhecer a equipe da unidade.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Conhecer o colegiado gestor local.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Conhecer o Saúde Mental na APS.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Compreender os macroprocessos relacionados à APS.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Realizar o diagnóstico situacional inicial da unidade.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Compreender a transversalidade da segurança do paciente relacionado aos macroprocessos da APS.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097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C84F2-549C-429F-B968-32D126A9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atividade de dispersão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2BE64B-2ACE-46F9-94CD-C50744A42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Construir apresentação do diagnóstico da PAS da unidade</a:t>
            </a:r>
          </a:p>
          <a:p>
            <a:endParaRPr lang="pt-BR" dirty="0"/>
          </a:p>
          <a:p>
            <a:r>
              <a:rPr lang="pt-BR" dirty="0"/>
              <a:t>Realizar diagnóstico situacional relacionados aos cuidados de saúde mental</a:t>
            </a:r>
          </a:p>
          <a:p>
            <a:endParaRPr lang="pt-BR" dirty="0"/>
          </a:p>
          <a:p>
            <a:r>
              <a:rPr lang="pt-BR" dirty="0"/>
              <a:t>Relacionar os cuidados em saúde mental aos macroprocessos e </a:t>
            </a:r>
            <a:r>
              <a:rPr lang="pt-BR" dirty="0" err="1"/>
              <a:t>microprocessos</a:t>
            </a:r>
            <a:r>
              <a:rPr lang="pt-BR" dirty="0"/>
              <a:t> organizados da unidade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1802858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677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Poppins</vt:lpstr>
      <vt:lpstr>Tisa Sans Pro</vt:lpstr>
      <vt:lpstr>Capa Início</vt:lpstr>
      <vt:lpstr>Capa Seção</vt:lpstr>
      <vt:lpstr>Conteúdo 1</vt:lpstr>
      <vt:lpstr>Conteúdo 2</vt:lpstr>
      <vt:lpstr>Conteúdo 3</vt:lpstr>
      <vt:lpstr>Capa Final e-Planifica</vt:lpstr>
      <vt:lpstr>Material de Apoio Parte I</vt:lpstr>
      <vt:lpstr>Apresentação Etapa 1 A organização da linha de cuidado em Saúde Mental na APS</vt:lpstr>
      <vt:lpstr>Atributos da APS</vt:lpstr>
      <vt:lpstr>Atenção Primária à Saúde na Rede de Atenção Psicossocial</vt:lpstr>
      <vt:lpstr>Objetivos da Etapa 1</vt:lpstr>
      <vt:lpstr>Objetivo geral da Etapa</vt:lpstr>
      <vt:lpstr>Objetivos do Workshop 1</vt:lpstr>
      <vt:lpstr>Objetivos da Oficina Tutorial 1</vt:lpstr>
      <vt:lpstr>Objetivos da atividade de dispersão</vt:lpstr>
      <vt:lpstr>Objetivo do monitoramento </vt:lpstr>
      <vt:lpstr>Apresentação do PowerPoint</vt:lpstr>
      <vt:lpstr>Cronograma e Operacionalização da Etapa</vt:lpstr>
      <vt:lpstr>Material de Apoio Parte II</vt:lpstr>
      <vt:lpstr>Estruturação do Núcleo de Segurança do Paciente </vt:lpstr>
      <vt:lpstr>Conceito</vt:lpstr>
      <vt:lpstr>Objetivo </vt:lpstr>
      <vt:lpstr>Papel da Gestão Estadual </vt:lpstr>
      <vt:lpstr>Papel da Gestão Estadual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141</cp:revision>
  <dcterms:created xsi:type="dcterms:W3CDTF">2021-05-10T00:56:02Z</dcterms:created>
  <dcterms:modified xsi:type="dcterms:W3CDTF">2022-06-13T13:59:22Z</dcterms:modified>
</cp:coreProperties>
</file>