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49"/>
  </p:notesMasterIdLst>
  <p:handoutMasterIdLst>
    <p:handoutMasterId r:id="rId50"/>
  </p:handoutMasterIdLst>
  <p:sldIdLst>
    <p:sldId id="263" r:id="rId7"/>
    <p:sldId id="320" r:id="rId8"/>
    <p:sldId id="265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303" r:id="rId17"/>
    <p:sldId id="304" r:id="rId18"/>
    <p:sldId id="305" r:id="rId19"/>
    <p:sldId id="307" r:id="rId20"/>
    <p:sldId id="306" r:id="rId21"/>
    <p:sldId id="308" r:id="rId22"/>
    <p:sldId id="309" r:id="rId23"/>
    <p:sldId id="310" r:id="rId24"/>
    <p:sldId id="285" r:id="rId25"/>
    <p:sldId id="286" r:id="rId26"/>
    <p:sldId id="287" r:id="rId27"/>
    <p:sldId id="288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299" r:id="rId38"/>
    <p:sldId id="300" r:id="rId39"/>
    <p:sldId id="301" r:id="rId40"/>
    <p:sldId id="278" r:id="rId41"/>
    <p:sldId id="279" r:id="rId42"/>
    <p:sldId id="280" r:id="rId43"/>
    <p:sldId id="281" r:id="rId44"/>
    <p:sldId id="284" r:id="rId45"/>
    <p:sldId id="282" r:id="rId46"/>
    <p:sldId id="283" r:id="rId47"/>
    <p:sldId id="268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41"/>
    <a:srgbClr val="008387"/>
    <a:srgbClr val="B9D9CA"/>
    <a:srgbClr val="004936"/>
    <a:srgbClr val="003F2E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74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60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EF4E54-BDC0-4992-B36C-CAB217AFDE3B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ABCCC-0DD3-4179-8564-23AA74F5A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372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5641"/>
                </a:solidFill>
              </a:defRPr>
            </a:lvl1pPr>
            <a:lvl2pPr>
              <a:defRPr>
                <a:solidFill>
                  <a:srgbClr val="015641"/>
                </a:solidFill>
              </a:defRPr>
            </a:lvl2pPr>
            <a:lvl3pPr>
              <a:defRPr>
                <a:solidFill>
                  <a:srgbClr val="015641"/>
                </a:solidFill>
              </a:defRPr>
            </a:lvl3pPr>
            <a:lvl4pPr>
              <a:defRPr>
                <a:solidFill>
                  <a:srgbClr val="015641"/>
                </a:solidFill>
              </a:defRPr>
            </a:lvl4pPr>
            <a:lvl5pPr>
              <a:defRPr>
                <a:solidFill>
                  <a:srgbClr val="01564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3F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7" t="-1021" b="-1"/>
          <a:stretch/>
        </p:blipFill>
        <p:spPr>
          <a:xfrm>
            <a:off x="8572500" y="2465896"/>
            <a:ext cx="3619499" cy="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564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9D9C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83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>
          <a:xfrm>
            <a:off x="10957399" y="3956179"/>
            <a:ext cx="1237712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1564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15641"/>
              </a:solidFill>
            </a:endParaRPr>
          </a:p>
          <a:p>
            <a:pPr algn="ctr"/>
            <a:r>
              <a:rPr lang="pt-BR" dirty="0">
                <a:solidFill>
                  <a:srgbClr val="015641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15641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15641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9214" y="2550695"/>
            <a:ext cx="7592786" cy="1058779"/>
          </a:xfrm>
        </p:spPr>
        <p:txBody>
          <a:bodyPr>
            <a:normAutofit fontScale="90000"/>
          </a:bodyPr>
          <a:lstStyle/>
          <a:p>
            <a:r>
              <a:rPr lang="pt-BR" dirty="0"/>
              <a:t>Território e Gestão de Base Populacional  Oficina Tutorial 2.1 AAE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83B4-B94F-4D55-B3A4-A0DDA314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Apresentação do PlanificaSUS e pactuação do compromisso </a:t>
            </a:r>
          </a:p>
        </p:txBody>
      </p:sp>
    </p:spTree>
    <p:extLst>
      <p:ext uri="{BB962C8B-B14F-4D97-AF65-F5344CB8AC3E}">
        <p14:creationId xmlns:p14="http://schemas.microsoft.com/office/powerpoint/2010/main" val="364147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  <p:sp>
        <p:nvSpPr>
          <p:cNvPr id="56" name="Espaço Reservado para Texto 1">
            <a:extLst>
              <a:ext uri="{FF2B5EF4-FFF2-40B4-BE49-F238E27FC236}">
                <a16:creationId xmlns:a16="http://schemas.microsoft.com/office/drawing/2014/main" id="{D916A548-BB2A-404D-9743-9493613FFECB}"/>
              </a:ext>
            </a:extLst>
          </p:cNvPr>
          <p:cNvSpPr txBox="1">
            <a:spLocks/>
          </p:cNvSpPr>
          <p:nvPr/>
        </p:nvSpPr>
        <p:spPr bwMode="auto">
          <a:xfrm>
            <a:off x="122899" y="1153097"/>
            <a:ext cx="10114783" cy="7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799" b="1" dirty="0">
                <a:solidFill>
                  <a:srgbClr val="5B9BD5">
                    <a:lumMod val="50000"/>
                  </a:srgbClr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Planificação</a:t>
            </a:r>
          </a:p>
          <a:p>
            <a:pPr defTabSz="949011">
              <a:defRPr/>
            </a:pPr>
            <a:endParaRPr lang="pt-BR" sz="2799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16F67A6F-D5CD-419F-ABC9-60228BAA7723}"/>
              </a:ext>
            </a:extLst>
          </p:cNvPr>
          <p:cNvSpPr txBox="1">
            <a:spLocks/>
          </p:cNvSpPr>
          <p:nvPr/>
        </p:nvSpPr>
        <p:spPr bwMode="auto">
          <a:xfrm>
            <a:off x="406295" y="2395094"/>
            <a:ext cx="3239858" cy="28862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06" tIns="44003" rIns="88006" bIns="4400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796">
              <a:buNone/>
            </a:pPr>
            <a:r>
              <a:rPr lang="pt-BR" altLang="pt-BR" sz="1990" dirty="0">
                <a:latin typeface="Corbel" panose="020B0503020204020204" pitchFamily="34" charset="0"/>
              </a:rPr>
              <a:t>Processo de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Educação Permanente</a:t>
            </a:r>
            <a:r>
              <a:rPr lang="pt-BR" altLang="pt-BR" sz="1990" dirty="0">
                <a:solidFill>
                  <a:srgbClr val="00B0F0"/>
                </a:solidFill>
                <a:latin typeface="Corbel" panose="020B0503020204020204" pitchFamily="34" charset="0"/>
              </a:rPr>
              <a:t> </a:t>
            </a:r>
            <a:r>
              <a:rPr lang="pt-BR" altLang="pt-BR" sz="1990" dirty="0">
                <a:latin typeface="Corbel" panose="020B0503020204020204" pitchFamily="34" charset="0"/>
              </a:rPr>
              <a:t>que permite desenvolver a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competência das equipes </a:t>
            </a:r>
            <a:r>
              <a:rPr lang="pt-BR" altLang="pt-BR" sz="1990" dirty="0">
                <a:latin typeface="Corbel" panose="020B0503020204020204" pitchFamily="34" charset="0"/>
              </a:rPr>
              <a:t>para o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planejamento</a:t>
            </a:r>
            <a:r>
              <a:rPr lang="pt-BR" altLang="pt-BR" sz="1990" b="1" dirty="0">
                <a:latin typeface="Corbel" panose="020B0503020204020204" pitchFamily="34" charset="0"/>
              </a:rPr>
              <a:t>,</a:t>
            </a:r>
            <a:r>
              <a:rPr lang="pt-BR" altLang="pt-BR" sz="1990" dirty="0">
                <a:latin typeface="Corbel" panose="020B0503020204020204" pitchFamily="34" charset="0"/>
              </a:rPr>
              <a:t>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organização </a:t>
            </a:r>
            <a:r>
              <a:rPr lang="pt-BR" altLang="pt-BR" sz="1990" dirty="0">
                <a:latin typeface="Corbel" panose="020B0503020204020204" pitchFamily="34" charset="0"/>
              </a:rPr>
              <a:t>e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 monitoramento</a:t>
            </a:r>
            <a:r>
              <a:rPr lang="pt-BR" altLang="pt-BR" sz="1990" dirty="0">
                <a:latin typeface="Corbel" panose="020B0503020204020204" pitchFamily="34" charset="0"/>
              </a:rPr>
              <a:t> de processos de  trabalho da atenção à saúde com foco nas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necessidades dos usuários</a:t>
            </a:r>
            <a:r>
              <a:rPr lang="pt-BR" altLang="pt-BR" sz="1990" dirty="0">
                <a:latin typeface="Corbel" panose="020B0503020204020204" pitchFamily="34" charset="0"/>
              </a:rPr>
              <a:t>.</a:t>
            </a:r>
          </a:p>
          <a:p>
            <a:pPr marL="0" indent="0" defTabSz="909796">
              <a:buNone/>
            </a:pPr>
            <a:endParaRPr lang="pt-BR" altLang="pt-BR" sz="1990" dirty="0">
              <a:latin typeface="Corbel" panose="020B0503020204020204" pitchFamily="34" charset="0"/>
            </a:endParaRPr>
          </a:p>
        </p:txBody>
      </p:sp>
      <p:sp>
        <p:nvSpPr>
          <p:cNvPr id="16" name="Espaço Reservado para Texto 7">
            <a:extLst>
              <a:ext uri="{FF2B5EF4-FFF2-40B4-BE49-F238E27FC236}">
                <a16:creationId xmlns:a16="http://schemas.microsoft.com/office/drawing/2014/main" id="{F5FEACA2-D604-4B10-BBCC-54CC1F071384}"/>
              </a:ext>
            </a:extLst>
          </p:cNvPr>
          <p:cNvSpPr txBox="1">
            <a:spLocks/>
          </p:cNvSpPr>
          <p:nvPr/>
        </p:nvSpPr>
        <p:spPr bwMode="auto">
          <a:xfrm>
            <a:off x="4365818" y="2395093"/>
            <a:ext cx="3239859" cy="28862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06" tIns="44003" rIns="88006" bIns="44003" numCol="1" rtlCol="0" anchor="t" anchorCtr="0" compatLnSpc="1">
            <a:prstTxWarp prst="textNoShape">
              <a:avLst/>
            </a:prstTxWarp>
            <a:noAutofit/>
          </a:bodyPr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990" dirty="0">
                <a:latin typeface="Corbel" panose="020B0503020204020204" pitchFamily="34" charset="0"/>
              </a:rPr>
              <a:t>Pode ser compreendida como um momento de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discussão</a:t>
            </a:r>
            <a:r>
              <a:rPr lang="pt-BR" altLang="pt-BR" sz="1990" dirty="0">
                <a:latin typeface="Corbel" panose="020B0503020204020204" pitchFamily="34" charset="0"/>
              </a:rPr>
              <a:t> e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mudança</a:t>
            </a:r>
            <a:r>
              <a:rPr lang="pt-BR" altLang="pt-BR" sz="1990" dirty="0">
                <a:latin typeface="Corbel" panose="020B0503020204020204" pitchFamily="34" charset="0"/>
              </a:rPr>
              <a:t> no </a:t>
            </a:r>
            <a:r>
              <a:rPr lang="pt-BR" altLang="pt-BR" sz="1990" b="1" i="1" dirty="0">
                <a:solidFill>
                  <a:srgbClr val="00B0F0"/>
                </a:solidFill>
                <a:latin typeface="Corbel" panose="020B0503020204020204" pitchFamily="34" charset="0"/>
              </a:rPr>
              <a:t>“modus operandi” </a:t>
            </a:r>
            <a:r>
              <a:rPr lang="pt-BR" altLang="pt-BR" sz="1990" dirty="0">
                <a:latin typeface="Corbel" panose="020B0503020204020204" pitchFamily="34" charset="0"/>
              </a:rPr>
              <a:t>das equipes e serviços, buscando a padronização na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operacionalização</a:t>
            </a:r>
            <a:r>
              <a:rPr lang="pt-BR" altLang="pt-BR" sz="1990" dirty="0">
                <a:latin typeface="Corbel" panose="020B0503020204020204" pitchFamily="34" charset="0"/>
              </a:rPr>
              <a:t> de uma dada rede de atenção.</a:t>
            </a:r>
          </a:p>
          <a:p>
            <a:pPr marL="0" indent="0" algn="just">
              <a:buNone/>
            </a:pPr>
            <a:endParaRPr lang="pt-BR" altLang="pt-BR" sz="1990" dirty="0">
              <a:latin typeface="Corbel" panose="020B0503020204020204" pitchFamily="34" charset="0"/>
            </a:endParaRPr>
          </a:p>
        </p:txBody>
      </p:sp>
      <p:sp>
        <p:nvSpPr>
          <p:cNvPr id="19" name="Espaço Reservado para Texto 7">
            <a:extLst>
              <a:ext uri="{FF2B5EF4-FFF2-40B4-BE49-F238E27FC236}">
                <a16:creationId xmlns:a16="http://schemas.microsoft.com/office/drawing/2014/main" id="{ECA9D302-1D4B-40CE-AA1A-0DB32901F20F}"/>
              </a:ext>
            </a:extLst>
          </p:cNvPr>
          <p:cNvSpPr txBox="1">
            <a:spLocks/>
          </p:cNvSpPr>
          <p:nvPr/>
        </p:nvSpPr>
        <p:spPr bwMode="auto">
          <a:xfrm>
            <a:off x="8253351" y="2395092"/>
            <a:ext cx="3257261" cy="2886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06" tIns="44003" rIns="88006" bIns="44003" numCol="1" rtlCol="0" anchor="t" anchorCtr="0" compatLnSpc="1">
            <a:prstTxWarp prst="textNoShape">
              <a:avLst/>
            </a:prstTxWarp>
            <a:noAutofit/>
          </a:bodyPr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990" dirty="0">
                <a:latin typeface="Corbel" panose="020B0503020204020204" pitchFamily="34" charset="0"/>
              </a:rPr>
              <a:t>Organizar os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macroprocessos</a:t>
            </a:r>
            <a:r>
              <a:rPr lang="pt-BR" altLang="pt-BR" sz="1990" dirty="0">
                <a:latin typeface="Corbel" panose="020B0503020204020204" pitchFamily="34" charset="0"/>
              </a:rPr>
              <a:t> da atenção à saúde, para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melhor</a:t>
            </a:r>
            <a:r>
              <a:rPr lang="pt-BR" altLang="pt-BR" sz="1990" dirty="0">
                <a:latin typeface="Corbel" panose="020B0503020204020204" pitchFamily="34" charset="0"/>
              </a:rPr>
              <a:t> funcionalidade da Rede de Atenção à Saúde, com base no </a:t>
            </a:r>
            <a:r>
              <a:rPr lang="pt-BR" altLang="pt-BR" sz="1990" b="1" dirty="0">
                <a:solidFill>
                  <a:srgbClr val="00B0F0"/>
                </a:solidFill>
                <a:latin typeface="Corbel" panose="020B0503020204020204" pitchFamily="34" charset="0"/>
              </a:rPr>
              <a:t>Modelo de Atenção às Condições Crônicas</a:t>
            </a:r>
            <a:r>
              <a:rPr lang="pt-BR" altLang="pt-BR" sz="1990" dirty="0">
                <a:latin typeface="Corbel" panose="020B0503020204020204" pitchFamily="34" charset="0"/>
              </a:rPr>
              <a:t>.</a:t>
            </a:r>
          </a:p>
          <a:p>
            <a:endParaRPr lang="pt-BR" altLang="pt-BR" sz="199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7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925061"/>
            <a:ext cx="10654718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199" b="1" dirty="0">
                <a:solidFill>
                  <a:srgbClr val="009999"/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O QUE ISSO QUER DIZER?</a:t>
            </a:r>
            <a:endParaRPr lang="pt-BR" sz="4199" b="1" dirty="0">
              <a:solidFill>
                <a:srgbClr val="5B9BD5">
                  <a:lumMod val="50000"/>
                </a:srgbClr>
              </a:solidFill>
              <a:latin typeface="Corbel" panose="020B0503020204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6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31865" y="2061165"/>
            <a:ext cx="12157932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199" b="1" dirty="0">
                <a:solidFill>
                  <a:srgbClr val="009999"/>
                </a:solidFill>
                <a:latin typeface="Corbel" panose="020B0503020204020204" pitchFamily="34" charset="0"/>
                <a:cs typeface="Segoe UI" pitchFamily="34" charset="0"/>
              </a:rPr>
              <a:t>Planificação da Atenção à Saúde</a:t>
            </a:r>
          </a:p>
          <a:p>
            <a:r>
              <a:rPr lang="pt-BR" sz="4199" b="1" dirty="0">
                <a:solidFill>
                  <a:srgbClr val="009999"/>
                </a:solidFill>
                <a:latin typeface="Corbel" panose="020B0503020204020204" pitchFamily="34" charset="0"/>
                <a:cs typeface="Segoe UI" pitchFamily="34" charset="0"/>
              </a:rPr>
              <a:t> = </a:t>
            </a:r>
          </a:p>
          <a:p>
            <a:r>
              <a:rPr lang="pt-BR" sz="4199" b="1" dirty="0">
                <a:solidFill>
                  <a:srgbClr val="009999"/>
                </a:solidFill>
                <a:latin typeface="Corbel" panose="020B0503020204020204" pitchFamily="34" charset="0"/>
                <a:cs typeface="Segoe UI" pitchFamily="34" charset="0"/>
              </a:rPr>
              <a:t>Organização do processo de trabalho com </a:t>
            </a:r>
            <a:r>
              <a:rPr lang="pt-BR" sz="4199" b="1" dirty="0">
                <a:solidFill>
                  <a:srgbClr val="5B9BD5">
                    <a:lumMod val="50000"/>
                  </a:srgbClr>
                </a:solidFill>
                <a:latin typeface="Corbel" panose="020B0503020204020204" pitchFamily="34" charset="0"/>
                <a:cs typeface="Segoe UI" pitchFamily="34" charset="0"/>
              </a:rPr>
              <a:t>qualidade*</a:t>
            </a:r>
          </a:p>
        </p:txBody>
      </p:sp>
      <p:sp>
        <p:nvSpPr>
          <p:cNvPr id="16" name="Espaço Reservado para Texto 1">
            <a:extLst>
              <a:ext uri="{FF2B5EF4-FFF2-40B4-BE49-F238E27FC236}">
                <a16:creationId xmlns:a16="http://schemas.microsoft.com/office/drawing/2014/main" id="{459E6F27-56EB-4165-9DAF-E7CBD3C137F0}"/>
              </a:ext>
            </a:extLst>
          </p:cNvPr>
          <p:cNvSpPr txBox="1">
            <a:spLocks/>
          </p:cNvSpPr>
          <p:nvPr/>
        </p:nvSpPr>
        <p:spPr bwMode="auto">
          <a:xfrm>
            <a:off x="655330" y="4868827"/>
            <a:ext cx="11439971" cy="7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 dirty="0">
                <a:solidFill>
                  <a:srgbClr val="5B9BD5">
                    <a:lumMod val="50000"/>
                  </a:srgbClr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*Segurança, Efetividade, Cuidado centrado no paciente, Oportunidade, Eficiência, Equidade</a:t>
            </a:r>
          </a:p>
          <a:p>
            <a:pPr defTabSz="949011">
              <a:defRPr/>
            </a:pPr>
            <a:endParaRPr lang="pt-BR" sz="2000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010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925061"/>
            <a:ext cx="10654718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199" b="1" dirty="0">
                <a:solidFill>
                  <a:srgbClr val="009999"/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COMO FAZER?</a:t>
            </a:r>
            <a:endParaRPr lang="pt-BR" sz="4199" b="1" dirty="0">
              <a:solidFill>
                <a:srgbClr val="5B9BD5">
                  <a:lumMod val="50000"/>
                </a:srgbClr>
              </a:solidFill>
              <a:latin typeface="Corbel" panose="020B0503020204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9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71868739-0F89-4705-8097-6E0AD2313040}"/>
              </a:ext>
            </a:extLst>
          </p:cNvPr>
          <p:cNvSpPr txBox="1">
            <a:spLocks/>
          </p:cNvSpPr>
          <p:nvPr/>
        </p:nvSpPr>
        <p:spPr bwMode="auto">
          <a:xfrm>
            <a:off x="552245" y="987710"/>
            <a:ext cx="10367175" cy="85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5" tIns="54412" rIns="108825" bIns="54412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799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Planificação da Atenção à Saúde</a:t>
            </a:r>
            <a:endParaRPr lang="pt-BR" sz="2799" b="1" dirty="0">
              <a:solidFill>
                <a:srgbClr val="009999"/>
              </a:solidFill>
              <a:latin typeface="Corbel" panose="020B050302020402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Imagem 5">
            <a:extLst>
              <a:ext uri="{FF2B5EF4-FFF2-40B4-BE49-F238E27FC236}">
                <a16:creationId xmlns:a16="http://schemas.microsoft.com/office/drawing/2014/main" id="{04008C7E-847A-49DD-A8B3-38C3C690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04" y="1890449"/>
            <a:ext cx="5867450" cy="307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BAE25C9A-2C4E-4879-8457-B6515134FAF2}"/>
              </a:ext>
            </a:extLst>
          </p:cNvPr>
          <p:cNvSpPr/>
          <p:nvPr/>
        </p:nvSpPr>
        <p:spPr>
          <a:xfrm>
            <a:off x="6713407" y="5395413"/>
            <a:ext cx="5053946" cy="5232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20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Os macroprocessos de integração vertical entre os pontos de atenção da RAS</a:t>
            </a:r>
          </a:p>
        </p:txBody>
      </p:sp>
      <p:pic>
        <p:nvPicPr>
          <p:cNvPr id="24" name="Imagem 5">
            <a:extLst>
              <a:ext uri="{FF2B5EF4-FFF2-40B4-BE49-F238E27FC236}">
                <a16:creationId xmlns:a16="http://schemas.microsoft.com/office/drawing/2014/main" id="{E66EF489-6411-4FD0-A144-EC7F34AAA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671" y="2786666"/>
            <a:ext cx="2624959" cy="21746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3">
            <a:extLst>
              <a:ext uri="{FF2B5EF4-FFF2-40B4-BE49-F238E27FC236}">
                <a16:creationId xmlns:a16="http://schemas.microsoft.com/office/drawing/2014/main" id="{98B88866-15C9-45E7-8AF9-3316936E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09" y="1820304"/>
            <a:ext cx="2388406" cy="31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8C0D2D3F-2082-418E-8BF2-1D1D10A70A6D}"/>
              </a:ext>
            </a:extLst>
          </p:cNvPr>
          <p:cNvSpPr/>
          <p:nvPr/>
        </p:nvSpPr>
        <p:spPr>
          <a:xfrm>
            <a:off x="155928" y="5096384"/>
            <a:ext cx="2864197" cy="863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20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Os macroprocessos da construção social da APS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97230EA-4328-4D71-8EE0-70C93CE9A769}"/>
              </a:ext>
            </a:extLst>
          </p:cNvPr>
          <p:cNvSpPr/>
          <p:nvPr/>
        </p:nvSpPr>
        <p:spPr>
          <a:xfrm>
            <a:off x="3264227" y="5196309"/>
            <a:ext cx="2546495" cy="863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BR" sz="20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Os macroprocessos ou as 4 funções da AAE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A0CEC20-0AC5-4F2C-B452-34BF899C5F48}"/>
              </a:ext>
            </a:extLst>
          </p:cNvPr>
          <p:cNvSpPr txBox="1"/>
          <p:nvPr/>
        </p:nvSpPr>
        <p:spPr>
          <a:xfrm>
            <a:off x="3416052" y="5918621"/>
            <a:ext cx="2230318" cy="276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Corbel" panose="020B0503020204020204" pitchFamily="34" charset="0"/>
                <a:cs typeface="Calibri" panose="020F0502020204030204" pitchFamily="34" charset="0"/>
              </a:rPr>
              <a:t>Matos, MAB e Lopes, PRR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5FECAC5-B85D-4985-A8DD-A366F9124D4F}"/>
              </a:ext>
            </a:extLst>
          </p:cNvPr>
          <p:cNvSpPr txBox="1"/>
          <p:nvPr/>
        </p:nvSpPr>
        <p:spPr>
          <a:xfrm>
            <a:off x="202670" y="5921642"/>
            <a:ext cx="2230318" cy="276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Corbel" panose="020B0503020204020204" pitchFamily="34" charset="0"/>
                <a:cs typeface="Calibri" panose="020F0502020204030204" pitchFamily="34" charset="0"/>
              </a:rPr>
              <a:t>Mendes, EV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340B2C4-9AD3-4CEA-AF05-6B7623835EE4}"/>
              </a:ext>
            </a:extLst>
          </p:cNvPr>
          <p:cNvSpPr txBox="1"/>
          <p:nvPr/>
        </p:nvSpPr>
        <p:spPr>
          <a:xfrm>
            <a:off x="8058098" y="5913937"/>
            <a:ext cx="2230318" cy="276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Corbel" panose="020B0503020204020204" pitchFamily="34" charset="0"/>
                <a:cs typeface="Calibri" panose="020F0502020204030204" pitchFamily="34" charset="0"/>
              </a:rPr>
              <a:t>Matos, MAB</a:t>
            </a:r>
          </a:p>
        </p:txBody>
      </p:sp>
    </p:spTree>
    <p:extLst>
      <p:ext uri="{BB962C8B-B14F-4D97-AF65-F5344CB8AC3E}">
        <p14:creationId xmlns:p14="http://schemas.microsoft.com/office/powerpoint/2010/main" val="115965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925061"/>
            <a:ext cx="10654718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199" b="1" dirty="0">
                <a:solidFill>
                  <a:srgbClr val="009999"/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AGORA, VAMOS FALAR DO PLANIFICASUS NA AAE?</a:t>
            </a:r>
            <a:endParaRPr lang="pt-BR" sz="4199" b="1" dirty="0">
              <a:solidFill>
                <a:srgbClr val="5B9BD5">
                  <a:lumMod val="50000"/>
                </a:srgbClr>
              </a:solidFill>
              <a:latin typeface="Corbel" panose="020B050302020402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úde estrutura atenção secundária da rede pública – Agência Brasília">
            <a:extLst>
              <a:ext uri="{FF2B5EF4-FFF2-40B4-BE49-F238E27FC236}">
                <a16:creationId xmlns:a16="http://schemas.microsoft.com/office/drawing/2014/main" id="{22B0C5C8-26B5-49BF-879E-48D232B53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19" y="2982268"/>
            <a:ext cx="3246643" cy="2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22" y="2306075"/>
            <a:ext cx="7067898" cy="4346515"/>
          </a:xfrm>
        </p:spPr>
        <p:txBody>
          <a:bodyPr>
            <a:noAutofit/>
          </a:bodyPr>
          <a:lstStyle/>
          <a:p>
            <a:r>
              <a:rPr lang="pt-BR" dirty="0"/>
              <a:t> É  uma unidade de atenção secundária à saúde na RAS.</a:t>
            </a:r>
          </a:p>
          <a:p>
            <a:endParaRPr lang="pt-BR" dirty="0"/>
          </a:p>
          <a:p>
            <a:r>
              <a:rPr lang="pt-BR" dirty="0"/>
              <a:t> Possui abrangência regional.</a:t>
            </a:r>
          </a:p>
          <a:p>
            <a:endParaRPr lang="pt-BR" dirty="0"/>
          </a:p>
          <a:p>
            <a:r>
              <a:rPr lang="pt-BR" dirty="0"/>
              <a:t> Presta assistência aos usuários de alto e muito alto risco estratificados e compartilhados pelas </a:t>
            </a:r>
            <a:r>
              <a:rPr lang="pt-BR" dirty="0" err="1"/>
              <a:t>eSF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 Não tem porta aberta.</a:t>
            </a:r>
          </a:p>
          <a:p>
            <a:endParaRPr lang="pt-BR" dirty="0"/>
          </a:p>
          <a:p>
            <a:r>
              <a:rPr lang="pt-BR" dirty="0"/>
              <a:t>O acesso é regulado diretamente pelas </a:t>
            </a:r>
            <a:r>
              <a:rPr lang="pt-BR" dirty="0" err="1"/>
              <a:t>eSF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484014A-9CF7-4E5B-B7C0-58E02BB1E19E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 que ambulatório especializado estamos falando?</a:t>
            </a:r>
          </a:p>
        </p:txBody>
      </p:sp>
    </p:spTree>
    <p:extLst>
      <p:ext uri="{BB962C8B-B14F-4D97-AF65-F5344CB8AC3E}">
        <p14:creationId xmlns:p14="http://schemas.microsoft.com/office/powerpoint/2010/main" val="352883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2783" y="2306076"/>
            <a:ext cx="7402446" cy="3829681"/>
          </a:xfrm>
        </p:spPr>
        <p:txBody>
          <a:bodyPr>
            <a:noAutofit/>
          </a:bodyPr>
          <a:lstStyle/>
          <a:p>
            <a:r>
              <a:rPr lang="pt-BR" dirty="0"/>
              <a:t> A programação é elaborada a partir da demanda da APS.</a:t>
            </a:r>
          </a:p>
          <a:p>
            <a:endParaRPr lang="pt-BR" dirty="0"/>
          </a:p>
          <a:p>
            <a:r>
              <a:rPr lang="pt-BR" dirty="0"/>
              <a:t> A atenção é multiprofissional e interdisciplinar.</a:t>
            </a:r>
          </a:p>
          <a:p>
            <a:endParaRPr lang="pt-BR" dirty="0"/>
          </a:p>
          <a:p>
            <a:r>
              <a:rPr lang="pt-BR" dirty="0"/>
              <a:t> O produto dos atendimentos não é simplesmente uma consulta médica e/ou um exame complementar realizado, mas um plano de cuidado elaborado pela equipe.</a:t>
            </a:r>
          </a:p>
          <a:p>
            <a:endParaRPr lang="pt-BR" dirty="0"/>
          </a:p>
          <a:p>
            <a:r>
              <a:rPr lang="pt-BR" dirty="0"/>
              <a:t> As relações entre os especialistas e as equipes da APS vão além do sistema clássico de referência/contrarreferência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82BB4AD-54D6-44F0-9E7A-A3176610CB7A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rgbClr val="00838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 que ambulatório especializado estamos falando?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Saúde estrutura atenção secundária da rede pública – Agência Brasília">
            <a:extLst>
              <a:ext uri="{FF2B5EF4-FFF2-40B4-BE49-F238E27FC236}">
                <a16:creationId xmlns:a16="http://schemas.microsoft.com/office/drawing/2014/main" id="{9DF368F1-6FB2-49A0-9FCC-4FD1DF2E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19" y="2982268"/>
            <a:ext cx="3246643" cy="21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35F8D-946A-46E5-87F6-84A71645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FDF99-4313-446D-8C06-AA7D4AD93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Organizar os macroprocessos da Atenção Primária à Saúde nas unidades de saúde, com vistas a responder às demandas e expectativas da população.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10">
            <a:extLst>
              <a:ext uri="{FF2B5EF4-FFF2-40B4-BE49-F238E27FC236}">
                <a16:creationId xmlns:a16="http://schemas.microsoft.com/office/drawing/2014/main" id="{85535A99-84E7-40A0-A3D5-46015519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r="61482" b="31004"/>
          <a:stretch>
            <a:fillRect/>
          </a:stretch>
        </p:blipFill>
        <p:spPr bwMode="auto">
          <a:xfrm>
            <a:off x="3226189" y="3151619"/>
            <a:ext cx="4485410" cy="35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8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0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FDF99-4313-446D-8C06-AA7D4AD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41" y="1300582"/>
            <a:ext cx="10052222" cy="3644410"/>
          </a:xfrm>
        </p:spPr>
        <p:txBody>
          <a:bodyPr/>
          <a:lstStyle/>
          <a:p>
            <a:r>
              <a:rPr lang="pt-BR" dirty="0"/>
              <a:t>O ápice de um sistema de saúde é alcançar resultados clínicos e funcionais para a sua população usuária. Isso implica em transformações na atenção à saúde.</a:t>
            </a:r>
            <a:br>
              <a:rPr lang="pt-BR" dirty="0"/>
            </a:b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049147-9761-46E2-BAE4-8226D2F05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778" y="2183299"/>
            <a:ext cx="3078747" cy="3779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F5A8CDB-FE4D-44DC-97EA-24FA69D07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726191" y="2561284"/>
            <a:ext cx="5279922" cy="33643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2E8942E-8D06-47BB-B1F1-B94B60ADA37F}"/>
              </a:ext>
            </a:extLst>
          </p:cNvPr>
          <p:cNvSpPr/>
          <p:nvPr/>
        </p:nvSpPr>
        <p:spPr>
          <a:xfrm>
            <a:off x="3826778" y="5965995"/>
            <a:ext cx="3698875" cy="260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  <a:lumOff val="25000"/>
                  </a:srgb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Fonte: As Redes de Atenção à Saúde, Mendes, 2010</a:t>
            </a:r>
          </a:p>
        </p:txBody>
      </p:sp>
    </p:spTree>
    <p:extLst>
      <p:ext uri="{BB962C8B-B14F-4D97-AF65-F5344CB8AC3E}">
        <p14:creationId xmlns:p14="http://schemas.microsoft.com/office/powerpoint/2010/main" val="763511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35F8D-946A-46E5-87F6-84A71645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 da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FDF99-4313-446D-8C06-AA7D4AD93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Estratégia Saúde da família foi considerada como “uma estratégia de reorganização do modelo assistencial”</a:t>
            </a:r>
          </a:p>
          <a:p>
            <a:r>
              <a:rPr lang="pt-BR" sz="2000" dirty="0">
                <a:latin typeface="Calibri"/>
                <a:cs typeface="Calibri"/>
              </a:rPr>
              <a:t>A qualidade e resultados de uma APS, está totalmente ligada a operacionalização desses atributos em sua totalidade e assim ela cumpre suas três funções essenciais</a:t>
            </a:r>
            <a:endParaRPr lang="pt-BR" sz="2000" dirty="0">
              <a:cs typeface="Calibri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575ADB-6E37-4AF7-B55A-3BF0E2E03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4237" t="56726" r="20932" b="20211"/>
          <a:stretch/>
        </p:blipFill>
        <p:spPr>
          <a:xfrm>
            <a:off x="2731363" y="4026472"/>
            <a:ext cx="5801061" cy="22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E4438-B04A-4316-AE5A-654A25B8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Atenção Primária nas Redes de Atenção à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ADCC18-5FD4-450D-96F7-8F743A465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objetivos das RAS são melhorar a qualidade da atenção, a qualidade de vida das pessoas usuárias, os resultados sanitários do sistema de atenção à saúde, a eficiência na utilização dos recursos e a equidade em saúde.</a:t>
            </a:r>
          </a:p>
          <a:p>
            <a:r>
              <a:rPr lang="pt-BR" dirty="0"/>
              <a:t>O centro de comunicação de uma rede é a APS ,devendo se constituir como coordenadora do cuidado, pois é o primeiro contato com a clientela do SUS.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3C9333-0501-4EA7-8A3F-5C4F85BBA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449" t="37281" r="17551" b="28803"/>
          <a:stretch/>
        </p:blipFill>
        <p:spPr>
          <a:xfrm>
            <a:off x="2367567" y="4224236"/>
            <a:ext cx="6026420" cy="2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Título 7">
            <a:extLst>
              <a:ext uri="{FF2B5EF4-FFF2-40B4-BE49-F238E27FC236}">
                <a16:creationId xmlns:a16="http://schemas.microsoft.com/office/drawing/2014/main" id="{1B723A01-4810-487F-96BC-F93B36CC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99" y="1084170"/>
            <a:ext cx="10515600" cy="1197088"/>
          </a:xfrm>
        </p:spPr>
        <p:txBody>
          <a:bodyPr>
            <a:normAutofit/>
          </a:bodyPr>
          <a:lstStyle/>
          <a:p>
            <a:r>
              <a:rPr lang="pt-BR" dirty="0"/>
              <a:t>A metáfora da Casa</a:t>
            </a:r>
            <a:br>
              <a:rPr lang="pt-BR" dirty="0"/>
            </a:b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E2D9CE8-713E-416F-A724-B21257B92EDA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7" name="Imagem 11">
            <a:extLst>
              <a:ext uri="{FF2B5EF4-FFF2-40B4-BE49-F238E27FC236}">
                <a16:creationId xmlns:a16="http://schemas.microsoft.com/office/drawing/2014/main" id="{9505FCB1-B50B-463E-B247-D4351CBD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3" y="2148953"/>
            <a:ext cx="9124884" cy="4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0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EB12B5-7675-4BB3-824F-4568958D4E9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id="{4FD9D999-8364-4D2F-B37A-9BB71E1CB03C}"/>
              </a:ext>
            </a:extLst>
          </p:cNvPr>
          <p:cNvGrpSpPr>
            <a:grpSpLocks/>
          </p:cNvGrpSpPr>
          <p:nvPr/>
        </p:nvGrpSpPr>
        <p:grpSpPr bwMode="auto">
          <a:xfrm>
            <a:off x="276076" y="1090811"/>
            <a:ext cx="8245475" cy="898525"/>
            <a:chOff x="4511824" y="528957"/>
            <a:chExt cx="7488832" cy="12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8DFDBB5-1542-4E40-8534-E33B0709EFFF}"/>
                </a:ext>
              </a:extLst>
            </p:cNvPr>
            <p:cNvSpPr/>
            <p:nvPr/>
          </p:nvSpPr>
          <p:spPr bwMode="auto">
            <a:xfrm>
              <a:off x="4872280" y="528957"/>
              <a:ext cx="7128376" cy="1260000"/>
            </a:xfrm>
            <a:prstGeom prst="rect">
              <a:avLst/>
            </a:prstGeom>
            <a:solidFill>
              <a:srgbClr val="BACDE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Intervenções na Estrutura  Macroprocessos e Microprocessos Básicos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614C75-BA6F-4794-8E5A-F368B4CCEF60}"/>
                </a:ext>
              </a:extLst>
            </p:cNvPr>
            <p:cNvSpPr/>
            <p:nvPr/>
          </p:nvSpPr>
          <p:spPr bwMode="auto">
            <a:xfrm>
              <a:off x="4511824" y="528957"/>
              <a:ext cx="360456" cy="1260000"/>
            </a:xfrm>
            <a:prstGeom prst="rect">
              <a:avLst/>
            </a:prstGeom>
            <a:solidFill>
              <a:srgbClr val="005A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9" name="Agrupar 12">
            <a:extLst>
              <a:ext uri="{FF2B5EF4-FFF2-40B4-BE49-F238E27FC236}">
                <a16:creationId xmlns:a16="http://schemas.microsoft.com/office/drawing/2014/main" id="{898411A9-3C14-4882-B397-5F77331E058B}"/>
              </a:ext>
            </a:extLst>
          </p:cNvPr>
          <p:cNvGrpSpPr>
            <a:grpSpLocks/>
          </p:cNvGrpSpPr>
          <p:nvPr/>
        </p:nvGrpSpPr>
        <p:grpSpPr bwMode="auto">
          <a:xfrm>
            <a:off x="842143" y="2802764"/>
            <a:ext cx="3842290" cy="2964425"/>
            <a:chOff x="335360" y="476672"/>
            <a:chExt cx="2988000" cy="251881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5C8104E-2B1C-4E62-A6D5-04AE4CD06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68" y="527487"/>
              <a:ext cx="2795382" cy="24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A2C267B-6A98-469C-A53A-068ED0CAF7A7}"/>
                </a:ext>
              </a:extLst>
            </p:cNvPr>
            <p:cNvSpPr/>
            <p:nvPr/>
          </p:nvSpPr>
          <p:spPr>
            <a:xfrm>
              <a:off x="335360" y="476672"/>
              <a:ext cx="2988000" cy="223153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59476CDE-84A4-4D48-9753-52238332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739" y="1989336"/>
            <a:ext cx="6508648" cy="26263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defTabSz="457200">
              <a:buClr>
                <a:srgbClr val="B00000"/>
              </a:buClr>
              <a:buSzPct val="90000"/>
              <a:buNone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Microprocessos básicos da APS:</a:t>
            </a:r>
          </a:p>
          <a:p>
            <a:pPr marL="0" indent="0" defTabSz="457200">
              <a:buClr>
                <a:srgbClr val="B00000"/>
              </a:buClr>
              <a:buSzPct val="90000"/>
              <a:buNone/>
              <a:defRPr/>
            </a:pPr>
            <a:endParaRPr lang="pt-BR" sz="8800" dirty="0">
              <a:solidFill>
                <a:srgbClr val="0D5095"/>
              </a:solidFill>
              <a:cs typeface="Calibri" panose="020F0502020204030204" pitchFamily="34" charset="0"/>
            </a:endParaRP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Recepção, Acolhimento e preparo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Vacinação, Curativo, Coleta de exames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Farmácia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Procedimentos Terapêuticos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Higienização das mãos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Higienização e esterilização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Gerenciamento de Resíduos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Equipamentos e insumos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Recursos Humanos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solidFill>
                  <a:srgbClr val="0D5095"/>
                </a:solidFill>
                <a:cs typeface="Calibri" panose="020F0502020204030204" pitchFamily="34" charset="0"/>
              </a:rPr>
              <a:t>Financiamento e Custeio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  <a:p>
            <a:pPr marL="0" indent="0" defTabSz="457200">
              <a:buClr>
                <a:srgbClr val="B00000"/>
              </a:buClr>
              <a:buSzPct val="90000"/>
              <a:buNone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  <a:p>
            <a:pPr marL="100013" indent="0" defTabSz="457200">
              <a:buSzPct val="90000"/>
              <a:buNone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4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2B93BB-9DED-4D8E-A968-25B3B1BAF05A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2">
            <a:extLst>
              <a:ext uri="{FF2B5EF4-FFF2-40B4-BE49-F238E27FC236}">
                <a16:creationId xmlns:a16="http://schemas.microsoft.com/office/drawing/2014/main" id="{7D3D9FCC-59A1-4EC3-A3DF-90AB36A1BCB8}"/>
              </a:ext>
            </a:extLst>
          </p:cNvPr>
          <p:cNvGrpSpPr>
            <a:grpSpLocks/>
          </p:cNvGrpSpPr>
          <p:nvPr/>
        </p:nvGrpSpPr>
        <p:grpSpPr bwMode="auto">
          <a:xfrm>
            <a:off x="512588" y="2627778"/>
            <a:ext cx="3905299" cy="3228492"/>
            <a:chOff x="311059" y="476672"/>
            <a:chExt cx="2988000" cy="2569625"/>
          </a:xfrm>
        </p:grpSpPr>
        <p:pic>
          <p:nvPicPr>
            <p:cNvPr id="7" name="Imagem 23">
              <a:extLst>
                <a:ext uri="{FF2B5EF4-FFF2-40B4-BE49-F238E27FC236}">
                  <a16:creationId xmlns:a16="http://schemas.microsoft.com/office/drawing/2014/main" id="{23CC8F7C-8260-48D2-9230-D2FFD4E1D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68" y="527487"/>
              <a:ext cx="2795382" cy="24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327B5C7-4E38-4E58-8B7A-D6981D6E8849}"/>
                </a:ext>
              </a:extLst>
            </p:cNvPr>
            <p:cNvSpPr/>
            <p:nvPr/>
          </p:nvSpPr>
          <p:spPr>
            <a:xfrm>
              <a:off x="696198" y="476672"/>
              <a:ext cx="2590164" cy="223135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6FDB207-157B-4897-BED1-4EDB2B226907}"/>
                </a:ext>
              </a:extLst>
            </p:cNvPr>
            <p:cNvSpPr/>
            <p:nvPr/>
          </p:nvSpPr>
          <p:spPr>
            <a:xfrm>
              <a:off x="311059" y="2709609"/>
              <a:ext cx="2988000" cy="33668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9912FE6-50F0-4A52-B078-399CDAFF091A}"/>
                </a:ext>
              </a:extLst>
            </p:cNvPr>
            <p:cNvSpPr/>
            <p:nvPr/>
          </p:nvSpPr>
          <p:spPr>
            <a:xfrm>
              <a:off x="334336" y="1099226"/>
              <a:ext cx="361862" cy="49391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C0212814-6C1E-414D-9414-38FA9A7B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387" y="2627778"/>
            <a:ext cx="6700117" cy="361042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6800" dirty="0"/>
              <a:t>Macroprocessos de atenção aos eventos agudos (condições agudas e condições crônicas agudizadas):</a:t>
            </a:r>
          </a:p>
          <a:p>
            <a:pPr marL="0" indent="0">
              <a:buNone/>
            </a:pPr>
            <a:endParaRPr lang="pt-BR" sz="6800" dirty="0"/>
          </a:p>
          <a:p>
            <a:r>
              <a:rPr lang="pt-BR" sz="6800" dirty="0"/>
              <a:t>Acolhimento</a:t>
            </a:r>
          </a:p>
          <a:p>
            <a:r>
              <a:rPr lang="pt-BR" sz="6800" dirty="0"/>
              <a:t>Classificação de risco</a:t>
            </a:r>
          </a:p>
          <a:p>
            <a:r>
              <a:rPr lang="pt-BR" sz="6800" dirty="0"/>
              <a:t>Atendimento aos eventos agudos de menor gravidade (verde e azul)</a:t>
            </a:r>
          </a:p>
          <a:p>
            <a:r>
              <a:rPr lang="pt-BR" sz="6800" dirty="0"/>
              <a:t>Primeiro atendimento das pessoas com eventos agudos de maior gravidade (amarelo, laranja e vermelho) e encaminhamento, se necessário, para pronto atendimento ou pronto socorro.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3" name="Agrupar 1">
            <a:extLst>
              <a:ext uri="{FF2B5EF4-FFF2-40B4-BE49-F238E27FC236}">
                <a16:creationId xmlns:a16="http://schemas.microsoft.com/office/drawing/2014/main" id="{704018EC-35EE-46EA-A350-4A635DD667A2}"/>
              </a:ext>
            </a:extLst>
          </p:cNvPr>
          <p:cNvGrpSpPr>
            <a:grpSpLocks/>
          </p:cNvGrpSpPr>
          <p:nvPr/>
        </p:nvGrpSpPr>
        <p:grpSpPr bwMode="auto">
          <a:xfrm>
            <a:off x="327654" y="1349187"/>
            <a:ext cx="8932008" cy="900114"/>
            <a:chOff x="6980032" y="489513"/>
            <a:chExt cx="7460169" cy="900001"/>
          </a:xfrm>
        </p:grpSpPr>
        <p:sp>
          <p:nvSpPr>
            <p:cNvPr id="14" name="Retângulo 20">
              <a:extLst>
                <a:ext uri="{FF2B5EF4-FFF2-40B4-BE49-F238E27FC236}">
                  <a16:creationId xmlns:a16="http://schemas.microsoft.com/office/drawing/2014/main" id="{E96993EB-932A-49F2-82E9-CB4282C8E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07" y="489514"/>
              <a:ext cx="7128194" cy="900000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14400"/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Macroprocessos de atenção aos eventos agudos</a:t>
              </a:r>
            </a:p>
            <a:p>
              <a:pPr defTabSz="914400"/>
              <a:endParaRPr lang="pt-BR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B2BD717-4E30-44C3-A914-57A77F60FBE9}"/>
                </a:ext>
              </a:extLst>
            </p:cNvPr>
            <p:cNvSpPr/>
            <p:nvPr/>
          </p:nvSpPr>
          <p:spPr bwMode="auto">
            <a:xfrm>
              <a:off x="6980032" y="489513"/>
              <a:ext cx="359806" cy="900000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>
                  <a:solidFill>
                    <a:schemeClr val="bg1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00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83001A6-F2C7-4100-9D61-DE3DAA6A2B7A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9" name="Agrupar 1">
            <a:extLst>
              <a:ext uri="{FF2B5EF4-FFF2-40B4-BE49-F238E27FC236}">
                <a16:creationId xmlns:a16="http://schemas.microsoft.com/office/drawing/2014/main" id="{1842B01D-E163-4E40-AF5D-28E73C433D13}"/>
              </a:ext>
            </a:extLst>
          </p:cNvPr>
          <p:cNvGrpSpPr>
            <a:grpSpLocks/>
          </p:cNvGrpSpPr>
          <p:nvPr/>
        </p:nvGrpSpPr>
        <p:grpSpPr bwMode="auto">
          <a:xfrm>
            <a:off x="328038" y="869949"/>
            <a:ext cx="8685333" cy="900113"/>
            <a:chOff x="6456039" y="529200"/>
            <a:chExt cx="6224821" cy="126000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BCE2EEC-FCA6-491D-9B4F-8C519FF15D8D}"/>
                </a:ext>
              </a:extLst>
            </p:cNvPr>
            <p:cNvSpPr/>
            <p:nvPr/>
          </p:nvSpPr>
          <p:spPr bwMode="auto">
            <a:xfrm>
              <a:off x="6815762" y="529200"/>
              <a:ext cx="5865098" cy="1260000"/>
            </a:xfrm>
            <a:prstGeom prst="rect">
              <a:avLst/>
            </a:prstGeom>
            <a:solidFill>
              <a:srgbClr val="A3E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Macroprocessos de atenção às condições crônicas não agudizadas, enfermidades e pessoas hiper utilizadoras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B25B730-C53E-4772-92FC-24ED8799F068}"/>
                </a:ext>
              </a:extLst>
            </p:cNvPr>
            <p:cNvSpPr/>
            <p:nvPr/>
          </p:nvSpPr>
          <p:spPr bwMode="auto">
            <a:xfrm>
              <a:off x="6456039" y="529200"/>
              <a:ext cx="359723" cy="126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E454C6D1-AE00-46CF-951A-431D4F4B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583" y="1772038"/>
            <a:ext cx="6496188" cy="43130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8800" dirty="0"/>
              <a:t>Macroprocessos relativos aos principais fatores de risco proximais e aos fatores individuais biopsicológicos:</a:t>
            </a:r>
          </a:p>
          <a:p>
            <a:pPr marL="0" indent="0">
              <a:buNone/>
            </a:pPr>
            <a:endParaRPr lang="pt-BR" sz="8800" dirty="0"/>
          </a:p>
          <a:p>
            <a:r>
              <a:rPr lang="pt-BR" sz="8800" dirty="0"/>
              <a:t>Gerenciamento das condições crônicas prioritárias</a:t>
            </a:r>
          </a:p>
          <a:p>
            <a:r>
              <a:rPr lang="pt-BR" sz="8800" dirty="0"/>
              <a:t>Estratificação de riscos</a:t>
            </a:r>
          </a:p>
          <a:p>
            <a:r>
              <a:rPr lang="pt-BR" sz="8800" dirty="0"/>
              <a:t>Elaboração e monitoramento dos planos de cuidado</a:t>
            </a:r>
          </a:p>
          <a:p>
            <a:r>
              <a:rPr lang="pt-BR" sz="8800" dirty="0"/>
              <a:t>Autocuidado apoiado</a:t>
            </a:r>
          </a:p>
          <a:p>
            <a:r>
              <a:rPr lang="pt-BR" sz="8800" dirty="0"/>
              <a:t>Gestão de caso</a:t>
            </a:r>
          </a:p>
          <a:p>
            <a:r>
              <a:rPr lang="pt-BR" sz="8800" dirty="0"/>
              <a:t>Novos formatos da clínica: atenção contínua, atenção compartilhada a grupo</a:t>
            </a:r>
          </a:p>
          <a:p>
            <a:r>
              <a:rPr lang="pt-BR" sz="8800" dirty="0"/>
              <a:t>Matriciamento entre especialistas e generalistas</a:t>
            </a:r>
          </a:p>
          <a:p>
            <a:r>
              <a:rPr lang="pt-BR" sz="8800" dirty="0"/>
              <a:t>Educação permanente dos profissionais de saúde</a:t>
            </a:r>
          </a:p>
          <a:p>
            <a:r>
              <a:rPr lang="pt-BR" sz="8800" dirty="0"/>
              <a:t>Educação em saúde: grupos operativos e educação popular, mapa de recursos comunitários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B7E102F-D832-4054-9160-624E861C4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6" t="44833" r="51815" b="27898"/>
          <a:stretch/>
        </p:blipFill>
        <p:spPr>
          <a:xfrm>
            <a:off x="482150" y="2476371"/>
            <a:ext cx="4124014" cy="35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1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B73CE9-C257-4062-8CB9-E098843FC2A0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id="{054DFAF5-00B6-4B6D-9A43-8B9294C6C7FC}"/>
              </a:ext>
            </a:extLst>
          </p:cNvPr>
          <p:cNvGrpSpPr>
            <a:grpSpLocks/>
          </p:cNvGrpSpPr>
          <p:nvPr/>
        </p:nvGrpSpPr>
        <p:grpSpPr bwMode="auto">
          <a:xfrm>
            <a:off x="408559" y="1207213"/>
            <a:ext cx="8248650" cy="900113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6A7655B-BCA0-484D-9754-A3610735DAB7}"/>
                </a:ext>
              </a:extLst>
            </p:cNvPr>
            <p:cNvSpPr/>
            <p:nvPr/>
          </p:nvSpPr>
          <p:spPr bwMode="auto">
            <a:xfrm>
              <a:off x="4728087" y="529200"/>
              <a:ext cx="7127761" cy="828000"/>
            </a:xfrm>
            <a:prstGeom prst="rect">
              <a:avLst/>
            </a:prstGeom>
            <a:solidFill>
              <a:srgbClr val="FFFBC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Atenção Preventiva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ADDD548-17E1-4E04-890E-5DE2252F827A}"/>
                </a:ext>
              </a:extLst>
            </p:cNvPr>
            <p:cNvSpPr/>
            <p:nvPr/>
          </p:nvSpPr>
          <p:spPr bwMode="auto">
            <a:xfrm>
              <a:off x="4367808" y="529200"/>
              <a:ext cx="360279" cy="828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D8062BB-9F3F-4CFC-9C28-A08E0B887D5F}"/>
              </a:ext>
            </a:extLst>
          </p:cNvPr>
          <p:cNvGrpSpPr>
            <a:grpSpLocks/>
          </p:cNvGrpSpPr>
          <p:nvPr/>
        </p:nvGrpSpPr>
        <p:grpSpPr bwMode="auto">
          <a:xfrm>
            <a:off x="356778" y="2568637"/>
            <a:ext cx="3804256" cy="3082150"/>
            <a:chOff x="335360" y="527487"/>
            <a:chExt cx="2987999" cy="2467995"/>
          </a:xfrm>
        </p:grpSpPr>
        <p:pic>
          <p:nvPicPr>
            <p:cNvPr id="10" name="Imagem 12">
              <a:extLst>
                <a:ext uri="{FF2B5EF4-FFF2-40B4-BE49-F238E27FC236}">
                  <a16:creationId xmlns:a16="http://schemas.microsoft.com/office/drawing/2014/main" id="{BBDF5B23-DE43-49DF-A753-0F1136993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68" y="527487"/>
              <a:ext cx="2795382" cy="24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875CE9D-8F1B-4D8E-9370-AEB2FCB95E97}"/>
                </a:ext>
              </a:extLst>
            </p:cNvPr>
            <p:cNvSpPr/>
            <p:nvPr/>
          </p:nvSpPr>
          <p:spPr>
            <a:xfrm>
              <a:off x="335360" y="1536905"/>
              <a:ext cx="2987999" cy="145857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5EF0DC9-7893-4E6D-BE61-B21AD77E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290" y="2277157"/>
            <a:ext cx="6815769" cy="38902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8800" dirty="0"/>
              <a:t>Macroprocessos relativos aos principais fatores de risco proximais e aos fatores individuais biopsicológicos: </a:t>
            </a:r>
          </a:p>
          <a:p>
            <a:pPr marL="0" indent="0">
              <a:buNone/>
            </a:pPr>
            <a:endParaRPr lang="pt-BR" sz="8800" dirty="0"/>
          </a:p>
          <a:p>
            <a:r>
              <a:rPr lang="pt-BR" sz="8800" dirty="0"/>
              <a:t>Programa de atividade física</a:t>
            </a:r>
          </a:p>
          <a:p>
            <a:r>
              <a:rPr lang="pt-BR" sz="8800" dirty="0"/>
              <a:t>Programa de reeducação alimentar</a:t>
            </a:r>
          </a:p>
          <a:p>
            <a:r>
              <a:rPr lang="pt-BR" sz="8800" dirty="0"/>
              <a:t>Programa de controle do tabagismo</a:t>
            </a:r>
          </a:p>
          <a:p>
            <a:r>
              <a:rPr lang="pt-BR" sz="8800" dirty="0"/>
              <a:t>Programa de controle do álcool e outras drogas</a:t>
            </a:r>
          </a:p>
          <a:p>
            <a:r>
              <a:rPr lang="pt-BR" sz="8800" dirty="0"/>
              <a:t>Programas de rastreamento</a:t>
            </a:r>
          </a:p>
          <a:p>
            <a:r>
              <a:rPr lang="pt-BR" sz="8800" dirty="0"/>
              <a:t>Vacinação</a:t>
            </a:r>
          </a:p>
          <a:p>
            <a:r>
              <a:rPr lang="pt-BR" sz="8800" dirty="0"/>
              <a:t>Controle das arboviroses</a:t>
            </a:r>
          </a:p>
          <a:p>
            <a:r>
              <a:rPr lang="pt-BR" sz="8800" dirty="0"/>
              <a:t>Prevenção primária, secundária, terciária e quaternária</a:t>
            </a:r>
          </a:p>
          <a:p>
            <a:pPr marL="0" indent="0">
              <a:buNone/>
            </a:pPr>
            <a:endParaRPr lang="pt-BR" sz="88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33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D59EEDD-F92C-4F91-A9A5-2C71DBFCE83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id="{BF94DF01-5035-498B-B048-0BF1DE751859}"/>
              </a:ext>
            </a:extLst>
          </p:cNvPr>
          <p:cNvGrpSpPr>
            <a:grpSpLocks/>
          </p:cNvGrpSpPr>
          <p:nvPr/>
        </p:nvGrpSpPr>
        <p:grpSpPr bwMode="auto">
          <a:xfrm>
            <a:off x="398640" y="1223476"/>
            <a:ext cx="8264525" cy="900113"/>
            <a:chOff x="4499999" y="529200"/>
            <a:chExt cx="7488000" cy="125944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860AF95-F04D-4DE9-A935-1E9B15FF325F}"/>
                </a:ext>
              </a:extLst>
            </p:cNvPr>
            <p:cNvSpPr/>
            <p:nvPr/>
          </p:nvSpPr>
          <p:spPr bwMode="auto">
            <a:xfrm>
              <a:off x="4859584" y="529200"/>
              <a:ext cx="7128415" cy="125944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t-BR" sz="2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Macroprocessos de Demandas Administrativas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DFE6081-238E-4A0C-9E02-F2F1F02857F0}"/>
                </a:ext>
              </a:extLst>
            </p:cNvPr>
            <p:cNvSpPr/>
            <p:nvPr/>
          </p:nvSpPr>
          <p:spPr bwMode="auto">
            <a:xfrm>
              <a:off x="4499999" y="529200"/>
              <a:ext cx="359585" cy="1259449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pt-BR" sz="2800" b="1" kern="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9" name="Agrupar 12">
            <a:extLst>
              <a:ext uri="{FF2B5EF4-FFF2-40B4-BE49-F238E27FC236}">
                <a16:creationId xmlns:a16="http://schemas.microsoft.com/office/drawing/2014/main" id="{F2AAAD32-7FBD-4DE9-9B72-8D4FC0F6737C}"/>
              </a:ext>
            </a:extLst>
          </p:cNvPr>
          <p:cNvGrpSpPr>
            <a:grpSpLocks/>
          </p:cNvGrpSpPr>
          <p:nvPr/>
        </p:nvGrpSpPr>
        <p:grpSpPr bwMode="auto">
          <a:xfrm>
            <a:off x="738905" y="2521488"/>
            <a:ext cx="3791998" cy="3408553"/>
            <a:chOff x="335360" y="527487"/>
            <a:chExt cx="2988000" cy="246990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5F261B2-45FF-4E2F-88FA-1BA08352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68" y="527487"/>
              <a:ext cx="2795382" cy="24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DEA5107-6616-4745-9A0E-6B5CB3781832}"/>
                </a:ext>
              </a:extLst>
            </p:cNvPr>
            <p:cNvSpPr/>
            <p:nvPr/>
          </p:nvSpPr>
          <p:spPr>
            <a:xfrm>
              <a:off x="335360" y="1365603"/>
              <a:ext cx="2988000" cy="163178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37BC8B9-98AD-40D8-B07C-FC05F85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411" y="2374043"/>
            <a:ext cx="5849258" cy="3555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Macroprocessos administrativos: 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Assistenciais: atestados médicos, renovação de receitas, análise de resultados de exames, relatórios periciais</a:t>
            </a:r>
          </a:p>
          <a:p>
            <a:r>
              <a:rPr lang="pt-BR" dirty="0"/>
              <a:t>Gestão da unidade: registro sanitário, CNES, segurança do trabalho, sistemas de informação e relatórios de gestão, prontuário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6534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9DEA3C-CBA9-4FF0-A3D6-6275050277C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id="{998676E8-8F0E-4F03-ABE0-06457A0B34A7}"/>
              </a:ext>
            </a:extLst>
          </p:cNvPr>
          <p:cNvGrpSpPr>
            <a:grpSpLocks/>
          </p:cNvGrpSpPr>
          <p:nvPr/>
        </p:nvGrpSpPr>
        <p:grpSpPr bwMode="auto">
          <a:xfrm>
            <a:off x="353142" y="1204977"/>
            <a:ext cx="8288338" cy="900113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8A3497D-F996-4D7F-9F54-3046C688DF8A}"/>
                </a:ext>
              </a:extLst>
            </p:cNvPr>
            <p:cNvSpPr/>
            <p:nvPr/>
          </p:nvSpPr>
          <p:spPr bwMode="auto">
            <a:xfrm>
              <a:off x="4727797" y="529200"/>
              <a:ext cx="7128051" cy="828000"/>
            </a:xfrm>
            <a:prstGeom prst="rect">
              <a:avLst/>
            </a:prstGeom>
            <a:solidFill>
              <a:srgbClr val="E0C0A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Atenção Domiciliar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8C56DA9-2CBA-47EC-BFB8-2E676106BC4B}"/>
                </a:ext>
              </a:extLst>
            </p:cNvPr>
            <p:cNvSpPr/>
            <p:nvPr/>
          </p:nvSpPr>
          <p:spPr bwMode="auto">
            <a:xfrm>
              <a:off x="4367808" y="529200"/>
              <a:ext cx="359989" cy="828000"/>
            </a:xfrm>
            <a:prstGeom prst="rect">
              <a:avLst/>
            </a:prstGeom>
            <a:solidFill>
              <a:srgbClr val="9966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EF53D43E-E1B0-4555-A181-73965BE69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096" y="2597572"/>
            <a:ext cx="6270172" cy="32370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Macroprocessos de atenção domiciliar: 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Visita domiciliar</a:t>
            </a:r>
          </a:p>
          <a:p>
            <a:r>
              <a:rPr lang="pt-BR" dirty="0"/>
              <a:t>Atendimento domiciliar</a:t>
            </a:r>
          </a:p>
          <a:p>
            <a:r>
              <a:rPr lang="pt-BR" dirty="0"/>
              <a:t>Cuidados paliativos</a:t>
            </a:r>
          </a:p>
          <a:p>
            <a:r>
              <a:rPr lang="pt-BR" dirty="0"/>
              <a:t>Internação domiciliar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4C4AD0-64AE-4FFB-89C9-633CA55E0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5" t="44765" r="53093" b="32421"/>
          <a:stretch/>
        </p:blipFill>
        <p:spPr>
          <a:xfrm>
            <a:off x="751606" y="2389765"/>
            <a:ext cx="4066974" cy="32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965E8C6-FD89-4DAF-A1A0-315BCD060EA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id="{4BE2035D-C7E3-40FD-8FD8-95800BA7922F}"/>
              </a:ext>
            </a:extLst>
          </p:cNvPr>
          <p:cNvGrpSpPr>
            <a:grpSpLocks/>
          </p:cNvGrpSpPr>
          <p:nvPr/>
        </p:nvGrpSpPr>
        <p:grpSpPr bwMode="auto">
          <a:xfrm>
            <a:off x="384804" y="1390516"/>
            <a:ext cx="8264525" cy="900113"/>
            <a:chOff x="6456039" y="529200"/>
            <a:chExt cx="7488000" cy="12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30B388B-6604-4660-8CA4-47AEFB4FF32A}"/>
                </a:ext>
              </a:extLst>
            </p:cNvPr>
            <p:cNvSpPr/>
            <p:nvPr/>
          </p:nvSpPr>
          <p:spPr bwMode="auto">
            <a:xfrm>
              <a:off x="6815624" y="529200"/>
              <a:ext cx="7128415" cy="1260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t-BR" sz="2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Macroprocessos de Autocuidado apoiado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53A5A38-27CA-4014-9961-194C0B8F552F}"/>
                </a:ext>
              </a:extLst>
            </p:cNvPr>
            <p:cNvSpPr/>
            <p:nvPr/>
          </p:nvSpPr>
          <p:spPr bwMode="auto">
            <a:xfrm>
              <a:off x="6456039" y="529200"/>
              <a:ext cx="359585" cy="126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pt-BR" sz="2600" b="1" kern="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</p:grp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FA9FF68E-23B9-4C47-A6EB-4173483E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550" y="2744135"/>
            <a:ext cx="6265513" cy="349794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8800" dirty="0"/>
              <a:t>Macroprocessos de autocuidado apoiado:  </a:t>
            </a:r>
          </a:p>
          <a:p>
            <a:pPr marL="0" indent="0">
              <a:buNone/>
            </a:pPr>
            <a:endParaRPr lang="pt-BR" sz="8800" dirty="0"/>
          </a:p>
          <a:p>
            <a:pPr algn="just"/>
            <a:r>
              <a:rPr lang="pt-BR" sz="8800" dirty="0"/>
              <a:t>Ações educacionais e intervenções de apoio voltadas para o conhecimento, desenvolvimento de habilidades e aumento da confiança do usuário no gerenciamento da própria situação de saúde </a:t>
            </a:r>
            <a:endParaRPr lang="pt-BR" sz="8800" dirty="0">
              <a:cs typeface="Calibri" panose="020F0502020204030204" pitchFamily="34" charset="0"/>
            </a:endParaRPr>
          </a:p>
          <a:p>
            <a:pPr algn="just"/>
            <a:r>
              <a:rPr lang="pt-BR" sz="8800" dirty="0"/>
              <a:t>Plano de autocuidado apoiado</a:t>
            </a:r>
            <a:endParaRPr lang="pt-BR" sz="88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3176D0-391A-4260-9661-40C7F3105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50" t="41150" r="51390" b="30588"/>
          <a:stretch/>
        </p:blipFill>
        <p:spPr>
          <a:xfrm>
            <a:off x="682754" y="2508657"/>
            <a:ext cx="4002261" cy="34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6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0EA77AE-7AED-4387-A0D1-425F4637227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id="{FE3FD355-3829-40AF-BDD4-42CA657382D4}"/>
              </a:ext>
            </a:extLst>
          </p:cNvPr>
          <p:cNvGrpSpPr>
            <a:grpSpLocks/>
          </p:cNvGrpSpPr>
          <p:nvPr/>
        </p:nvGrpSpPr>
        <p:grpSpPr bwMode="auto">
          <a:xfrm>
            <a:off x="415772" y="1130658"/>
            <a:ext cx="8204200" cy="900112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A016365-89BE-46F9-818F-87CA505B5F62}"/>
                </a:ext>
              </a:extLst>
            </p:cNvPr>
            <p:cNvSpPr/>
            <p:nvPr/>
          </p:nvSpPr>
          <p:spPr bwMode="auto">
            <a:xfrm>
              <a:off x="4727141" y="529200"/>
              <a:ext cx="7128707" cy="828000"/>
            </a:xfrm>
            <a:prstGeom prst="rect">
              <a:avLst/>
            </a:prstGeom>
            <a:solidFill>
              <a:srgbClr val="FFE59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Cuidados Paliativos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E46815A-B824-4982-8A6B-755F645D6634}"/>
                </a:ext>
              </a:extLst>
            </p:cNvPr>
            <p:cNvSpPr/>
            <p:nvPr/>
          </p:nvSpPr>
          <p:spPr bwMode="auto">
            <a:xfrm>
              <a:off x="4367808" y="529200"/>
              <a:ext cx="359333" cy="8280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E284263-1ACE-4A2B-8BEC-1605F4FF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847" y="2388386"/>
            <a:ext cx="6473371" cy="3710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 defTabSz="457200">
              <a:buClr>
                <a:srgbClr val="B00000"/>
              </a:buClr>
              <a:buSzPct val="90000"/>
              <a:buNone/>
              <a:defRPr/>
            </a:pPr>
            <a:r>
              <a:rPr lang="pt-BR" dirty="0">
                <a:solidFill>
                  <a:srgbClr val="0D5095"/>
                </a:solidFill>
                <a:cs typeface="Calibri" panose="020F0502020204030204" pitchFamily="34" charset="0"/>
              </a:rPr>
              <a:t>Macroprocessos de Cuidado Paliativo</a:t>
            </a:r>
          </a:p>
          <a:p>
            <a:pPr marL="0" indent="0" algn="just" defTabSz="457200">
              <a:buClr>
                <a:srgbClr val="B00000"/>
              </a:buClr>
              <a:buSzPct val="90000"/>
              <a:buNone/>
              <a:defRPr/>
            </a:pPr>
            <a:endParaRPr lang="pt-BR" dirty="0">
              <a:solidFill>
                <a:srgbClr val="0D5095"/>
              </a:solidFill>
              <a:cs typeface="Calibri" panose="020F0502020204030204" pitchFamily="34" charset="0"/>
            </a:endParaRP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solidFill>
                  <a:srgbClr val="0D5095"/>
                </a:solidFill>
                <a:cs typeface="Calibri" panose="020F0502020204030204" pitchFamily="34" charset="0"/>
              </a:rPr>
              <a:t>Abordagens para melhoria da qualidade de vida, visando o conforto do usuário, a prevenção e alívio do sofrimento, prevenção de agravos e incapacidades e promoção da independência e autonomia</a:t>
            </a: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solidFill>
                  <a:srgbClr val="0D5095"/>
                </a:solidFill>
                <a:cs typeface="Calibri" panose="020F0502020204030204" pitchFamily="34" charset="0"/>
              </a:rPr>
              <a:t>Ações de suporte familiar</a:t>
            </a: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solidFill>
                  <a:srgbClr val="0D5095"/>
                </a:solidFill>
                <a:cs typeface="Calibri" panose="020F0502020204030204" pitchFamily="34" charset="0"/>
              </a:rPr>
              <a:t>Mobilização da rede social de suporte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B262B6-DAB3-481A-973E-9ED845C05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70" t="43284" r="52353" b="30635"/>
          <a:stretch/>
        </p:blipFill>
        <p:spPr>
          <a:xfrm>
            <a:off x="487691" y="2586519"/>
            <a:ext cx="3981567" cy="34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7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6C6CE-C552-4576-A59F-546EC9C6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laboratório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E6A089F-74AB-4215-9727-6ADF6E2F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78" y="2331631"/>
            <a:ext cx="5193070" cy="5216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Principais Funções:</a:t>
            </a:r>
          </a:p>
          <a:p>
            <a:pPr algn="just"/>
            <a:r>
              <a:rPr lang="pt-BR" dirty="0"/>
              <a:t> Vivenciar a metodologia da Planificação da Atenção à Saúde;</a:t>
            </a:r>
          </a:p>
          <a:p>
            <a:pPr algn="just"/>
            <a:r>
              <a:rPr lang="pt-BR" dirty="0"/>
              <a:t>Gerar um padrão customizado para a realidade do município/região em que se trabalha, com possibilidade de replicação em outras realidades;</a:t>
            </a:r>
          </a:p>
          <a:p>
            <a:pPr algn="just"/>
            <a:r>
              <a:rPr lang="pt-BR" dirty="0"/>
              <a:t>Tornar-se ponto de referência para as demais unidades, acenando que a proposta é viável na realidade específica daquele local.</a:t>
            </a:r>
          </a:p>
        </p:txBody>
      </p:sp>
      <p:grpSp>
        <p:nvGrpSpPr>
          <p:cNvPr id="6" name="Grupo 6">
            <a:extLst>
              <a:ext uri="{FF2B5EF4-FFF2-40B4-BE49-F238E27FC236}">
                <a16:creationId xmlns:a16="http://schemas.microsoft.com/office/drawing/2014/main" id="{33372578-992F-49BD-B5A8-4E58DB1AE319}"/>
              </a:ext>
            </a:extLst>
          </p:cNvPr>
          <p:cNvGrpSpPr>
            <a:grpSpLocks/>
          </p:cNvGrpSpPr>
          <p:nvPr/>
        </p:nvGrpSpPr>
        <p:grpSpPr bwMode="auto">
          <a:xfrm>
            <a:off x="5946830" y="2053671"/>
            <a:ext cx="4902699" cy="3810973"/>
            <a:chOff x="1752602" y="8879"/>
            <a:chExt cx="6261667" cy="6123560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93B36F4-B9FE-4ABE-BC5A-AC76E9C7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909" y="731905"/>
              <a:ext cx="2032001" cy="187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AB5B3-6F8F-488A-9F12-2684B4FC0338}"/>
                </a:ext>
              </a:extLst>
            </p:cNvPr>
            <p:cNvSpPr/>
            <p:nvPr/>
          </p:nvSpPr>
          <p:spPr>
            <a:xfrm>
              <a:off x="1997072" y="8879"/>
              <a:ext cx="5713409" cy="650952"/>
            </a:xfrm>
            <a:prstGeom prst="rect">
              <a:avLst/>
            </a:prstGeom>
            <a:gradFill rotWithShape="1">
              <a:gsLst>
                <a:gs pos="0">
                  <a:srgbClr val="005A9C">
                    <a:shade val="51000"/>
                    <a:satMod val="130000"/>
                  </a:srgbClr>
                </a:gs>
                <a:gs pos="80000">
                  <a:srgbClr val="005A9C">
                    <a:shade val="93000"/>
                    <a:satMod val="130000"/>
                  </a:srgbClr>
                </a:gs>
                <a:gs pos="100000">
                  <a:srgbClr val="005A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5A9C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UNIDADE LABORATÓRIO</a:t>
              </a:r>
            </a:p>
          </p:txBody>
        </p:sp>
        <p:sp>
          <p:nvSpPr>
            <p:cNvPr id="9" name="Left Arrow Callout 8">
              <a:extLst>
                <a:ext uri="{FF2B5EF4-FFF2-40B4-BE49-F238E27FC236}">
                  <a16:creationId xmlns:a16="http://schemas.microsoft.com/office/drawing/2014/main" id="{3FD1F519-7530-4073-86C5-08640C4C5217}"/>
                </a:ext>
              </a:extLst>
            </p:cNvPr>
            <p:cNvSpPr/>
            <p:nvPr/>
          </p:nvSpPr>
          <p:spPr>
            <a:xfrm>
              <a:off x="5212785" y="1076054"/>
              <a:ext cx="2801484" cy="1017354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7448"/>
              </a:avLst>
            </a:prstGeom>
            <a:gradFill rotWithShape="1">
              <a:gsLst>
                <a:gs pos="0">
                  <a:srgbClr val="005A9C">
                    <a:shade val="51000"/>
                    <a:satMod val="130000"/>
                  </a:srgbClr>
                </a:gs>
                <a:gs pos="80000">
                  <a:srgbClr val="005A9C">
                    <a:shade val="93000"/>
                    <a:satMod val="130000"/>
                  </a:srgbClr>
                </a:gs>
                <a:gs pos="100000">
                  <a:srgbClr val="005A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5A9C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Novas tecnologias;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Novas ferramentas;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Novos processos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1EFC13A3-C6AC-4346-8492-0C4CD647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9536" y="3018370"/>
              <a:ext cx="1308101" cy="1511584"/>
            </a:xfrm>
            <a:prstGeom prst="ellipse">
              <a:avLst/>
            </a:prstGeom>
            <a:ln w="63500" cap="rnd">
              <a:solidFill>
                <a:srgbClr val="3366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4DCC9A43-7E1D-4E41-8AD4-7D8AA69E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2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47CD3580-D822-48FB-B4FF-EDFD5BD85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52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B2B33F3F-D6E2-47DB-887B-F86DF3E3A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050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FC2C7950-5295-40F2-B990-1964066D2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B3E76B4B-BEB7-4EDA-A072-D01E3F1E1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925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>
              <a:extLst>
                <a:ext uri="{FF2B5EF4-FFF2-40B4-BE49-F238E27FC236}">
                  <a16:creationId xmlns:a16="http://schemas.microsoft.com/office/drawing/2014/main" id="{E7845092-F997-4613-962E-08D9A16C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75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20">
              <a:extLst>
                <a:ext uri="{FF2B5EF4-FFF2-40B4-BE49-F238E27FC236}">
                  <a16:creationId xmlns:a16="http://schemas.microsoft.com/office/drawing/2014/main" id="{9E7D9DBF-16D3-468A-A9D7-D8C4E32A0AF2}"/>
                </a:ext>
              </a:extLst>
            </p:cNvPr>
            <p:cNvCxnSpPr/>
            <p:nvPr/>
          </p:nvCxnSpPr>
          <p:spPr>
            <a:xfrm>
              <a:off x="2406151" y="4946710"/>
              <a:ext cx="4871097" cy="0"/>
            </a:xfrm>
            <a:prstGeom prst="line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Straight Arrow Connector 25">
              <a:extLst>
                <a:ext uri="{FF2B5EF4-FFF2-40B4-BE49-F238E27FC236}">
                  <a16:creationId xmlns:a16="http://schemas.microsoft.com/office/drawing/2014/main" id="{355A644A-826D-4312-A4C1-D21886280AC2}"/>
                </a:ext>
              </a:extLst>
            </p:cNvPr>
            <p:cNvCxnSpPr/>
            <p:nvPr/>
          </p:nvCxnSpPr>
          <p:spPr>
            <a:xfrm>
              <a:off x="4514028" y="4530487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Straight Arrow Connector 26">
              <a:extLst>
                <a:ext uri="{FF2B5EF4-FFF2-40B4-BE49-F238E27FC236}">
                  <a16:creationId xmlns:a16="http://schemas.microsoft.com/office/drawing/2014/main" id="{16E6F692-F724-4C36-A050-3563ED2CC056}"/>
                </a:ext>
              </a:extLst>
            </p:cNvPr>
            <p:cNvCxnSpPr/>
            <p:nvPr/>
          </p:nvCxnSpPr>
          <p:spPr>
            <a:xfrm>
              <a:off x="2406151" y="4946710"/>
              <a:ext cx="0" cy="418254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Straight Arrow Connector 27">
              <a:extLst>
                <a:ext uri="{FF2B5EF4-FFF2-40B4-BE49-F238E27FC236}">
                  <a16:creationId xmlns:a16="http://schemas.microsoft.com/office/drawing/2014/main" id="{98AFBACD-5DED-432E-B121-8959F445DA58}"/>
                </a:ext>
              </a:extLst>
            </p:cNvPr>
            <p:cNvCxnSpPr/>
            <p:nvPr/>
          </p:nvCxnSpPr>
          <p:spPr>
            <a:xfrm>
              <a:off x="3321839" y="4964984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Straight Arrow Connector 28">
              <a:extLst>
                <a:ext uri="{FF2B5EF4-FFF2-40B4-BE49-F238E27FC236}">
                  <a16:creationId xmlns:a16="http://schemas.microsoft.com/office/drawing/2014/main" id="{D0158129-E179-44E0-BFBD-F0CD5F771F9C}"/>
                </a:ext>
              </a:extLst>
            </p:cNvPr>
            <p:cNvCxnSpPr/>
            <p:nvPr/>
          </p:nvCxnSpPr>
          <p:spPr>
            <a:xfrm>
              <a:off x="4348845" y="4964984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Straight Arrow Connector 29">
              <a:extLst>
                <a:ext uri="{FF2B5EF4-FFF2-40B4-BE49-F238E27FC236}">
                  <a16:creationId xmlns:a16="http://schemas.microsoft.com/office/drawing/2014/main" id="{10CE58FE-0001-45BA-8BA7-42E0587FCBBF}"/>
                </a:ext>
              </a:extLst>
            </p:cNvPr>
            <p:cNvCxnSpPr/>
            <p:nvPr/>
          </p:nvCxnSpPr>
          <p:spPr>
            <a:xfrm>
              <a:off x="5251963" y="4964984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Straight Arrow Connector 30">
              <a:extLst>
                <a:ext uri="{FF2B5EF4-FFF2-40B4-BE49-F238E27FC236}">
                  <a16:creationId xmlns:a16="http://schemas.microsoft.com/office/drawing/2014/main" id="{7B478B05-09FC-4BD6-B2A2-DE4E347178C4}"/>
                </a:ext>
              </a:extLst>
            </p:cNvPr>
            <p:cNvCxnSpPr/>
            <p:nvPr/>
          </p:nvCxnSpPr>
          <p:spPr>
            <a:xfrm>
              <a:off x="6331038" y="4964984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Straight Arrow Connector 31">
              <a:extLst>
                <a:ext uri="{FF2B5EF4-FFF2-40B4-BE49-F238E27FC236}">
                  <a16:creationId xmlns:a16="http://schemas.microsoft.com/office/drawing/2014/main" id="{D9E86FBC-BFFA-4611-8021-D14F0C041366}"/>
                </a:ext>
              </a:extLst>
            </p:cNvPr>
            <p:cNvCxnSpPr/>
            <p:nvPr/>
          </p:nvCxnSpPr>
          <p:spPr>
            <a:xfrm>
              <a:off x="7270066" y="4946710"/>
              <a:ext cx="0" cy="418254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Up-Down Arrow 33">
              <a:extLst>
                <a:ext uri="{FF2B5EF4-FFF2-40B4-BE49-F238E27FC236}">
                  <a16:creationId xmlns:a16="http://schemas.microsoft.com/office/drawing/2014/main" id="{C14611A8-07A7-4F5E-A07A-A917DB402C9A}"/>
                </a:ext>
              </a:extLst>
            </p:cNvPr>
            <p:cNvSpPr/>
            <p:nvPr/>
          </p:nvSpPr>
          <p:spPr>
            <a:xfrm>
              <a:off x="4368594" y="2532615"/>
              <a:ext cx="197501" cy="399980"/>
            </a:xfrm>
            <a:prstGeom prst="upDownArrow">
              <a:avLst/>
            </a:prstGeom>
            <a:gradFill rotWithShape="1">
              <a:gsLst>
                <a:gs pos="0">
                  <a:srgbClr val="005A9C">
                    <a:shade val="51000"/>
                    <a:satMod val="130000"/>
                  </a:srgbClr>
                </a:gs>
                <a:gs pos="80000">
                  <a:srgbClr val="005A9C">
                    <a:shade val="93000"/>
                    <a:satMod val="130000"/>
                  </a:srgbClr>
                </a:gs>
                <a:gs pos="100000">
                  <a:srgbClr val="005A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5A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853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F95A8-04A1-4440-89FA-BD824755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Processo de Tutoria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26A5ECF-563F-4A7D-84E4-91D71195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49660"/>
            <a:ext cx="10052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 objetivo é fortalecer o processo de trabalho, ou seja, trazer uma qualificação acrescida de "saber fazer", integrando conhecimentos e habilidades para agir em uma situação real de modo pertinente.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O tutor é um ator estratégico no processo de tutoria, desenvolvendo um trabalho educacional, inicialmente, nas unidades-laboratório e, posteriormente, nas demais unidades (expansão), utilizando a estratégia de fazer junto das equipes de saúde</a:t>
            </a:r>
          </a:p>
          <a:p>
            <a:pPr marL="0" indent="0" algn="just">
              <a:buNone/>
            </a:pPr>
            <a:endParaRPr lang="pt-BR" dirty="0">
              <a:solidFill>
                <a:srgbClr val="234F77"/>
              </a:solidFill>
              <a:cs typeface="Calibri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A1AFEDAB-05C3-45EC-8BB7-CDBE6054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80" y="4269721"/>
            <a:ext cx="3236259" cy="25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31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6DE8-A5C8-4E8C-BE68-20422D0A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Tutor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E9B9A-1038-4308-8406-BA201B976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 um "fazer junto", em que o tutor não substitui o profissional em suas funções e responsabilidades, mas o apoia na reflexão sobre a própria prática, na identificação de fragilidades e nas ações corretivas necessárias.</a:t>
            </a:r>
          </a:p>
          <a:p>
            <a:pPr algn="just"/>
            <a:r>
              <a:rPr lang="pt-BR" dirty="0"/>
              <a:t>O papel do tutor não é gerencial e nem fiscalizador, deve prestar apoio técnico operacional e educacional à ESF e ao desenvolvimento dos processos de trabalho na APS e AAE.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316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71B35-F24B-4056-A83C-461C79C9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4. Apresentação do diagnóstico situacional inicial da unidade</a:t>
            </a:r>
          </a:p>
        </p:txBody>
      </p:sp>
    </p:spTree>
    <p:extLst>
      <p:ext uri="{BB962C8B-B14F-4D97-AF65-F5344CB8AC3E}">
        <p14:creationId xmlns:p14="http://schemas.microsoft.com/office/powerpoint/2010/main" val="2434633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18FB7-53B4-4290-93EF-082CBFE9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unidade de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A40AE-996C-4A90-AA38-D74135322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Perfil do território </a:t>
            </a:r>
          </a:p>
          <a:p>
            <a:endParaRPr lang="pt-BR" dirty="0"/>
          </a:p>
          <a:p>
            <a:r>
              <a:rPr lang="pt-BR" dirty="0"/>
              <a:t>Perfil da equipe</a:t>
            </a:r>
          </a:p>
          <a:p>
            <a:endParaRPr lang="pt-BR" dirty="0"/>
          </a:p>
          <a:p>
            <a:r>
              <a:rPr lang="pt-BR" dirty="0"/>
              <a:t>Cuidado nas condições crônicas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66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0DEC5-289C-4879-813E-4EED9AF3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103" y="2163905"/>
            <a:ext cx="5863398" cy="877246"/>
          </a:xfrm>
        </p:spPr>
        <p:txBody>
          <a:bodyPr>
            <a:normAutofit fontScale="90000"/>
          </a:bodyPr>
          <a:lstStyle/>
          <a:p>
            <a:r>
              <a:rPr lang="pt-BR" dirty="0"/>
              <a:t>5. Avaliação de estrutura e ambiência e ambiente seguro</a:t>
            </a:r>
          </a:p>
        </p:txBody>
      </p:sp>
    </p:spTree>
    <p:extLst>
      <p:ext uri="{BB962C8B-B14F-4D97-AF65-F5344CB8AC3E}">
        <p14:creationId xmlns:p14="http://schemas.microsoft.com/office/powerpoint/2010/main" val="217989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10C8-ABDC-49B3-AC80-E0EF4F1B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Avaliação de estrutura e ambiência e ambiente seguro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C74A59-E93F-4177-89EB-D0F8C92F1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Apresentar para equipe os resultados da avaliação da estrutura e ambiência realizada na visita técnica da unidade e plano de adequação em curto, médio e longo prazo.</a:t>
            </a:r>
          </a:p>
          <a:p>
            <a:endParaRPr lang="pt-BR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Apresentar o resultado da avaliação das instalações e segurança do ambiente, e diálogo sobre importância de avaliação e monitoramento da unidade para proporcionar um ambiente seguro. </a:t>
            </a:r>
            <a:endParaRPr lang="pt-BR" dirty="0">
              <a:cs typeface="Calibri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FD7907-DFAD-4888-B717-471852796FAE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b="1" dirty="0">
                <a:cs typeface="Calibri"/>
              </a:rPr>
              <a:t>Tutor</a:t>
            </a:r>
            <a:r>
              <a:rPr lang="pt-BR" b="1" dirty="0"/>
              <a:t> da unidade e gerente: </a:t>
            </a:r>
            <a:endParaRPr lang="pt-BR" dirty="0"/>
          </a:p>
          <a:p>
            <a:pPr algn="ctr">
              <a:defRPr/>
            </a:pPr>
            <a:r>
              <a:rPr lang="pt-BR" b="1" dirty="0"/>
              <a:t>Customizar slides com achados importantes da atividade de estrutura e ambiência</a:t>
            </a:r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786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10C8-ABDC-49B3-AC80-E0EF4F1B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Ambiente Seguro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C74A59-E93F-4177-89EB-D0F8C92F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303986" cy="399061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2900" dirty="0">
                <a:latin typeface="Calibri"/>
                <a:cs typeface="Calibri"/>
              </a:rPr>
              <a:t>Discussão do mapeamento de processos, definição do modelo ideal, identificando padronizações que podem ser realizadas pela equipe da unidade e as que deverão ser direcionadas a gestão.</a:t>
            </a:r>
          </a:p>
          <a:p>
            <a:pPr marL="0" indent="0" algn="just">
              <a:buNone/>
            </a:pPr>
            <a:endParaRPr lang="pt-BR" sz="2900" dirty="0">
              <a:cs typeface="Calibri" panose="020F0502020204030204" pitchFamily="34" charset="0"/>
            </a:endParaRPr>
          </a:p>
          <a:p>
            <a:pPr algn="just"/>
            <a:r>
              <a:rPr lang="pt-BR" sz="2900" dirty="0">
                <a:latin typeface="Calibri"/>
                <a:cs typeface="Calibri"/>
              </a:rPr>
              <a:t>Como é realizado hoje o gerenciamento das instalações e segurança do ambiente? </a:t>
            </a:r>
            <a:endParaRPr lang="pt-BR" sz="2900" dirty="0">
              <a:cs typeface="Calibri"/>
            </a:endParaRPr>
          </a:p>
          <a:p>
            <a:pPr algn="just"/>
            <a:r>
              <a:rPr lang="pt-BR" sz="2900" dirty="0">
                <a:latin typeface="Calibri"/>
                <a:cs typeface="Calibri"/>
              </a:rPr>
              <a:t>É o mesmo padrão para todas as unidades? </a:t>
            </a:r>
            <a:endParaRPr lang="pt-BR" sz="2900" dirty="0">
              <a:cs typeface="Calibri"/>
            </a:endParaRPr>
          </a:p>
          <a:p>
            <a:pPr algn="just"/>
            <a:r>
              <a:rPr lang="pt-BR" sz="2900" dirty="0">
                <a:latin typeface="Calibri"/>
                <a:cs typeface="Calibri"/>
              </a:rPr>
              <a:t>Existe um fluxo/procedimento definido da rotina para verificação das instalações elétrica, hidráulica, infraestrutura da unidade, equipamentos? </a:t>
            </a:r>
            <a:endParaRPr lang="pt-BR" sz="2900" dirty="0">
              <a:cs typeface="Calibri"/>
            </a:endParaRPr>
          </a:p>
          <a:p>
            <a:pPr algn="just"/>
            <a:r>
              <a:rPr lang="pt-BR" sz="2900" dirty="0">
                <a:latin typeface="Calibri"/>
                <a:cs typeface="Calibri"/>
              </a:rPr>
              <a:t>Existe rotina de inspeção ou abertura de chamados/ordem de serviço para correção de problemas identificados? Quem são os responsáveis pela execução dessas inspeções/gestão? </a:t>
            </a:r>
            <a:endParaRPr lang="pt-BR" sz="2900" dirty="0">
              <a:cs typeface="Calibri"/>
            </a:endParaRPr>
          </a:p>
          <a:p>
            <a:pPr algn="just"/>
            <a:r>
              <a:rPr lang="pt-BR" sz="2900" dirty="0">
                <a:latin typeface="Calibri"/>
                <a:cs typeface="Calibri"/>
              </a:rPr>
              <a:t>É realizado o gerenciamento desses fluxos/procedimentos? </a:t>
            </a:r>
            <a:endParaRPr lang="pt-BR" sz="2900" dirty="0">
              <a:cs typeface="Calibri"/>
            </a:endParaRPr>
          </a:p>
          <a:p>
            <a:pPr algn="just"/>
            <a:r>
              <a:rPr lang="pt-BR" sz="2900" dirty="0">
                <a:latin typeface="Calibri"/>
                <a:cs typeface="Calibri"/>
              </a:rPr>
              <a:t>Existe plano de contingência definido para a falta de água, eletricidade, gases medicinais, queda de sistema, falta de materiais e medicamentos? </a:t>
            </a:r>
            <a:endParaRPr lang="pt-BR" sz="2900" dirty="0">
              <a:cs typeface="Calibri"/>
            </a:endParaRPr>
          </a:p>
          <a:p>
            <a:pPr marL="0" indent="0">
              <a:buNone/>
            </a:pPr>
            <a:endParaRPr lang="pt-BR" dirty="0"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FD7907-DFAD-4888-B717-471852796FAE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ORIENTAÇÕES</a:t>
            </a:r>
          </a:p>
          <a:p>
            <a:pPr marL="285750" indent="-285750">
              <a:buFont typeface="Arial,Sans-Serif"/>
              <a:buChar char="•"/>
              <a:defRPr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Slide corpo TUTORIA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Fonte de </a:t>
            </a:r>
            <a:r>
              <a:rPr lang="pt-BR" dirty="0" err="1">
                <a:ea typeface="+mn-lt"/>
                <a:cs typeface="+mn-lt"/>
              </a:rPr>
              <a:t>sub-título</a:t>
            </a:r>
            <a:r>
              <a:rPr lang="pt-BR" dirty="0">
                <a:ea typeface="+mn-lt"/>
                <a:cs typeface="+mn-lt"/>
              </a:rPr>
              <a:t>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28 - cor do marcador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Corpo do texto: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22 – azul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Manter os marcadores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Máximo cinco tópicos por slide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Tópicos alinhados à esquerda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55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29E7136-B633-4E1D-8187-D7A95C539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94767"/>
              </p:ext>
            </p:extLst>
          </p:nvPr>
        </p:nvGraphicFramePr>
        <p:xfrm>
          <a:off x="975472" y="2467367"/>
          <a:ext cx="10039350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3620270313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39933196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631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1: Giro na unidade – Primeira visita técnica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</a:rPr>
                        <a:t>2 horas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5392"/>
                  </a:ext>
                </a:extLst>
              </a:tr>
              <a:tr h="36195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Com toda a equipe​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1346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2: Apresentação da equipe da unidade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u="none" strike="noStrike" noProof="0" dirty="0">
                          <a:effectLst/>
                        </a:rPr>
                        <a:t>30 minutos 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5397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Atividade 3: Apresentação do PlanificaSUS e pactuações de compromisso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1 hora e</a:t>
                      </a:r>
                      <a:r>
                        <a:rPr lang="pt-BR" sz="1800" baseline="0" dirty="0">
                          <a:effectLst/>
                        </a:rPr>
                        <a:t> 30 minutos 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66643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Atividade 4: Apresentação do diagnóstico situacional inicial da unidade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1 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113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Atividade 5: Avaliação de estrutura e ambiência e ambiente seguro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1 hora e 30 minutos​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2039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4: Análise local e plano de ação​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1 hora e 30 minutos​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14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F0C3A-4284-4E3B-82D8-78764DD2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6. Análise local e plano de ação </a:t>
            </a:r>
          </a:p>
        </p:txBody>
      </p:sp>
    </p:spTree>
    <p:extLst>
      <p:ext uri="{BB962C8B-B14F-4D97-AF65-F5344CB8AC3E}">
        <p14:creationId xmlns:p14="http://schemas.microsoft.com/office/powerpoint/2010/main" val="1427024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74B3-1CF1-41BA-9835-42C88C67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local e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396A8-D243-431B-B8F6-1F64E4D0C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846771"/>
          </a:xfrm>
        </p:spPr>
        <p:txBody>
          <a:bodyPr>
            <a:normAutofit/>
          </a:bodyPr>
          <a:lstStyle/>
          <a:p>
            <a:r>
              <a:rPr lang="pt-BR" b="1" dirty="0"/>
              <a:t>Objetivo da atividade</a:t>
            </a:r>
            <a:r>
              <a:rPr lang="pt-BR" dirty="0"/>
              <a:t>:  Realizar a análise local para identificar, investigar e priorizar problemas e oportunidades de melhorias relacionadas a etapa. Construir plano de ação customizado a realidade local.</a:t>
            </a:r>
          </a:p>
          <a:p>
            <a:endParaRPr lang="pt-BR" dirty="0"/>
          </a:p>
          <a:p>
            <a:r>
              <a:rPr lang="pt-BR" dirty="0"/>
              <a:t>Situação atual</a:t>
            </a:r>
          </a:p>
          <a:p>
            <a:r>
              <a:rPr lang="pt-BR" dirty="0"/>
              <a:t>Analise (causa raiz)</a:t>
            </a:r>
          </a:p>
          <a:p>
            <a:r>
              <a:rPr lang="pt-BR" dirty="0"/>
              <a:t>Objetivo</a:t>
            </a:r>
          </a:p>
          <a:p>
            <a:r>
              <a:rPr lang="pt-BR" dirty="0"/>
              <a:t>Metas e indicadores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466D8F1-7854-47A5-8E1D-2672FCF08A9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>
                <a:ea typeface="+mn-lt"/>
                <a:cs typeface="+mn-lt"/>
              </a:rPr>
              <a:t>ORIENTAÇÕES:</a:t>
            </a:r>
            <a:endParaRPr lang="en-US" dirty="0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Slide corpo TUTORIA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Fonte de </a:t>
            </a:r>
            <a:r>
              <a:rPr lang="pt-BR" dirty="0" err="1">
                <a:ea typeface="+mn-lt"/>
                <a:cs typeface="+mn-lt"/>
              </a:rPr>
              <a:t>sub-título</a:t>
            </a:r>
            <a:r>
              <a:rPr lang="pt-BR" dirty="0">
                <a:ea typeface="+mn-lt"/>
                <a:cs typeface="+mn-lt"/>
              </a:rPr>
              <a:t>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28 - cor do marcador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Corpo do texto: </a:t>
            </a:r>
            <a:r>
              <a:rPr lang="pt-BR" dirty="0" err="1">
                <a:ea typeface="+mn-lt"/>
                <a:cs typeface="+mn-lt"/>
              </a:rPr>
              <a:t>calibri</a:t>
            </a:r>
            <a:r>
              <a:rPr lang="pt-BR" dirty="0">
                <a:ea typeface="+mn-lt"/>
                <a:cs typeface="+mn-lt"/>
              </a:rPr>
              <a:t> 22 – azul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Manter os marcadores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Máximo cinco tópicos por slide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 dirty="0">
                <a:ea typeface="+mn-lt"/>
                <a:cs typeface="+mn-lt"/>
              </a:rPr>
              <a:t>Tópicos alinhados à esquerda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407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EFD61-3775-41DF-9C35-D68D7399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Giro da unidade</a:t>
            </a:r>
          </a:p>
        </p:txBody>
      </p:sp>
    </p:spTree>
    <p:extLst>
      <p:ext uri="{BB962C8B-B14F-4D97-AF65-F5344CB8AC3E}">
        <p14:creationId xmlns:p14="http://schemas.microsoft.com/office/powerpoint/2010/main" val="12078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185D2CA-C44E-49B9-B91F-BA2CB8A03AF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Tutor da unidade: Customizar slides com achados importantes da atividade 1 para contextualizar a equipe</a:t>
            </a:r>
          </a:p>
          <a:p>
            <a:pPr algn="ctr">
              <a:defRPr/>
            </a:pPr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B140EDF-4B6A-4F7F-90B5-1400CA9F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64441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Tópico 1</a:t>
            </a:r>
          </a:p>
          <a:p>
            <a:endParaRPr lang="pt-BR" dirty="0"/>
          </a:p>
          <a:p>
            <a:r>
              <a:rPr lang="pt-BR" dirty="0"/>
              <a:t>Tópico 2</a:t>
            </a:r>
          </a:p>
          <a:p>
            <a:endParaRPr lang="pt-BR" dirty="0"/>
          </a:p>
          <a:p>
            <a:r>
              <a:rPr lang="pt-BR" dirty="0"/>
              <a:t>Tópico 3</a:t>
            </a:r>
          </a:p>
          <a:p>
            <a:endParaRPr lang="pt-BR" dirty="0"/>
          </a:p>
          <a:p>
            <a:r>
              <a:rPr lang="pt-BR" dirty="0"/>
              <a:t>Tópico 4</a:t>
            </a:r>
          </a:p>
          <a:p>
            <a:endParaRPr lang="pt-BR" dirty="0"/>
          </a:p>
          <a:p>
            <a:r>
              <a:rPr lang="pt-BR" dirty="0"/>
              <a:t>Tópico 5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E79E061-E932-43E8-93A2-9C927275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 dirty="0"/>
              <a:t>Subtítulo da seção</a:t>
            </a:r>
          </a:p>
        </p:txBody>
      </p:sp>
    </p:spTree>
    <p:extLst>
      <p:ext uri="{BB962C8B-B14F-4D97-AF65-F5344CB8AC3E}">
        <p14:creationId xmlns:p14="http://schemas.microsoft.com/office/powerpoint/2010/main" val="1145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3D75D-3C59-4DC8-AC3F-94248460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566" y="1948148"/>
            <a:ext cx="4445563" cy="1265095"/>
          </a:xfrm>
        </p:spPr>
        <p:txBody>
          <a:bodyPr>
            <a:normAutofit/>
          </a:bodyPr>
          <a:lstStyle/>
          <a:p>
            <a:r>
              <a:rPr lang="pt-BR" sz="3200" dirty="0"/>
              <a:t>2. Apresentação da equipe da unidade</a:t>
            </a:r>
          </a:p>
        </p:txBody>
      </p:sp>
    </p:spTree>
    <p:extLst>
      <p:ext uri="{BB962C8B-B14F-4D97-AF65-F5344CB8AC3E}">
        <p14:creationId xmlns:p14="http://schemas.microsoft.com/office/powerpoint/2010/main" val="174187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08B0F-7D57-4ADA-BF19-35289C92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equipe da unidade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F8BEBB-197A-435D-9A81-12D44BDB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Objetivo:</a:t>
            </a:r>
            <a:r>
              <a:rPr lang="pt-BR" dirty="0">
                <a:latin typeface="Calibri"/>
                <a:cs typeface="Calibri"/>
              </a:rPr>
              <a:t> Apresentar de forma descontraída cada integrante da equipe para que entendam a importância de cada um no processo</a:t>
            </a:r>
          </a:p>
          <a:p>
            <a:endParaRPr lang="pt-BR" b="1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Ampliar o conhecimento sobre cada membro da equipe e da importância de cada um dentro do contexto da unidade de saúde em prol do mesmo objetivo que é identificar as necessidades de saúde da população e agregar valor ao usuário através dos processos da Planificação. Destacar o importante papel do colegiado gestor no apoio à condução desse processo.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3176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08B0F-7D57-4ADA-BF19-35289C92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equipe da unidade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F8BEBB-197A-435D-9A81-12D44BDB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Calibri"/>
                <a:cs typeface="Calibri"/>
              </a:rPr>
              <a:t>Participantes se dividem em trios ou duplas para trocar informações sobre suas vidas durante 5 minutos.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Assuntos diversos: o que gostam de fazer, hobbies, trabalho, vida pessoal, características, histórias de vida, curiosidades. Esse momento serve para que o colega tenha uma visão centrada na pessoa, e não só no profissional que ali trabalha. </a:t>
            </a:r>
            <a:r>
              <a:rPr lang="pt-BR" b="1" dirty="0">
                <a:latin typeface="Calibri"/>
                <a:cs typeface="Calibri"/>
              </a:rPr>
              <a:t>Orientar que seja perguntado se a pessoa faz parte do colegiado gestor.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Após essa troca de experiência, o tutor orienta que o participante apresente o seu colega de acordo com as informações trocadas no momento inicial.</a:t>
            </a: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575948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2023</Words>
  <Application>Microsoft Office PowerPoint</Application>
  <PresentationFormat>Widescreen</PresentationFormat>
  <Paragraphs>281</Paragraphs>
  <Slides>42</Slides>
  <Notes>2</Notes>
  <HiddenSlides>8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42</vt:i4>
      </vt:variant>
    </vt:vector>
  </HeadingPairs>
  <TitlesOfParts>
    <vt:vector size="54" baseType="lpstr">
      <vt:lpstr>Arial</vt:lpstr>
      <vt:lpstr>Arial,Sans-Serif</vt:lpstr>
      <vt:lpstr>Calibri</vt:lpstr>
      <vt:lpstr>Calibri Light</vt:lpstr>
      <vt:lpstr>Corbel</vt:lpstr>
      <vt:lpstr>Lucida Grande</vt:lpstr>
      <vt:lpstr>Capa Início</vt:lpstr>
      <vt:lpstr>Capa Seção</vt:lpstr>
      <vt:lpstr>Conteúdo 1</vt:lpstr>
      <vt:lpstr>Conteúdo 2</vt:lpstr>
      <vt:lpstr>Conteúdo 3</vt:lpstr>
      <vt:lpstr>Capa Final</vt:lpstr>
      <vt:lpstr>Território e Gestão de Base Populacional  Oficina Tutorial 2.1 AAE</vt:lpstr>
      <vt:lpstr>Apresentação do PowerPoint</vt:lpstr>
      <vt:lpstr>Atividades</vt:lpstr>
      <vt:lpstr>Painel de Atividades</vt:lpstr>
      <vt:lpstr>1. Giro da unidade</vt:lpstr>
      <vt:lpstr>Subtítulo da seção</vt:lpstr>
      <vt:lpstr>2. Apresentação da equipe da unidade</vt:lpstr>
      <vt:lpstr>Apresentação da equipe da unidade</vt:lpstr>
      <vt:lpstr>Apresentação da equipe da unidade</vt:lpstr>
      <vt:lpstr>3. Apresentação do PlanificaSUS e pactuação do compromisso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Apresentação do PowerPoint</vt:lpstr>
      <vt:lpstr>Atributos da APS</vt:lpstr>
      <vt:lpstr>A Atenção Primária nas Redes de Atenção à Saúde</vt:lpstr>
      <vt:lpstr>A metáfora da Casa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Unidade laboratório</vt:lpstr>
      <vt:lpstr>Processo de Tutoria</vt:lpstr>
      <vt:lpstr>Tutor</vt:lpstr>
      <vt:lpstr>4. Apresentação do diagnóstico situacional inicial da unidade</vt:lpstr>
      <vt:lpstr>Apresentação da unidade de AAE</vt:lpstr>
      <vt:lpstr>5. Avaliação de estrutura e ambiência e ambiente seguro</vt:lpstr>
      <vt:lpstr>Avaliação de estrutura e ambiência e ambiente seguro</vt:lpstr>
      <vt:lpstr>Ambiente Seguro</vt:lpstr>
      <vt:lpstr>6. Análise local e plano de ação </vt:lpstr>
      <vt:lpstr>Análise local e plano de 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109</cp:revision>
  <dcterms:created xsi:type="dcterms:W3CDTF">2021-05-10T00:56:02Z</dcterms:created>
  <dcterms:modified xsi:type="dcterms:W3CDTF">2022-01-04T22:31:52Z</dcterms:modified>
</cp:coreProperties>
</file>