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18"/>
  </p:notesMasterIdLst>
  <p:handoutMasterIdLst>
    <p:handoutMasterId r:id="rId19"/>
  </p:handoutMasterIdLst>
  <p:sldIdLst>
    <p:sldId id="263" r:id="rId9"/>
    <p:sldId id="272" r:id="rId10"/>
    <p:sldId id="265" r:id="rId11"/>
    <p:sldId id="269" r:id="rId12"/>
    <p:sldId id="288" r:id="rId13"/>
    <p:sldId id="287" r:id="rId14"/>
    <p:sldId id="274" r:id="rId15"/>
    <p:sldId id="289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9A0"/>
    <a:srgbClr val="AD4640"/>
    <a:srgbClr val="8E413B"/>
    <a:srgbClr val="F39B9B"/>
    <a:srgbClr val="0E3449"/>
    <a:srgbClr val="6B848C"/>
    <a:srgbClr val="BE6311"/>
    <a:srgbClr val="F3BF85"/>
    <a:srgbClr val="A75E19"/>
    <a:srgbClr val="ED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2B39E4D0-CA05-4D1C-8687-D518BFB5A876}"/>
              </a:ext>
            </a:extLst>
          </p:cNvPr>
          <p:cNvSpPr txBox="1">
            <a:spLocks/>
          </p:cNvSpPr>
          <p:nvPr/>
        </p:nvSpPr>
        <p:spPr>
          <a:xfrm>
            <a:off x="3096174" y="2620651"/>
            <a:ext cx="9095826" cy="96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Oficina Tutorial 10.2 Integrada</a:t>
            </a:r>
            <a:br>
              <a:rPr lang="pt-BR" sz="3600" dirty="0"/>
            </a:br>
            <a:r>
              <a:rPr lang="pt-BR" sz="3600" dirty="0"/>
              <a:t>Macroprocessos da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4069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80528" y="2163905"/>
            <a:ext cx="5284973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Vigilância, Promoção da Saúde e Prevenção de Agravos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gilância em saúde – Você conhece o SUS? Parte 4 - Deviante">
            <a:extLst>
              <a:ext uri="{FF2B5EF4-FFF2-40B4-BE49-F238E27FC236}">
                <a16:creationId xmlns:a16="http://schemas.microsoft.com/office/drawing/2014/main" id="{24648BA2-A82F-4FB5-B223-77D437DC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51" y="2121250"/>
            <a:ext cx="3884472" cy="41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Vigilância, Promoção da Saúde e Prevenção de Agravos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6784868" cy="40765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Promoção da Saúde e a Vigilância em Saúde constituem políticas adotadas como estratégias na busca de melhoria da qualidade de vida da população e de prevenção de riscos e agravos, bem como enfrentamento continuado de problemas de saúde.</a:t>
            </a:r>
          </a:p>
          <a:p>
            <a:pPr algn="just"/>
            <a:r>
              <a:rPr lang="pt-BR" dirty="0"/>
              <a:t>O conceito de </a:t>
            </a:r>
            <a:r>
              <a:rPr lang="pt-BR" b="1" dirty="0"/>
              <a:t>Promoção da Saúde </a:t>
            </a:r>
            <a:r>
              <a:rPr lang="pt-BR" dirty="0"/>
              <a:t>se fundamenta em uma compreensão ampla do processo saúde e doença e se constrói a partir da crítica à excessiva medicalização do setor, reconhecendo o papel das condições de vida como determinantes e condicionantes da saúde e qualidade de vida das populações (MALTA et al., 2016).</a:t>
            </a:r>
          </a:p>
          <a:p>
            <a:pPr algn="just"/>
            <a:endParaRPr lang="pt-BR" dirty="0">
              <a:solidFill>
                <a:srgbClr val="8E413B"/>
              </a:solidFill>
            </a:endParaRPr>
          </a:p>
          <a:p>
            <a:pPr algn="just"/>
            <a:endParaRPr lang="pt-BR" dirty="0">
              <a:solidFill>
                <a:srgbClr val="8E4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62" y="575561"/>
            <a:ext cx="10052222" cy="1325563"/>
          </a:xfrm>
        </p:spPr>
        <p:txBody>
          <a:bodyPr/>
          <a:lstStyle/>
          <a:p>
            <a:r>
              <a:rPr lang="pt-BR" dirty="0"/>
              <a:t>Vigilância, Promoção da Saúde e Prevenção de Agravos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21" y="1464911"/>
            <a:ext cx="11483328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Política Nacional de Promoção da Saúde (PNPS) constitui um instrumento de fortalecimento e implantação de ações transversais, integradas e intersetoriais visando diálogo entre setor sanitário, outros setores do governo, setor privado e não governamental e a sociedade geral, compondo redes de corresponsabilidade sobre a qualidade de vida. A Vigilância se apresenta como um dos eixos operacionais:</a:t>
            </a:r>
            <a:endParaRPr lang="pt-BR" sz="2000" dirty="0">
              <a:solidFill>
                <a:srgbClr val="8E413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6B69F8-8A2D-437C-AFE0-AE78CDE1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78" y="2636196"/>
            <a:ext cx="5912694" cy="4003263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FE87EEA-4C36-490F-9DC5-CAA04FE71A41}"/>
              </a:ext>
            </a:extLst>
          </p:cNvPr>
          <p:cNvSpPr/>
          <p:nvPr/>
        </p:nvSpPr>
        <p:spPr>
          <a:xfrm>
            <a:off x="933855" y="5651770"/>
            <a:ext cx="2354094" cy="272375"/>
          </a:xfrm>
          <a:prstGeom prst="rightArrow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72ECE6-019C-411F-9D92-23322164C67D}"/>
              </a:ext>
            </a:extLst>
          </p:cNvPr>
          <p:cNvSpPr/>
          <p:nvPr/>
        </p:nvSpPr>
        <p:spPr>
          <a:xfrm>
            <a:off x="0" y="6581001"/>
            <a:ext cx="12042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BRASIL. Ministério da Saúde. Política Nacional de Promoção da Saúde: </a:t>
            </a:r>
            <a:r>
              <a:rPr lang="pt-BR" sz="1200" dirty="0" err="1"/>
              <a:t>PNaPS</a:t>
            </a:r>
            <a:r>
              <a:rPr lang="pt-BR" sz="1200" dirty="0"/>
              <a:t>: revisão da Portaria MS/GM nº 687, de 30 de março de 2006. Brasília, DF: Ministério da Saúde, 2014. 32 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BBED44-CAE4-4197-9C5C-4DAF04D8C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99" y="2902717"/>
            <a:ext cx="5126277" cy="43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Vigilância, Promoção da Saúde e Prevenção de Agravos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98111" cy="720476"/>
          </a:xfrm>
        </p:spPr>
        <p:txBody>
          <a:bodyPr>
            <a:normAutofit/>
          </a:bodyPr>
          <a:lstStyle/>
          <a:p>
            <a:r>
              <a:rPr lang="pt-BR" dirty="0"/>
              <a:t>É fundamental que as ações de Vigilância em Saúde estejam articuladas com as ações de promoção da saúde: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BD8B26D-C266-4310-8AA5-B197C37192C9}"/>
              </a:ext>
            </a:extLst>
          </p:cNvPr>
          <p:cNvSpPr/>
          <p:nvPr/>
        </p:nvSpPr>
        <p:spPr>
          <a:xfrm>
            <a:off x="1001949" y="3296426"/>
            <a:ext cx="9766570" cy="1785104"/>
          </a:xfrm>
          <a:prstGeom prst="rect">
            <a:avLst/>
          </a:prstGeom>
          <a:ln w="19050">
            <a:solidFill>
              <a:srgbClr val="AD464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A75E19"/>
                </a:solidFill>
                <a:latin typeface="Calibri" panose="020F0502020204030204" pitchFamily="34" charset="0"/>
              </a:rPr>
              <a:t>“A Vigilância em Saúde deverá agir no âmbito interno do setor de saúde, na articulação da prevenção e na promoção da saúde; no âmbito externo, estabelecer parcerias com demais setores da administração pública, empresas e organizações não governamentais, para induzir mudanças sociais, econômicas e ambientais que favoreçam a redução na ocorrência dessas doenças.” (MALTA, 2016).</a:t>
            </a:r>
          </a:p>
        </p:txBody>
      </p:sp>
    </p:spTree>
    <p:extLst>
      <p:ext uri="{BB962C8B-B14F-4D97-AF65-F5344CB8AC3E}">
        <p14:creationId xmlns:p14="http://schemas.microsoft.com/office/powerpoint/2010/main" val="127128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0" y="882549"/>
            <a:ext cx="3010536" cy="1325563"/>
          </a:xfrm>
        </p:spPr>
        <p:txBody>
          <a:bodyPr>
            <a:normAutofit/>
          </a:bodyPr>
          <a:lstStyle/>
          <a:p>
            <a:r>
              <a:rPr lang="pt-BR" sz="2400" dirty="0"/>
              <a:t>Articulação Promoção da Saúde e Vigilância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E695FC3-46D1-42AA-A05E-261107191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02A3B0-6AD0-414E-B2AA-A8A299D6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58" y="-651754"/>
            <a:ext cx="9322224" cy="870575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1EB7C30-7371-4D26-866E-82FBA3861F5C}"/>
              </a:ext>
            </a:extLst>
          </p:cNvPr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MALTA, D. C. et al. A construção da vigilância e prevenção das doenças crônicas não transmissíveis no contexto do Sistema Único de Saúde. Epidemiologia e Serviços de Saúde, v.15, n.1, p. 47- 65, 2006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93F9996-0096-4AE3-A5A4-90030B78D69C}"/>
              </a:ext>
            </a:extLst>
          </p:cNvPr>
          <p:cNvSpPr txBox="1">
            <a:spLocks/>
          </p:cNvSpPr>
          <p:nvPr/>
        </p:nvSpPr>
        <p:spPr>
          <a:xfrm>
            <a:off x="605027" y="3258654"/>
            <a:ext cx="1739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t-BR" sz="1600" dirty="0"/>
              <a:t>Foco nas Doenças e Agravos não Transmissíveis</a:t>
            </a:r>
          </a:p>
        </p:txBody>
      </p:sp>
      <p:sp>
        <p:nvSpPr>
          <p:cNvPr id="9" name="Seta: Curva para Baixo 8">
            <a:extLst>
              <a:ext uri="{FF2B5EF4-FFF2-40B4-BE49-F238E27FC236}">
                <a16:creationId xmlns:a16="http://schemas.microsoft.com/office/drawing/2014/main" id="{F870C886-5241-4FD2-8304-FAC53DE86AF1}"/>
              </a:ext>
            </a:extLst>
          </p:cNvPr>
          <p:cNvSpPr/>
          <p:nvPr/>
        </p:nvSpPr>
        <p:spPr>
          <a:xfrm rot="19898704">
            <a:off x="1956078" y="2759600"/>
            <a:ext cx="1283466" cy="471971"/>
          </a:xfrm>
          <a:prstGeom prst="curvedDownArrow">
            <a:avLst/>
          </a:prstGeom>
          <a:solidFill>
            <a:srgbClr val="109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5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Vigilância, Promoção da Saúde e Prevenção de Agravos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07548"/>
            <a:ext cx="8837404" cy="30940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Para se reduzir os fatores de risco e a prevalência de agravos em saúde, é importante que sejam realizadas ações locais de maneira integrada e abrangente de promoção da saúde e de prevenção de agravos, considerando seus fatores de risco.</a:t>
            </a:r>
          </a:p>
          <a:p>
            <a:pPr algn="just"/>
            <a:r>
              <a:rPr lang="pt-BR" dirty="0"/>
              <a:t>Com o monitoramento de informações e de ações vinculadas a determinada localidade de interesse e população específica, você e seu grupo de trabalho podem implementar estratégias setoriais e intersetoriais, operando um cuidado integral com foco na promoção da saúde.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3117D7-C5D1-44E1-9A7E-E18FA24381D0}"/>
              </a:ext>
            </a:extLst>
          </p:cNvPr>
          <p:cNvSpPr/>
          <p:nvPr/>
        </p:nvSpPr>
        <p:spPr>
          <a:xfrm>
            <a:off x="0" y="5617232"/>
            <a:ext cx="9970851" cy="769441"/>
          </a:xfrm>
          <a:prstGeom prst="rect">
            <a:avLst/>
          </a:prstGeom>
          <a:ln w="19050">
            <a:solidFill>
              <a:srgbClr val="AD464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A75E19"/>
                </a:solidFill>
                <a:latin typeface="Calibri" panose="020F0502020204030204" pitchFamily="34" charset="0"/>
              </a:rPr>
              <a:t>Que ações de promoção da saúde e prevenção de agravos serão estabelecidas em sua realidade? Como a integração entre APS, AAE e Vigilância em Saúde ocorrerá?</a:t>
            </a:r>
          </a:p>
        </p:txBody>
      </p:sp>
      <p:pic>
        <p:nvPicPr>
          <p:cNvPr id="9" name="Imagem 8" descr="Uma imagem contendo pessoa, beisebol, em pé, vestindo&#10;&#10;Descrição gerada automaticamente">
            <a:extLst>
              <a:ext uri="{FF2B5EF4-FFF2-40B4-BE49-F238E27FC236}">
                <a16:creationId xmlns:a16="http://schemas.microsoft.com/office/drawing/2014/main" id="{B8689DB5-2E3A-4D7D-8AED-A8102052F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061">
            <a:off x="6387244" y="743313"/>
            <a:ext cx="8382031" cy="72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609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</vt:lpstr>
      <vt:lpstr>Vigilância, Promoção da Saúde e Prevenção de Agravos</vt:lpstr>
      <vt:lpstr>Vigilância, Promoção da Saúde e Prevenção de Agravos</vt:lpstr>
      <vt:lpstr>Vigilância, Promoção da Saúde e Prevenção de Agravos</vt:lpstr>
      <vt:lpstr>Vigilância, Promoção da Saúde e Prevenção de Agravos</vt:lpstr>
      <vt:lpstr>Articulação Promoção da Saúde e Vigilância</vt:lpstr>
      <vt:lpstr>Vigilância, Promoção da Saúde e Prevenção de Agravos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118</cp:revision>
  <dcterms:created xsi:type="dcterms:W3CDTF">2021-05-10T00:56:02Z</dcterms:created>
  <dcterms:modified xsi:type="dcterms:W3CDTF">2023-05-10T14:41:28Z</dcterms:modified>
</cp:coreProperties>
</file>