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30"/>
  </p:notesMasterIdLst>
  <p:handoutMasterIdLst>
    <p:handoutMasterId r:id="rId31"/>
  </p:handoutMasterIdLst>
  <p:sldIdLst>
    <p:sldId id="270" r:id="rId8"/>
    <p:sldId id="271" r:id="rId9"/>
    <p:sldId id="272" r:id="rId10"/>
    <p:sldId id="297" r:id="rId11"/>
    <p:sldId id="298" r:id="rId12"/>
    <p:sldId id="276" r:id="rId13"/>
    <p:sldId id="281" r:id="rId14"/>
    <p:sldId id="282" r:id="rId15"/>
    <p:sldId id="283" r:id="rId16"/>
    <p:sldId id="284" r:id="rId17"/>
    <p:sldId id="285" r:id="rId18"/>
    <p:sldId id="286" r:id="rId19"/>
    <p:sldId id="295" r:id="rId20"/>
    <p:sldId id="294" r:id="rId21"/>
    <p:sldId id="277" r:id="rId22"/>
    <p:sldId id="288" r:id="rId23"/>
    <p:sldId id="289" r:id="rId24"/>
    <p:sldId id="290" r:id="rId25"/>
    <p:sldId id="291" r:id="rId26"/>
    <p:sldId id="292" r:id="rId27"/>
    <p:sldId id="293" r:id="rId28"/>
    <p:sldId id="268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7C"/>
    <a:srgbClr val="006F7B"/>
    <a:srgbClr val="006573"/>
    <a:srgbClr val="005663"/>
    <a:srgbClr val="2DB8C5"/>
    <a:srgbClr val="006D7D"/>
    <a:srgbClr val="007B8D"/>
    <a:srgbClr val="008387"/>
    <a:srgbClr val="004E5A"/>
    <a:srgbClr val="015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81" d="100"/>
          <a:sy n="81" d="100"/>
        </p:scale>
        <p:origin x="12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D7C"/>
                </a:solidFill>
              </a:defRPr>
            </a:lvl1pPr>
            <a:lvl2pPr>
              <a:defRPr>
                <a:solidFill>
                  <a:srgbClr val="006D7C"/>
                </a:solidFill>
              </a:defRPr>
            </a:lvl2pPr>
            <a:lvl3pPr>
              <a:defRPr>
                <a:solidFill>
                  <a:srgbClr val="006D7C"/>
                </a:solidFill>
              </a:defRPr>
            </a:lvl3pPr>
            <a:lvl4pPr>
              <a:defRPr>
                <a:solidFill>
                  <a:srgbClr val="006D7C"/>
                </a:solidFill>
              </a:defRPr>
            </a:lvl4pPr>
            <a:lvl5pPr>
              <a:defRPr>
                <a:solidFill>
                  <a:srgbClr val="006D7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D7C"/>
                </a:solidFill>
              </a:defRPr>
            </a:lvl1pPr>
            <a:lvl2pPr>
              <a:defRPr>
                <a:solidFill>
                  <a:srgbClr val="006D7C"/>
                </a:solidFill>
              </a:defRPr>
            </a:lvl2pPr>
            <a:lvl3pPr>
              <a:defRPr>
                <a:solidFill>
                  <a:srgbClr val="006D7C"/>
                </a:solidFill>
              </a:defRPr>
            </a:lvl3pPr>
            <a:lvl4pPr>
              <a:defRPr>
                <a:solidFill>
                  <a:srgbClr val="006D7C"/>
                </a:solidFill>
              </a:defRPr>
            </a:lvl4pPr>
            <a:lvl5pPr>
              <a:defRPr>
                <a:solidFill>
                  <a:srgbClr val="006D7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5218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-5261"/>
          <a:stretch/>
        </p:blipFill>
        <p:spPr>
          <a:xfrm>
            <a:off x="8575588" y="2454877"/>
            <a:ext cx="3616411" cy="273596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65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5298"/>
            <a:ext cx="12192000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6D7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06D7C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06D7C"/>
              </a:solidFill>
              <a:effectLst/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/>
          <a:stretch/>
        </p:blipFill>
        <p:spPr>
          <a:xfrm>
            <a:off x="10927823" y="3956181"/>
            <a:ext cx="1267288" cy="2914245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65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D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2DB8C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5"/>
          <a:stretch/>
        </p:blipFill>
        <p:spPr>
          <a:xfrm>
            <a:off x="10952443" y="3956179"/>
            <a:ext cx="1242667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5298"/>
            <a:ext cx="12192000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06D7C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06D7C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/>
          <a:stretch/>
        </p:blipFill>
        <p:spPr>
          <a:xfrm>
            <a:off x="10927823" y="3956181"/>
            <a:ext cx="1267288" cy="29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6D7C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06D7C"/>
              </a:solidFill>
            </a:endParaRPr>
          </a:p>
          <a:p>
            <a:pPr algn="ctr"/>
            <a:r>
              <a:rPr lang="pt-BR" sz="2000" dirty="0">
                <a:solidFill>
                  <a:srgbClr val="006D7C"/>
                </a:solidFill>
              </a:rPr>
              <a:t>Visite o </a:t>
            </a:r>
            <a:r>
              <a:rPr lang="pt-BR" sz="2000" b="1" dirty="0">
                <a:solidFill>
                  <a:srgbClr val="006D7C"/>
                </a:solidFill>
              </a:rPr>
              <a:t>e-Planifica </a:t>
            </a:r>
            <a:r>
              <a:rPr lang="pt-BR" sz="2000" dirty="0">
                <a:solidFill>
                  <a:srgbClr val="006D7C"/>
                </a:solidFill>
              </a:rPr>
              <a:t>e acesse os materiais do </a:t>
            </a:r>
            <a:r>
              <a:rPr lang="pt-BR" sz="2000" dirty="0" err="1">
                <a:solidFill>
                  <a:srgbClr val="006D7C"/>
                </a:solidFill>
              </a:rPr>
              <a:t>PlanificaSUS</a:t>
            </a:r>
            <a:r>
              <a:rPr lang="pt-BR" sz="2000" dirty="0">
                <a:solidFill>
                  <a:srgbClr val="006D7C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5" y="909005"/>
            <a:ext cx="10052222" cy="1325563"/>
          </a:xfrm>
        </p:spPr>
        <p:txBody>
          <a:bodyPr/>
          <a:lstStyle/>
          <a:p>
            <a:r>
              <a:rPr lang="pt-BR" dirty="0"/>
              <a:t>Técnica de Resolução de Problemas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276A9B-0432-42ED-B4E9-3C48B8CED7BA}"/>
              </a:ext>
            </a:extLst>
          </p:cNvPr>
          <p:cNvSpPr/>
          <p:nvPr/>
        </p:nvSpPr>
        <p:spPr>
          <a:xfrm>
            <a:off x="8833595" y="5465069"/>
            <a:ext cx="2043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</a:rPr>
              <a:t>(CAVALCANTI, AM; 2012) 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0F30B82-1510-4A23-99B1-DDCAF1A09D2B}"/>
              </a:ext>
            </a:extLst>
          </p:cNvPr>
          <p:cNvGraphicFramePr>
            <a:graphicFrameLocks noGrp="1"/>
          </p:cNvGraphicFramePr>
          <p:nvPr/>
        </p:nvGraphicFramePr>
        <p:xfrm>
          <a:off x="1013096" y="1885247"/>
          <a:ext cx="9076126" cy="3579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0430">
                  <a:extLst>
                    <a:ext uri="{9D8B030D-6E8A-4147-A177-3AD203B41FA5}">
                      <a16:colId xmlns:a16="http://schemas.microsoft.com/office/drawing/2014/main" val="3105817199"/>
                    </a:ext>
                  </a:extLst>
                </a:gridCol>
                <a:gridCol w="2767848">
                  <a:extLst>
                    <a:ext uri="{9D8B030D-6E8A-4147-A177-3AD203B41FA5}">
                      <a16:colId xmlns:a16="http://schemas.microsoft.com/office/drawing/2014/main" val="606859129"/>
                    </a:ext>
                  </a:extLst>
                </a:gridCol>
                <a:gridCol w="2767848">
                  <a:extLst>
                    <a:ext uri="{9D8B030D-6E8A-4147-A177-3AD203B41FA5}">
                      <a16:colId xmlns:a16="http://schemas.microsoft.com/office/drawing/2014/main" val="1579669578"/>
                    </a:ext>
                  </a:extLst>
                </a:gridCol>
              </a:tblGrid>
              <a:tr h="14734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1. Identificação dos problemas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SOLUCIONÁVEIS    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NÃO SOLUCIONÁVEIS    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25459"/>
                  </a:ext>
                </a:extLst>
              </a:tr>
              <a:tr h="685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928996"/>
                  </a:ext>
                </a:extLst>
              </a:tr>
              <a:tr h="4822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2. Eleger o problema a ser trabalhado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800079"/>
                  </a:ext>
                </a:extLst>
              </a:tr>
              <a:tr h="3896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3. Definição do problema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93815"/>
                  </a:ext>
                </a:extLst>
              </a:tr>
              <a:tr h="4822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</a:rPr>
                        <a:t>4. Considerar ideias, sem julgamento</a:t>
                      </a:r>
                      <a:endParaRPr lang="pt-B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398509"/>
                  </a:ext>
                </a:extLst>
              </a:tr>
              <a:tr h="411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5. Eleger as estratégias úteis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844348"/>
                  </a:ext>
                </a:extLst>
              </a:tr>
              <a:tr h="4681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6. Construir um plano de ação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6483468"/>
                  </a:ext>
                </a:extLst>
              </a:tr>
              <a:tr h="411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7. Revisão do plano de ação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D7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6140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EF0D19FC-8A34-4A8A-B6D3-C92A919F59ED}"/>
              </a:ext>
            </a:extLst>
          </p:cNvPr>
          <p:cNvSpPr/>
          <p:nvPr/>
        </p:nvSpPr>
        <p:spPr>
          <a:xfrm>
            <a:off x="1477484" y="6023114"/>
            <a:ext cx="9237032" cy="584775"/>
          </a:xfrm>
          <a:prstGeom prst="rect">
            <a:avLst/>
          </a:prstGeom>
          <a:solidFill>
            <a:srgbClr val="008387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O acesso à Ferramenta, na íntegra, e ao vídeo de orientação para sua utilização pode ser obtido pelo Manual para Organização da Oficina sobre Ferramentas para o Autocuidado apoiado, disponível no e-Planifica.</a:t>
            </a:r>
          </a:p>
        </p:txBody>
      </p:sp>
      <p:pic>
        <p:nvPicPr>
          <p:cNvPr id="9" name="Gráfico 8" descr="Aviso">
            <a:extLst>
              <a:ext uri="{FF2B5EF4-FFF2-40B4-BE49-F238E27FC236}">
                <a16:creationId xmlns:a16="http://schemas.microsoft.com/office/drawing/2014/main" id="{85A4E5D0-09B5-4B31-A292-B4B4CAD8C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251" y="5948995"/>
            <a:ext cx="733011" cy="7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4" y="629124"/>
            <a:ext cx="10052222" cy="1325563"/>
          </a:xfrm>
        </p:spPr>
        <p:txBody>
          <a:bodyPr/>
          <a:lstStyle/>
          <a:p>
            <a:r>
              <a:rPr lang="pt-BR" dirty="0"/>
              <a:t>Modelo das Três Conversas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5" y="1580128"/>
            <a:ext cx="11415163" cy="4435588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O Modelo das Três Conversas é uma estratégia utilizada para a obtenção de decisões compartilhadas entre profissionais de saúde e usuários. Ele está baseado em 3 blocos de conversas que se relacionam e apoiam a decisão compartilhada. </a:t>
            </a:r>
            <a:endParaRPr lang="pt-BR" sz="1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276A9B-0432-42ED-B4E9-3C48B8CED7BA}"/>
              </a:ext>
            </a:extLst>
          </p:cNvPr>
          <p:cNvSpPr/>
          <p:nvPr/>
        </p:nvSpPr>
        <p:spPr>
          <a:xfrm>
            <a:off x="8371943" y="5464688"/>
            <a:ext cx="2479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</a:rPr>
              <a:t>(UMPIERRE, R. ENGEL, L., 2018)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05F0CE-4089-4FEE-A658-AB1D309781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77" y="2212214"/>
            <a:ext cx="4141729" cy="370076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457B6A5-FD4A-482E-8E91-3008314192B6}"/>
              </a:ext>
            </a:extLst>
          </p:cNvPr>
          <p:cNvSpPr/>
          <p:nvPr/>
        </p:nvSpPr>
        <p:spPr>
          <a:xfrm>
            <a:off x="1614244" y="6041201"/>
            <a:ext cx="9237032" cy="584775"/>
          </a:xfrm>
          <a:prstGeom prst="rect">
            <a:avLst/>
          </a:prstGeom>
          <a:solidFill>
            <a:srgbClr val="008387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O acesso à Ferramenta, na íntegra, e ao vídeo de orientação para sua utilização pode ser obtido pelo Manual para Organização da Oficina sobre Ferramentas para o Autocuidado apoiado, disponível no e-Planifica.</a:t>
            </a:r>
          </a:p>
        </p:txBody>
      </p:sp>
      <p:pic>
        <p:nvPicPr>
          <p:cNvPr id="10" name="Gráfico 9" descr="Aviso">
            <a:extLst>
              <a:ext uri="{FF2B5EF4-FFF2-40B4-BE49-F238E27FC236}">
                <a16:creationId xmlns:a16="http://schemas.microsoft.com/office/drawing/2014/main" id="{9281D74F-6A42-45B0-9CC7-557A9435F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011" y="5967082"/>
            <a:ext cx="733011" cy="7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5" y="912111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25" y="2021917"/>
            <a:ext cx="11086390" cy="4435588"/>
          </a:xfrm>
        </p:spPr>
        <p:txBody>
          <a:bodyPr>
            <a:noAutofit/>
          </a:bodyPr>
          <a:lstStyle/>
          <a:p>
            <a:pPr algn="just"/>
            <a:r>
              <a:rPr lang="pt-BR" sz="2000" dirty="0">
                <a:latin typeface="+mn-lt"/>
              </a:rPr>
              <a:t>Tem como objetivo a transformação da pessoa usuária em protagonista no gerenciamento do seu cuidado, e, assim, contribuir para mudança de comportamento tendo em vista a incorporação de hábitos saudáveis de vida. </a:t>
            </a:r>
          </a:p>
          <a:p>
            <a:pPr algn="just"/>
            <a:r>
              <a:rPr lang="pt-BR" sz="2000" dirty="0">
                <a:latin typeface="+mn-lt"/>
              </a:rPr>
              <a:t>O Plano de Autocuidado Apoiado, será elaborado juntamente com a pessoa usuária de alto e muito alto risco, a partir do Plano de Cuidado, sendo efetivado por meio de um plano de ação com metas que podem ser medidas e de curto prazo, considerando o estágio de motivação das pessoas. </a:t>
            </a:r>
          </a:p>
          <a:p>
            <a:pPr algn="just"/>
            <a:r>
              <a:rPr lang="pt-BR" sz="2000" dirty="0">
                <a:latin typeface="+mn-lt"/>
              </a:rPr>
              <a:t>É importante definir o profissional da APS que irá pactuar o Plano de Autocuidado com a pessoa usuária, podendo ser qualquer profissional que participou da discussão do caso. </a:t>
            </a:r>
          </a:p>
          <a:p>
            <a:pPr algn="just"/>
            <a:r>
              <a:rPr lang="pt-BR" sz="2000" dirty="0">
                <a:latin typeface="+mn-lt"/>
              </a:rPr>
              <a:t>A pactuação do Plano de Autocuidado Apoiado, acontece na Unidade Básica de Saúde, com agendamento prévio</a:t>
            </a:r>
            <a:endParaRPr lang="pt-BR" sz="1800" dirty="0">
              <a:latin typeface="+mn-l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276A9B-0432-42ED-B4E9-3C48B8CED7BA}"/>
              </a:ext>
            </a:extLst>
          </p:cNvPr>
          <p:cNvSpPr/>
          <p:nvPr/>
        </p:nvSpPr>
        <p:spPr>
          <a:xfrm>
            <a:off x="9141820" y="5337873"/>
            <a:ext cx="2043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</a:rPr>
              <a:t>(CAVALCANTI, AM; 2012)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130803D-85B0-42F0-BBC3-66EF7C89D3AB}"/>
              </a:ext>
            </a:extLst>
          </p:cNvPr>
          <p:cNvSpPr/>
          <p:nvPr/>
        </p:nvSpPr>
        <p:spPr>
          <a:xfrm>
            <a:off x="1748556" y="5912152"/>
            <a:ext cx="9237032" cy="584775"/>
          </a:xfrm>
          <a:prstGeom prst="rect">
            <a:avLst/>
          </a:prstGeom>
          <a:solidFill>
            <a:srgbClr val="008387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O acesso à Ferramenta, na íntegra, e ao vídeo de orientação para sua utilização pode ser obtido pelo Manual para Organização da Oficina sobre Ferramentas para o Autocuidado apoiado, disponível no e-Planifica.</a:t>
            </a:r>
          </a:p>
        </p:txBody>
      </p:sp>
      <p:pic>
        <p:nvPicPr>
          <p:cNvPr id="9" name="Gráfico 8" descr="Aviso">
            <a:extLst>
              <a:ext uri="{FF2B5EF4-FFF2-40B4-BE49-F238E27FC236}">
                <a16:creationId xmlns:a16="http://schemas.microsoft.com/office/drawing/2014/main" id="{844C15E7-4975-4796-A15B-2685B3D0B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23" y="5838033"/>
            <a:ext cx="733011" cy="7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II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62CCB48-9735-4847-829A-F29612D20FA6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24824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57573" y="2163905"/>
            <a:ext cx="6407928" cy="866559"/>
          </a:xfrm>
        </p:spPr>
        <p:txBody>
          <a:bodyPr>
            <a:normAutofit/>
          </a:bodyPr>
          <a:lstStyle/>
          <a:p>
            <a:r>
              <a:rPr lang="pt-BR" dirty="0">
                <a:effectLst/>
              </a:rPr>
              <a:t>O Plano de Autocuidado Apoiado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56892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29267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 - Identificação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839072"/>
            <a:ext cx="10612210" cy="460282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É importante ressaltar que esse é um plano de ação de curto prazo, que deve elencar atividades concretas de uma forma bastante específica, porque isso será fundamental para colocar o plano em ação em prática, assim como a monitorar sua execução.</a:t>
            </a:r>
          </a:p>
          <a:p>
            <a:pPr algn="just"/>
            <a:r>
              <a:rPr lang="pt-BR" sz="2000" dirty="0"/>
              <a:t>Sempre que possível, o usuário deve escrever efetivamente o plano de Autocuidado Apoiado, mesmo que o profissional eleito para ser o gestor do caso o apoie nessa escrita inicial e nos monitoramentos nos encontros clínicos subsequentes. </a:t>
            </a:r>
          </a:p>
          <a:p>
            <a:pPr algn="just"/>
            <a:r>
              <a:rPr lang="pt-BR" sz="2000" dirty="0"/>
              <a:t>O primeiro tópico sugerido é a Identificação. Nele o usuário poderá preencher seus dados pessoais.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4AD5E4-87EC-47BF-9E9C-C64BE9E6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027" y="4346449"/>
            <a:ext cx="8009616" cy="25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7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29267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 - 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839072"/>
            <a:ext cx="10612210" cy="460282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usuário deve sinalizar e escrever o principal, ou seus principais objetivos de mudança. Nesta seção, o usuário deve ser encorajado a responder a seguinte reflexão:  para melhorar a minha saúde, o que é importante para mim?  </a:t>
            </a:r>
          </a:p>
          <a:p>
            <a:pPr algn="just"/>
            <a:r>
              <a:rPr lang="pt-BR" dirty="0"/>
              <a:t>Os problemas e as necessidades de saúde que o usuário deseja enfrentar serão listados, em ordem de prioridade. </a:t>
            </a:r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E4278E7-65AE-4AAF-BC6F-9C101FBF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57" y="4227115"/>
            <a:ext cx="7890554" cy="271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8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29267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 - Comportamento necessário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839072"/>
            <a:ext cx="10612210" cy="460282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seção seguinte é a de descrição dos comportamentos necessários para mudança. </a:t>
            </a:r>
          </a:p>
          <a:p>
            <a:pPr algn="just"/>
            <a:r>
              <a:rPr lang="pt-BR" dirty="0"/>
              <a:t>Aqui, são registradas as estratégias para mudança que foram identificadas no passo 4 da TRP. </a:t>
            </a:r>
          </a:p>
          <a:p>
            <a:pPr algn="just"/>
            <a:r>
              <a:rPr lang="pt-BR" dirty="0"/>
              <a:t>Este ainda não é o momento de avaliar se as estratégias elencadas são boas ou ruins. </a:t>
            </a:r>
          </a:p>
          <a:p>
            <a:pPr algn="just"/>
            <a:r>
              <a:rPr lang="pt-BR" dirty="0"/>
              <a:t>Encoraje o usuário a buscar o máximo de soluções possíveis, quanto maior a variedade de ideias melhor.</a:t>
            </a:r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027DB4-E44A-4581-AA3E-699C66A91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70" y="4314538"/>
            <a:ext cx="9010436" cy="25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8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29267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 - Metas e grau de interesse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37023"/>
            <a:ext cx="10612210" cy="460282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Em seguida, é necessário registrar as metas estabelecidas  de uma maneira detalhada, para o alcance dos objetivos listados.</a:t>
            </a:r>
          </a:p>
          <a:p>
            <a:pPr algn="just"/>
            <a:r>
              <a:rPr lang="pt-BR" sz="2000" dirty="0"/>
              <a:t>Para compor esta seção, cada meta registrada necessita ser específica, mensurável, alcançável, realizável e feita dentro de um tempo estabelecido.</a:t>
            </a:r>
          </a:p>
          <a:p>
            <a:pPr algn="just"/>
            <a:endParaRPr lang="pt-BR" sz="1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8839B0-48EC-431A-9B54-8BB500FA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22" y="3959081"/>
            <a:ext cx="9466383" cy="289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43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29267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 -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37023"/>
            <a:ext cx="10612210" cy="460282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Para o alcance das metas sistematizadas, as ações estabelecidas serão inseridas na seção “Plano de Ação”, dentro do Plano de Autocuidado Apoiado.</a:t>
            </a:r>
          </a:p>
          <a:p>
            <a:pPr algn="just"/>
            <a:r>
              <a:rPr lang="pt-BR" sz="2000" dirty="0"/>
              <a:t>O Plano de ação apresenta campos com informações relacionadas às ações inseridas como frequência, tempo, recursos e outras.</a:t>
            </a:r>
          </a:p>
          <a:p>
            <a:pPr algn="just"/>
            <a:endParaRPr lang="pt-BR" sz="1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4645B1-F89A-4EA9-AAEA-72338A6B1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56" y="3549104"/>
            <a:ext cx="8898598" cy="33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5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62CCB48-9735-4847-829A-F29612D20FA6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455352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29267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 - Monitoramento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03" y="1921266"/>
            <a:ext cx="10810684" cy="460282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 monitoramento do Plano de Autocuidado Apoiado é realizado pelo Agente comunitário de Saúde e pelo profissional responsável pela pactuação, também chamado de profissional gestor do caso.</a:t>
            </a:r>
          </a:p>
          <a:p>
            <a:pPr algn="just"/>
            <a:r>
              <a:rPr lang="pt-BR" sz="2000" dirty="0"/>
              <a:t>A cada semana, as ações sinalizadas na seção plano de ação receberão </a:t>
            </a:r>
            <a:r>
              <a:rPr lang="pt-BR" sz="2000" i="1" dirty="0"/>
              <a:t>status </a:t>
            </a:r>
            <a:r>
              <a:rPr lang="pt-BR" sz="2000" dirty="0"/>
              <a:t>de “conseguiu”, “não conseguiu” ou ainda “conseguiu parcialmente”.</a:t>
            </a:r>
          </a:p>
          <a:p>
            <a:pPr algn="just"/>
            <a:r>
              <a:rPr lang="pt-BR" sz="2000" dirty="0"/>
              <a:t>O acompanhamento longitudinal do usuário permitirá a constante atualização do Plano de Autocuidado Apoiado</a:t>
            </a:r>
            <a:endParaRPr lang="pt-BR" sz="2000" i="1" dirty="0"/>
          </a:p>
          <a:p>
            <a:pPr algn="just"/>
            <a:endParaRPr lang="pt-BR" sz="1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BBA9F5-398A-41C6-8B2C-5EBA6F04E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3" y="4069314"/>
            <a:ext cx="98012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7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29267"/>
            <a:ext cx="10052222" cy="1325563"/>
          </a:xfrm>
        </p:spPr>
        <p:txBody>
          <a:bodyPr/>
          <a:lstStyle/>
          <a:p>
            <a:r>
              <a:rPr lang="pt-BR" dirty="0"/>
              <a:t>Plano de Autocuidado Apoiado - Contrato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37023"/>
            <a:ext cx="10810684" cy="460282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 contratualização da pessoa usuária em seu Plano de Autocuidado Apoiado possui o objetivo de potencializar a internalização das pactuações apresentadas</a:t>
            </a:r>
          </a:p>
          <a:p>
            <a:pPr algn="just"/>
            <a:r>
              <a:rPr lang="pt-BR" sz="2000" dirty="0"/>
              <a:t> Se faz necessária para que, simbolicamente, o compromisso com todas as atividades sistematizadas seja registrado. </a:t>
            </a:r>
          </a:p>
          <a:p>
            <a:pPr algn="just"/>
            <a:r>
              <a:rPr lang="pt-BR" sz="2000" dirty="0"/>
              <a:t>Após assinatura, o usuário possuirá uma via do Plano de Autocuidado Apoiado e outra via ficará em posse do profissional gestor do caso, compartilhado com o Agente Comunitário de Saúde de referência. </a:t>
            </a:r>
            <a:r>
              <a:rPr lang="pt-BR" dirty="0"/>
              <a:t>	</a:t>
            </a:r>
          </a:p>
          <a:p>
            <a:pPr algn="just"/>
            <a:endParaRPr lang="pt-BR" sz="1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5690F0-D625-47C9-8C55-E6DA0A8D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3" y="4731999"/>
            <a:ext cx="9867900" cy="4762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6CC530D-A740-44CC-AB8E-D338F77B1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33" y="5208249"/>
            <a:ext cx="97917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5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75380" y="2163905"/>
            <a:ext cx="6490121" cy="866559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/>
              </a:rPr>
              <a:t>Autocuidado Apoiado e Macroprocesso Supervisional da AAE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17727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C063EF-2548-45D4-B382-AB78C33A6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73" y="2358115"/>
            <a:ext cx="7129271" cy="412487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Autocuidado Apoiado apresenta relação mais direta com o </a:t>
            </a:r>
            <a:r>
              <a:rPr lang="pt-BR" b="1" dirty="0"/>
              <a:t>Macroprocesso Supervisional</a:t>
            </a:r>
            <a:r>
              <a:rPr lang="pt-BR" dirty="0"/>
              <a:t>, na perspectiva do suporte à equipe de APS na discussão e implementação de tecnologias de Autocuidado Apoiado que deve ser uma preocupação da equipe do ambulatório especializado.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base para construção do Plano de Autocuidado Apoiado é o Plano de Cuidado, desenvolvido pelos dois serviços para usuários de alto e muito alto risco.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Oportunidade de supervisão cruzada entre APS e AAE.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66338C7-660B-4732-8B87-F4CE40ED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Autocuidado Apoiado e o Macroprocesso Supervisional da AAE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730C1BC-3012-4A38-A933-DD2922E6CB13}"/>
              </a:ext>
            </a:extLst>
          </p:cNvPr>
          <p:cNvSpPr/>
          <p:nvPr/>
        </p:nvSpPr>
        <p:spPr>
          <a:xfrm>
            <a:off x="8019794" y="2934172"/>
            <a:ext cx="2696152" cy="225427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ln>
                  <a:noFill/>
                </a:ln>
                <a:solidFill>
                  <a:srgbClr val="000000"/>
                </a:solidFill>
                <a:effectLst>
                  <a:reflection blurRad="6350" stA="53000" endA="300" endPos="35500" dir="5400000" sy="-90000" algn="bl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SUPERVISIONAL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4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C063EF-2548-45D4-B382-AB78C33A6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73" y="2358115"/>
            <a:ext cx="10437549" cy="412487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partir da identificação das ações que serão pactuadas no Plano de Autocuidado Apoiado, a AAE apresenta oportunidade de supervisionar a equipe de origem, na APS, no sentido de oferecer suporte aos profissionais e ao usuário na definição, operacionalização e no monitoramento das estratégias definidas para o Autocuidado Apoiado dele.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Outros macroprocessos da AAE também podem ser relacionados, de maneira mais tímida, com o Autocuidado Apoiado como o</a:t>
            </a:r>
            <a:r>
              <a:rPr lang="pt-BR" b="1" dirty="0"/>
              <a:t> Macroprocesso Assistencial </a:t>
            </a:r>
            <a:r>
              <a:rPr lang="pt-BR" dirty="0"/>
              <a:t>e o </a:t>
            </a:r>
            <a:r>
              <a:rPr lang="pt-BR" b="1" dirty="0"/>
              <a:t>Macroprocesso Educacional</a:t>
            </a:r>
            <a:r>
              <a:rPr lang="pt-BR" dirty="0"/>
              <a:t>.</a:t>
            </a:r>
          </a:p>
          <a:p>
            <a:pPr algn="just"/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66338C7-660B-4732-8B87-F4CE40ED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Autocuidado Apoiado e o Macroprocesso Supervisional da AAE</a:t>
            </a:r>
          </a:p>
        </p:txBody>
      </p:sp>
    </p:spTree>
    <p:extLst>
      <p:ext uri="{BB962C8B-B14F-4D97-AF65-F5344CB8AC3E}">
        <p14:creationId xmlns:p14="http://schemas.microsoft.com/office/powerpoint/2010/main" val="382145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Ferramentas para o Autocuidado Apoiado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73" y="2233077"/>
            <a:ext cx="890827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ferramentas para  o Autocuidado Apoiado são técnicas ou roteiros que auxiliam a comunicação entre o profissional de saúde e o usuário, buscando a mudança de comportamento através da </a:t>
            </a:r>
            <a:r>
              <a:rPr lang="pt-BR" b="1" dirty="0"/>
              <a:t>negociação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São estratégias que contem com um estilo clínico habilidoso para evocar dos usuários suas motivações para realização de mudanças comportamentais relacionadas à sua saúde.</a:t>
            </a:r>
          </a:p>
          <a:p>
            <a:pPr algn="just"/>
            <a:r>
              <a:rPr lang="pt-BR" dirty="0"/>
              <a:t>Possuem potencial, se utilizadas sistematicamente, de contribuir fortemente na prevenção de doenças crônicas ou até mesmo na estabilização de condições crônicas já estabelecidas.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276A9B-0432-42ED-B4E9-3C48B8CED7BA}"/>
              </a:ext>
            </a:extLst>
          </p:cNvPr>
          <p:cNvSpPr/>
          <p:nvPr/>
        </p:nvSpPr>
        <p:spPr>
          <a:xfrm>
            <a:off x="8165775" y="6488668"/>
            <a:ext cx="267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</a:rPr>
              <a:t>(ROLNIK, MILLER E BUTLER, 2009) </a:t>
            </a:r>
          </a:p>
        </p:txBody>
      </p:sp>
      <p:pic>
        <p:nvPicPr>
          <p:cNvPr id="7" name="Gráfico 6" descr="Lista de verificação">
            <a:extLst>
              <a:ext uri="{FF2B5EF4-FFF2-40B4-BE49-F238E27FC236}">
                <a16:creationId xmlns:a16="http://schemas.microsoft.com/office/drawing/2014/main" id="{79AABAEF-4A32-4614-9591-E924AB344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5488" y="3631693"/>
            <a:ext cx="1331524" cy="1331524"/>
          </a:xfrm>
          <a:prstGeom prst="rect">
            <a:avLst/>
          </a:prstGeom>
        </p:spPr>
      </p:pic>
      <p:pic>
        <p:nvPicPr>
          <p:cNvPr id="9" name="Gráfico 8" descr="Reunião">
            <a:extLst>
              <a:ext uri="{FF2B5EF4-FFF2-40B4-BE49-F238E27FC236}">
                <a16:creationId xmlns:a16="http://schemas.microsoft.com/office/drawing/2014/main" id="{FB2ECFC1-9BBD-4CA2-85BB-FAF1743D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674" y="2138637"/>
            <a:ext cx="1331525" cy="13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7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5" y="912111"/>
            <a:ext cx="10052222" cy="1325563"/>
          </a:xfrm>
        </p:spPr>
        <p:txBody>
          <a:bodyPr/>
          <a:lstStyle/>
          <a:p>
            <a:r>
              <a:rPr lang="pt-BR" dirty="0"/>
              <a:t>Entrevista Motivacional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25" y="2021917"/>
            <a:ext cx="11086390" cy="4435588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O objetivo da EM é ajudar as pessoas a caminharem continuamente em direção a tomada de decisões para cuidar da sua saúde. Entre as suas metas estão: trabalhar a ambivalência, trabalhar a responsabilização, prevenir recaídas e fortalecer o compromisso com a mudança.</a:t>
            </a:r>
          </a:p>
          <a:p>
            <a:r>
              <a:rPr lang="pt-BR" sz="2000" dirty="0"/>
              <a:t>É importante ressaltar que o processo de mudança passa por alguns passos e que o usuário pode estar em quaisquer deles, conhece-los certamente irá ajudar a conduzir o Autocuidado Apoiado e potencializar o uso da EM. </a:t>
            </a:r>
          </a:p>
          <a:p>
            <a:pPr marL="540000"/>
            <a:r>
              <a:rPr lang="pt-BR" sz="2000" u="sng" dirty="0"/>
              <a:t>Estágio </a:t>
            </a:r>
            <a:r>
              <a:rPr lang="pt-BR" sz="2000" u="sng" dirty="0" err="1"/>
              <a:t>pré</a:t>
            </a:r>
            <a:r>
              <a:rPr lang="pt-BR" sz="2000" u="sng" dirty="0"/>
              <a:t>-contemplativo</a:t>
            </a:r>
            <a:r>
              <a:rPr lang="pt-BR" sz="2000" dirty="0"/>
              <a:t>: quando o usuário ainda não se dá conta de que precisa fazer uma mudança, não reconhece essa necessidade – momento em que é importante criar vínculo. </a:t>
            </a:r>
          </a:p>
          <a:p>
            <a:pPr marL="540000"/>
            <a:r>
              <a:rPr lang="pt-BR" sz="2000" u="sng" dirty="0"/>
              <a:t>Estágio contemplativo</a:t>
            </a:r>
            <a:r>
              <a:rPr lang="pt-BR" sz="2000" dirty="0"/>
              <a:t>: quando o usuário já reconhece a necessidade de uma mudança, mas tem dificuldade de implantá-la – hora de dar apoio, ajudar a refletir sobre os prós e contras da mudança.</a:t>
            </a:r>
          </a:p>
          <a:p>
            <a:pPr marL="540000"/>
            <a:r>
              <a:rPr lang="pt-BR" sz="2000" u="sng" dirty="0"/>
              <a:t>Preparação</a:t>
            </a:r>
            <a:r>
              <a:rPr lang="pt-BR" sz="2000" dirty="0"/>
              <a:t>: aqui o usuário já está com mais disposição para a mudança, pensa nas ações que precisa tomar, estabelece datas, atividades e até metas – busque incentivá-lo a seguir com os planos.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276A9B-0432-42ED-B4E9-3C48B8CED7BA}"/>
              </a:ext>
            </a:extLst>
          </p:cNvPr>
          <p:cNvSpPr/>
          <p:nvPr/>
        </p:nvSpPr>
        <p:spPr>
          <a:xfrm>
            <a:off x="8165775" y="6488668"/>
            <a:ext cx="2043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</a:rPr>
              <a:t>(CAVALCANTI, AM; 2012) </a:t>
            </a:r>
          </a:p>
        </p:txBody>
      </p:sp>
    </p:spTree>
    <p:extLst>
      <p:ext uri="{BB962C8B-B14F-4D97-AF65-F5344CB8AC3E}">
        <p14:creationId xmlns:p14="http://schemas.microsoft.com/office/powerpoint/2010/main" val="124971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5" y="912111"/>
            <a:ext cx="10052222" cy="1325563"/>
          </a:xfrm>
        </p:spPr>
        <p:txBody>
          <a:bodyPr/>
          <a:lstStyle/>
          <a:p>
            <a:r>
              <a:rPr lang="pt-BR" dirty="0"/>
              <a:t>Entrevista Motivacional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25" y="2021917"/>
            <a:ext cx="11086390" cy="4435588"/>
          </a:xfrm>
        </p:spPr>
        <p:txBody>
          <a:bodyPr>
            <a:noAutofit/>
          </a:bodyPr>
          <a:lstStyle/>
          <a:p>
            <a:pPr marL="540000" algn="just"/>
            <a:r>
              <a:rPr lang="pt-BR" sz="2000" u="sng" dirty="0"/>
              <a:t>Ação</a:t>
            </a:r>
            <a:r>
              <a:rPr lang="pt-BR" sz="2000" dirty="0"/>
              <a:t>: hora de colocar o plano traçado na etapa anterior em prática, perceber as mudanças que as ações já provocam na vida do usuário – o papel do profissional aqui também é incentivar, ajudar no monitoramento e avaliação do plano.</a:t>
            </a:r>
          </a:p>
          <a:p>
            <a:pPr marL="540000" algn="just"/>
            <a:r>
              <a:rPr lang="pt-BR" sz="2000" u="sng" dirty="0"/>
              <a:t>Manutenção</a:t>
            </a:r>
            <a:r>
              <a:rPr lang="pt-BR" sz="2000" dirty="0"/>
              <a:t>: é um momento crítico para a manutenção do novo hábito, quando ele deixa de ser novidade e passa a incorporar a rotina e o peso de sustentar este novo hábito pode colocá-lo em risco – é hora de estar bem próximo do usuário, incentivar, reforçar os efeitos positivos e ganhos secundários com as ações.</a:t>
            </a:r>
          </a:p>
          <a:p>
            <a:pPr marL="540000" algn="just"/>
            <a:r>
              <a:rPr lang="pt-BR" sz="2000" u="sng" dirty="0"/>
              <a:t>Recaída</a:t>
            </a:r>
            <a:r>
              <a:rPr lang="pt-BR" sz="2000" dirty="0"/>
              <a:t>: este momento pode ou não acontecer, mas é definido como a perda do novo hábito e volta aos hábitos anteriores.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276A9B-0432-42ED-B4E9-3C48B8CED7BA}"/>
              </a:ext>
            </a:extLst>
          </p:cNvPr>
          <p:cNvSpPr/>
          <p:nvPr/>
        </p:nvSpPr>
        <p:spPr>
          <a:xfrm>
            <a:off x="8941952" y="4885577"/>
            <a:ext cx="2043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</a:rPr>
              <a:t>(CAVALCANTI, AM; 2012)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9195D9D-F330-4DDE-9634-7DF24A17D43E}"/>
              </a:ext>
            </a:extLst>
          </p:cNvPr>
          <p:cNvSpPr/>
          <p:nvPr/>
        </p:nvSpPr>
        <p:spPr>
          <a:xfrm>
            <a:off x="1748556" y="5716774"/>
            <a:ext cx="9237032" cy="584775"/>
          </a:xfrm>
          <a:prstGeom prst="rect">
            <a:avLst/>
          </a:prstGeom>
          <a:solidFill>
            <a:srgbClr val="008387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O acesso à Ferramenta, na íntegra, e ao vídeo de orientação para sua utilização pode ser obtido pelo Manual para Organização da Oficina sobre Ferramentas para o Autocuidado apoiado, disponível no e-Planifica.</a:t>
            </a:r>
          </a:p>
        </p:txBody>
      </p:sp>
      <p:pic>
        <p:nvPicPr>
          <p:cNvPr id="10" name="Gráfico 9" descr="Aviso">
            <a:extLst>
              <a:ext uri="{FF2B5EF4-FFF2-40B4-BE49-F238E27FC236}">
                <a16:creationId xmlns:a16="http://schemas.microsoft.com/office/drawing/2014/main" id="{F4FBA5BF-D028-482D-B2B2-7F399F1DF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23" y="5642655"/>
            <a:ext cx="733011" cy="7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5" y="909005"/>
            <a:ext cx="10052222" cy="1325563"/>
          </a:xfrm>
        </p:spPr>
        <p:txBody>
          <a:bodyPr/>
          <a:lstStyle/>
          <a:p>
            <a:r>
              <a:rPr lang="pt-BR" dirty="0"/>
              <a:t>Técnica de Resolução de Problemas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25" y="2053080"/>
            <a:ext cx="11086390" cy="4435588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Antes de explorar a TRP, é necessário que o desejo de mudança seja identificado. Em seguida é importante propor a técnica, explicando-a detalhadamente para que seja possível tomar a decisão compartilhada com o usuário de iniciar a operacionalização da TRP.</a:t>
            </a:r>
          </a:p>
          <a:p>
            <a:pPr algn="just"/>
            <a:r>
              <a:rPr lang="pt-BR" sz="2000" dirty="0"/>
              <a:t>O papel do profissional de saúde consiste em apoiar o usuário na</a:t>
            </a:r>
            <a:r>
              <a:rPr lang="pt-BR" sz="2000" b="1" dirty="0"/>
              <a:t> identificação dos problemas </a:t>
            </a:r>
            <a:r>
              <a:rPr lang="pt-BR" sz="2000" dirty="0"/>
              <a:t>considerados por ele na mudança de comportamento. Importante que o usuário possa trazer aquilo que o incomoda e que o profissional não interfira na ideia trazida, apenas o apoie no detalhamento desse problema, trazendo uma descrição bem detalhada. </a:t>
            </a:r>
          </a:p>
          <a:p>
            <a:pPr algn="just"/>
            <a:r>
              <a:rPr lang="pt-BR" sz="2000" dirty="0"/>
              <a:t>O usuário pode listar mais de um problema, todos devem ser considerados e detalhados. Os problemas devem ser classificados em solucionáveis ou não solucionáveis.</a:t>
            </a:r>
          </a:p>
          <a:p>
            <a:pPr algn="just"/>
            <a:r>
              <a:rPr lang="pt-BR" sz="2000" dirty="0"/>
              <a:t>Em seguida, serão operacionalizadas as outras etapas da TRP como a escolha de um dos problemas identificados para ser trabalhado, o plano de ação, estabelecimento de revisão do plano para aquele problema e outras etapas.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276A9B-0432-42ED-B4E9-3C48B8CED7BA}"/>
              </a:ext>
            </a:extLst>
          </p:cNvPr>
          <p:cNvSpPr/>
          <p:nvPr/>
        </p:nvSpPr>
        <p:spPr>
          <a:xfrm>
            <a:off x="8165775" y="6488668"/>
            <a:ext cx="2043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6D7C"/>
                </a:solidFill>
              </a:rPr>
              <a:t>(CAVALCANTI, AM; 2012) </a:t>
            </a:r>
          </a:p>
        </p:txBody>
      </p:sp>
    </p:spTree>
    <p:extLst>
      <p:ext uri="{BB962C8B-B14F-4D97-AF65-F5344CB8AC3E}">
        <p14:creationId xmlns:p14="http://schemas.microsoft.com/office/powerpoint/2010/main" val="4097874255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2314</Words>
  <Application>Microsoft Office PowerPoint</Application>
  <PresentationFormat>Widescreen</PresentationFormat>
  <Paragraphs>245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Capa Início</vt:lpstr>
      <vt:lpstr>Capa EaD</vt:lpstr>
      <vt:lpstr>Capa Seção</vt:lpstr>
      <vt:lpstr>Conteúdo 1</vt:lpstr>
      <vt:lpstr>Conteúdo 2</vt:lpstr>
      <vt:lpstr>Conteúdo 3</vt:lpstr>
      <vt:lpstr>Capa Final</vt:lpstr>
      <vt:lpstr>Apresentação do PowerPoint</vt:lpstr>
      <vt:lpstr>Material de Apoio - Parte I</vt:lpstr>
      <vt:lpstr>Autocuidado Apoiado e Macroprocesso Supervisional da AAE</vt:lpstr>
      <vt:lpstr>Autocuidado Apoiado e o Macroprocesso Supervisional da AAE</vt:lpstr>
      <vt:lpstr>Autocuidado Apoiado e o Macroprocesso Supervisional da AAE</vt:lpstr>
      <vt:lpstr>Ferramentas para o Autocuidado Apoiado</vt:lpstr>
      <vt:lpstr>Entrevista Motivacional</vt:lpstr>
      <vt:lpstr>Entrevista Motivacional</vt:lpstr>
      <vt:lpstr>Técnica de Resolução de Problemas</vt:lpstr>
      <vt:lpstr>Técnica de Resolução de Problemas</vt:lpstr>
      <vt:lpstr>Modelo das Três Conversas</vt:lpstr>
      <vt:lpstr>Plano de Autocuidado Apoiado</vt:lpstr>
      <vt:lpstr>Material de Apoio - Parte II</vt:lpstr>
      <vt:lpstr>O Plano de Autocuidado Apoiado</vt:lpstr>
      <vt:lpstr>Plano de Autocuidado Apoiado - Identificação</vt:lpstr>
      <vt:lpstr>Plano de Autocuidado Apoiado - Objetivos</vt:lpstr>
      <vt:lpstr>Plano de Autocuidado Apoiado - Comportamento necessário</vt:lpstr>
      <vt:lpstr>Plano de Autocuidado Apoiado - Metas e grau de interesse</vt:lpstr>
      <vt:lpstr>Plano de Autocuidado Apoiado - Plano de ação</vt:lpstr>
      <vt:lpstr>Plano de Autocuidado Apoiado - Monitoramento</vt:lpstr>
      <vt:lpstr>Plano de Autocuidado Apoiado - Contrato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Francisco Timbó de Paiva Neto</cp:lastModifiedBy>
  <cp:revision>100</cp:revision>
  <dcterms:created xsi:type="dcterms:W3CDTF">2021-05-10T00:56:02Z</dcterms:created>
  <dcterms:modified xsi:type="dcterms:W3CDTF">2022-05-23T14:27:16Z</dcterms:modified>
</cp:coreProperties>
</file>