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42"/>
  </p:notesMasterIdLst>
  <p:handoutMasterIdLst>
    <p:handoutMasterId r:id="rId43"/>
  </p:handoutMasterIdLst>
  <p:sldIdLst>
    <p:sldId id="263" r:id="rId8"/>
    <p:sldId id="265" r:id="rId9"/>
    <p:sldId id="274" r:id="rId10"/>
    <p:sldId id="280" r:id="rId11"/>
    <p:sldId id="281" r:id="rId12"/>
    <p:sldId id="282" r:id="rId13"/>
    <p:sldId id="283" r:id="rId14"/>
    <p:sldId id="284" r:id="rId15"/>
    <p:sldId id="301" r:id="rId16"/>
    <p:sldId id="295" r:id="rId17"/>
    <p:sldId id="294" r:id="rId18"/>
    <p:sldId id="296" r:id="rId19"/>
    <p:sldId id="287" r:id="rId20"/>
    <p:sldId id="273" r:id="rId21"/>
    <p:sldId id="275" r:id="rId22"/>
    <p:sldId id="276" r:id="rId23"/>
    <p:sldId id="277" r:id="rId24"/>
    <p:sldId id="278" r:id="rId25"/>
    <p:sldId id="279" r:id="rId26"/>
    <p:sldId id="288" r:id="rId27"/>
    <p:sldId id="298" r:id="rId28"/>
    <p:sldId id="289" r:id="rId29"/>
    <p:sldId id="291" r:id="rId30"/>
    <p:sldId id="299" r:id="rId31"/>
    <p:sldId id="300" r:id="rId32"/>
    <p:sldId id="302" r:id="rId33"/>
    <p:sldId id="334" r:id="rId34"/>
    <p:sldId id="351" r:id="rId35"/>
    <p:sldId id="350" r:id="rId36"/>
    <p:sldId id="353" r:id="rId37"/>
    <p:sldId id="355" r:id="rId38"/>
    <p:sldId id="354" r:id="rId39"/>
    <p:sldId id="356" r:id="rId40"/>
    <p:sldId id="268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945FAE-D4DA-ADA9-D900-62AD70452A19}" name="Joana Moscoso Teixeira De Mendonca" initials="JMTDM" userId="S::JOANA.MENDONCA@EINSTEIN.BR::5d157bfb-aba3-41ab-a5cd-58554c574abb" providerId="AD"/>
  <p188:author id="{DE0CE2D2-BF27-E1AA-BE3E-CAE6A61A96A8}" name="Ana Alice Freire de Sousa" initials="AAFdS" userId="S::alice.freire@einstein.br::3facf6dd-6543-422e-add7-af8d2a71ac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723"/>
    <a:srgbClr val="C55748"/>
    <a:srgbClr val="9C4884"/>
    <a:srgbClr val="429859"/>
    <a:srgbClr val="59913A"/>
    <a:srgbClr val="35743D"/>
    <a:srgbClr val="006B65"/>
    <a:srgbClr val="1D7D5B"/>
    <a:srgbClr val="114834"/>
    <a:srgbClr val="34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5271F-33A0-4ED6-ABFB-8854969594D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7F0D49-CD51-4948-8D8B-54EC916CF41E}">
      <dgm:prSet phldrT="[Texto]" custT="1"/>
      <dgm:spPr>
        <a:solidFill>
          <a:srgbClr val="742521"/>
        </a:solidFill>
      </dgm:spPr>
      <dgm:t>
        <a:bodyPr lIns="0" tIns="0" rIns="0" bIns="0" anchor="ctr" anchorCtr="1"/>
        <a:lstStyle/>
        <a:p>
          <a:r>
            <a:rPr lang="pt-BR" sz="1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r>
            <a:rPr lang="pt-BR" sz="4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</a:p>
      </dgm:t>
    </dgm:pt>
    <dgm:pt modelId="{99E9DDD7-C573-44DD-B6FB-E4AC5D712334}" type="sibTrans" cxnId="{5AC90E10-524C-4B10-9502-172686D5217D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C98D8C-F127-4489-B819-4E6953C23215}" type="parTrans" cxnId="{5AC90E10-524C-4B10-9502-172686D5217D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57D1A2-276A-4318-A1FC-381F0AC2E126}">
      <dgm:prSet phldrT="[Texto]" custT="1"/>
      <dgm:spPr>
        <a:solidFill>
          <a:srgbClr val="742521"/>
        </a:solidFill>
      </dgm:spPr>
      <dgm:t>
        <a:bodyPr lIns="0" tIns="0" rIns="0" bIns="0" anchor="ctr" anchorCtr="1"/>
        <a:lstStyle/>
        <a:p>
          <a:r>
            <a:rPr lang="pt-BR" sz="1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r>
            <a:rPr lang="pt-BR" sz="4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</a:p>
      </dgm:t>
    </dgm:pt>
    <dgm:pt modelId="{C27CCB44-D7ED-41AB-9844-B7713AC9BEAC}" type="sibTrans" cxnId="{96CB7035-5157-42BF-B9CB-F4265565E928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BBE05E-1DEE-4250-97AA-1A6F4A43BAF1}" type="parTrans" cxnId="{96CB7035-5157-42BF-B9CB-F4265565E928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4EE475-ADF5-42DD-A0B8-A37456CB5359}">
      <dgm:prSet phldrT="[Texto]" custT="1"/>
      <dgm:spPr>
        <a:solidFill>
          <a:srgbClr val="742521"/>
        </a:solidFill>
      </dgm:spPr>
      <dgm:t>
        <a:bodyPr lIns="0" tIns="0" rIns="0" bIns="0" anchor="ctr" anchorCtr="1"/>
        <a:lstStyle/>
        <a:p>
          <a:r>
            <a:rPr lang="pt-BR" sz="1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r>
            <a:rPr lang="pt-BR" sz="4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</a:p>
      </dgm:t>
    </dgm:pt>
    <dgm:pt modelId="{6338EB4A-C5E6-47F2-A735-A6C882B8FE52}" type="sibTrans" cxnId="{918D5429-3B6B-4DD4-8C3F-8B57E99744F1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D60D7E-4530-4D4F-9A69-3A2400F34D55}" type="parTrans" cxnId="{918D5429-3B6B-4DD4-8C3F-8B57E99744F1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FCB435-8BCF-4D5F-9A41-0301A061DF73}">
      <dgm:prSet phldrT="[Texto]" custT="1"/>
      <dgm:spPr>
        <a:solidFill>
          <a:srgbClr val="742521"/>
        </a:solidFill>
      </dgm:spPr>
      <dgm:t>
        <a:bodyPr lIns="0" tIns="0" rIns="0" bIns="0" anchor="ctr" anchorCtr="1"/>
        <a:lstStyle/>
        <a:p>
          <a:r>
            <a:rPr lang="pt-BR" sz="1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  <a:endParaRPr lang="pt-BR" sz="1600" b="1" dirty="0">
            <a:solidFill>
              <a:schemeClr val="bg1">
                <a:lumMod val="9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pt-BR" sz="4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</a:p>
      </dgm:t>
    </dgm:pt>
    <dgm:pt modelId="{C45A1D8D-D267-4C07-9811-C73B92954EB7}" type="sibTrans" cxnId="{A9D1D353-A4A8-4379-A537-33FBD577BFDE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59D726-1844-49BE-99E6-239573F4EB35}" type="parTrans" cxnId="{A9D1D353-A4A8-4379-A537-33FBD577BFDE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8958495-2EBE-40CF-A643-5D8A9ED4311F}" type="pres">
      <dgm:prSet presAssocID="{DED5271F-33A0-4ED6-ABFB-8854969594D5}" presName="Name0" presStyleCnt="0">
        <dgm:presLayoutVars>
          <dgm:dir/>
          <dgm:animLvl val="lvl"/>
          <dgm:resizeHandles val="exact"/>
        </dgm:presLayoutVars>
      </dgm:prSet>
      <dgm:spPr/>
    </dgm:pt>
    <dgm:pt modelId="{C3CCFCDA-1C34-4605-9FDE-C406EF0E7437}" type="pres">
      <dgm:prSet presAssocID="{13FCB435-8BCF-4D5F-9A41-0301A061DF73}" presName="Name8" presStyleCnt="0"/>
      <dgm:spPr/>
    </dgm:pt>
    <dgm:pt modelId="{45202AAA-2269-4D74-AB4E-2F9EC778BC41}" type="pres">
      <dgm:prSet presAssocID="{13FCB435-8BCF-4D5F-9A41-0301A061DF73}" presName="level" presStyleLbl="node1" presStyleIdx="0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039A268F-E79F-4668-9E89-A4FC41C5E9B5}" type="pres">
      <dgm:prSet presAssocID="{13FCB435-8BCF-4D5F-9A41-0301A061DF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2144CA-FBA0-4CD9-9630-EEF0FD96E0F3}" type="pres">
      <dgm:prSet presAssocID="{A34EE475-ADF5-42DD-A0B8-A37456CB5359}" presName="Name8" presStyleCnt="0"/>
      <dgm:spPr/>
    </dgm:pt>
    <dgm:pt modelId="{57D5E101-FB81-40FF-AB4A-7253124EE67A}" type="pres">
      <dgm:prSet presAssocID="{A34EE475-ADF5-42DD-A0B8-A37456CB5359}" presName="level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82EA89A-B727-46A0-9040-FBC26CB34A9E}" type="pres">
      <dgm:prSet presAssocID="{A34EE475-ADF5-42DD-A0B8-A37456CB53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C27860-F141-4AF9-80D2-87C9B4754DAF}" type="pres">
      <dgm:prSet presAssocID="{D457D1A2-276A-4318-A1FC-381F0AC2E126}" presName="Name8" presStyleCnt="0"/>
      <dgm:spPr/>
    </dgm:pt>
    <dgm:pt modelId="{D4830176-F570-4857-BE69-78B33CB6935C}" type="pres">
      <dgm:prSet presAssocID="{D457D1A2-276A-4318-A1FC-381F0AC2E126}" presName="level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2CBA05E-3DB3-403F-BD43-F1EA75094032}" type="pres">
      <dgm:prSet presAssocID="{D457D1A2-276A-4318-A1FC-381F0AC2E1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9E7126-AB29-4799-8DF7-83821B60086D}" type="pres">
      <dgm:prSet presAssocID="{AD7F0D49-CD51-4948-8D8B-54EC916CF41E}" presName="Name8" presStyleCnt="0"/>
      <dgm:spPr/>
    </dgm:pt>
    <dgm:pt modelId="{3F5E4CC7-DF76-47F3-8D79-719C37BF5239}" type="pres">
      <dgm:prSet presAssocID="{AD7F0D49-CD51-4948-8D8B-54EC916CF41E}" presName="level" presStyleLbl="node1" presStyleIdx="3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E2847B9-5321-4CF5-87B5-75298F15043E}" type="pres">
      <dgm:prSet presAssocID="{AD7F0D49-CD51-4948-8D8B-54EC916CF41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0BA305-7370-7341-885A-94CD9AEBE7CC}" type="presOf" srcId="{DED5271F-33A0-4ED6-ABFB-8854969594D5}" destId="{F8958495-2EBE-40CF-A643-5D8A9ED4311F}" srcOrd="0" destOrd="0" presId="urn:microsoft.com/office/officeart/2005/8/layout/pyramid1"/>
    <dgm:cxn modelId="{5AC90E10-524C-4B10-9502-172686D5217D}" srcId="{DED5271F-33A0-4ED6-ABFB-8854969594D5}" destId="{AD7F0D49-CD51-4948-8D8B-54EC916CF41E}" srcOrd="3" destOrd="0" parTransId="{24C98D8C-F127-4489-B819-4E6953C23215}" sibTransId="{99E9DDD7-C573-44DD-B6FB-E4AC5D712334}"/>
    <dgm:cxn modelId="{C241781C-3565-724C-BA6C-E7F56F34571E}" type="presOf" srcId="{A34EE475-ADF5-42DD-A0B8-A37456CB5359}" destId="{57D5E101-FB81-40FF-AB4A-7253124EE67A}" srcOrd="0" destOrd="0" presId="urn:microsoft.com/office/officeart/2005/8/layout/pyramid1"/>
    <dgm:cxn modelId="{918D5429-3B6B-4DD4-8C3F-8B57E99744F1}" srcId="{DED5271F-33A0-4ED6-ABFB-8854969594D5}" destId="{A34EE475-ADF5-42DD-A0B8-A37456CB5359}" srcOrd="1" destOrd="0" parTransId="{94D60D7E-4530-4D4F-9A69-3A2400F34D55}" sibTransId="{6338EB4A-C5E6-47F2-A735-A6C882B8FE52}"/>
    <dgm:cxn modelId="{71A6092F-F5BA-C942-9E2F-E499BB36AFFE}" type="presOf" srcId="{A34EE475-ADF5-42DD-A0B8-A37456CB5359}" destId="{482EA89A-B727-46A0-9040-FBC26CB34A9E}" srcOrd="1" destOrd="0" presId="urn:microsoft.com/office/officeart/2005/8/layout/pyramid1"/>
    <dgm:cxn modelId="{96CB7035-5157-42BF-B9CB-F4265565E928}" srcId="{DED5271F-33A0-4ED6-ABFB-8854969594D5}" destId="{D457D1A2-276A-4318-A1FC-381F0AC2E126}" srcOrd="2" destOrd="0" parTransId="{EEBBE05E-1DEE-4250-97AA-1A6F4A43BAF1}" sibTransId="{C27CCB44-D7ED-41AB-9844-B7713AC9BEAC}"/>
    <dgm:cxn modelId="{1ED68164-FB91-844B-B08D-222E299190BE}" type="presOf" srcId="{AD7F0D49-CD51-4948-8D8B-54EC916CF41E}" destId="{CE2847B9-5321-4CF5-87B5-75298F15043E}" srcOrd="1" destOrd="0" presId="urn:microsoft.com/office/officeart/2005/8/layout/pyramid1"/>
    <dgm:cxn modelId="{A9D1D353-A4A8-4379-A537-33FBD577BFDE}" srcId="{DED5271F-33A0-4ED6-ABFB-8854969594D5}" destId="{13FCB435-8BCF-4D5F-9A41-0301A061DF73}" srcOrd="0" destOrd="0" parTransId="{A859D726-1844-49BE-99E6-239573F4EB35}" sibTransId="{C45A1D8D-D267-4C07-9811-C73B92954EB7}"/>
    <dgm:cxn modelId="{1206AE93-537B-7147-B9E2-78390CDE9280}" type="presOf" srcId="{D457D1A2-276A-4318-A1FC-381F0AC2E126}" destId="{C2CBA05E-3DB3-403F-BD43-F1EA75094032}" srcOrd="1" destOrd="0" presId="urn:microsoft.com/office/officeart/2005/8/layout/pyramid1"/>
    <dgm:cxn modelId="{0043B596-E1DA-6E4D-86EC-7E191EF33694}" type="presOf" srcId="{AD7F0D49-CD51-4948-8D8B-54EC916CF41E}" destId="{3F5E4CC7-DF76-47F3-8D79-719C37BF5239}" srcOrd="0" destOrd="0" presId="urn:microsoft.com/office/officeart/2005/8/layout/pyramid1"/>
    <dgm:cxn modelId="{5B5B8AB9-A76E-154D-A827-D3A042C58208}" type="presOf" srcId="{13FCB435-8BCF-4D5F-9A41-0301A061DF73}" destId="{45202AAA-2269-4D74-AB4E-2F9EC778BC41}" srcOrd="0" destOrd="0" presId="urn:microsoft.com/office/officeart/2005/8/layout/pyramid1"/>
    <dgm:cxn modelId="{5CE574C3-C628-BF40-8C50-B3B3852A846E}" type="presOf" srcId="{D457D1A2-276A-4318-A1FC-381F0AC2E126}" destId="{D4830176-F570-4857-BE69-78B33CB6935C}" srcOrd="0" destOrd="0" presId="urn:microsoft.com/office/officeart/2005/8/layout/pyramid1"/>
    <dgm:cxn modelId="{8E3AC4C6-66A4-D349-813F-E869ED38AFE1}" type="presOf" srcId="{13FCB435-8BCF-4D5F-9A41-0301A061DF73}" destId="{039A268F-E79F-4668-9E89-A4FC41C5E9B5}" srcOrd="1" destOrd="0" presId="urn:microsoft.com/office/officeart/2005/8/layout/pyramid1"/>
    <dgm:cxn modelId="{B547CC53-D21F-934E-9606-874C1C10A2F1}" type="presParOf" srcId="{F8958495-2EBE-40CF-A643-5D8A9ED4311F}" destId="{C3CCFCDA-1C34-4605-9FDE-C406EF0E7437}" srcOrd="0" destOrd="0" presId="urn:microsoft.com/office/officeart/2005/8/layout/pyramid1"/>
    <dgm:cxn modelId="{BC1306AF-8178-2741-85C4-4677847F4249}" type="presParOf" srcId="{C3CCFCDA-1C34-4605-9FDE-C406EF0E7437}" destId="{45202AAA-2269-4D74-AB4E-2F9EC778BC41}" srcOrd="0" destOrd="0" presId="urn:microsoft.com/office/officeart/2005/8/layout/pyramid1"/>
    <dgm:cxn modelId="{EC9B7E86-4AD7-AE45-A665-C78BC1843693}" type="presParOf" srcId="{C3CCFCDA-1C34-4605-9FDE-C406EF0E7437}" destId="{039A268F-E79F-4668-9E89-A4FC41C5E9B5}" srcOrd="1" destOrd="0" presId="urn:microsoft.com/office/officeart/2005/8/layout/pyramid1"/>
    <dgm:cxn modelId="{C8654738-F3C2-F24F-9BAA-DA66670557B3}" type="presParOf" srcId="{F8958495-2EBE-40CF-A643-5D8A9ED4311F}" destId="{0E2144CA-FBA0-4CD9-9630-EEF0FD96E0F3}" srcOrd="1" destOrd="0" presId="urn:microsoft.com/office/officeart/2005/8/layout/pyramid1"/>
    <dgm:cxn modelId="{3AED4A8D-ED33-1140-9414-A3D17C6D52E0}" type="presParOf" srcId="{0E2144CA-FBA0-4CD9-9630-EEF0FD96E0F3}" destId="{57D5E101-FB81-40FF-AB4A-7253124EE67A}" srcOrd="0" destOrd="0" presId="urn:microsoft.com/office/officeart/2005/8/layout/pyramid1"/>
    <dgm:cxn modelId="{7380BF78-785E-6E4D-9D66-BAD23D6F3BF7}" type="presParOf" srcId="{0E2144CA-FBA0-4CD9-9630-EEF0FD96E0F3}" destId="{482EA89A-B727-46A0-9040-FBC26CB34A9E}" srcOrd="1" destOrd="0" presId="urn:microsoft.com/office/officeart/2005/8/layout/pyramid1"/>
    <dgm:cxn modelId="{187E3337-340E-E542-A4E0-087C86D26151}" type="presParOf" srcId="{F8958495-2EBE-40CF-A643-5D8A9ED4311F}" destId="{94C27860-F141-4AF9-80D2-87C9B4754DAF}" srcOrd="2" destOrd="0" presId="urn:microsoft.com/office/officeart/2005/8/layout/pyramid1"/>
    <dgm:cxn modelId="{0D3CF12A-D588-DB44-95DF-DBDA7D86DCD0}" type="presParOf" srcId="{94C27860-F141-4AF9-80D2-87C9B4754DAF}" destId="{D4830176-F570-4857-BE69-78B33CB6935C}" srcOrd="0" destOrd="0" presId="urn:microsoft.com/office/officeart/2005/8/layout/pyramid1"/>
    <dgm:cxn modelId="{581A4272-BAD7-2341-8260-15599D75EC89}" type="presParOf" srcId="{94C27860-F141-4AF9-80D2-87C9B4754DAF}" destId="{C2CBA05E-3DB3-403F-BD43-F1EA75094032}" srcOrd="1" destOrd="0" presId="urn:microsoft.com/office/officeart/2005/8/layout/pyramid1"/>
    <dgm:cxn modelId="{5CD3FD28-C02D-8548-9BF7-76D0DCEBBF28}" type="presParOf" srcId="{F8958495-2EBE-40CF-A643-5D8A9ED4311F}" destId="{869E7126-AB29-4799-8DF7-83821B60086D}" srcOrd="3" destOrd="0" presId="urn:microsoft.com/office/officeart/2005/8/layout/pyramid1"/>
    <dgm:cxn modelId="{A294E026-C2ED-6D4C-8F04-E8AE8A636AB4}" type="presParOf" srcId="{869E7126-AB29-4799-8DF7-83821B60086D}" destId="{3F5E4CC7-DF76-47F3-8D79-719C37BF5239}" srcOrd="0" destOrd="0" presId="urn:microsoft.com/office/officeart/2005/8/layout/pyramid1"/>
    <dgm:cxn modelId="{AFD7C7AF-AD80-6240-A9D3-025927E078C4}" type="presParOf" srcId="{869E7126-AB29-4799-8DF7-83821B60086D}" destId="{CE2847B9-5321-4CF5-87B5-75298F15043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E9FD4-D0C9-493E-ACF7-7EC8A0C7E8E4}" type="doc">
      <dgm:prSet loTypeId="urn:microsoft.com/office/officeart/2005/8/layout/radial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9C88B88C-593B-418A-991A-5CD01ED3E361}">
      <dgm:prSet phldrT="[Texto]"/>
      <dgm:spPr>
        <a:solidFill>
          <a:srgbClr val="F3BF85">
            <a:alpha val="50000"/>
          </a:srgbClr>
        </a:solidFill>
      </dgm:spPr>
      <dgm:t>
        <a:bodyPr/>
        <a:lstStyle/>
        <a:p>
          <a:r>
            <a:rPr lang="pt-BR" dirty="0"/>
            <a:t>Acolhimento</a:t>
          </a:r>
        </a:p>
      </dgm:t>
    </dgm:pt>
    <dgm:pt modelId="{AB21FC45-60C3-45EE-AC34-1E3A9B29F785}" type="parTrans" cxnId="{ABE10EA8-ED1E-4FC8-B07F-247FB665094C}">
      <dgm:prSet/>
      <dgm:spPr/>
      <dgm:t>
        <a:bodyPr/>
        <a:lstStyle/>
        <a:p>
          <a:endParaRPr lang="pt-BR"/>
        </a:p>
      </dgm:t>
    </dgm:pt>
    <dgm:pt modelId="{C47B643C-CAB2-4193-A21D-EF4E9A891F0B}" type="sibTrans" cxnId="{ABE10EA8-ED1E-4FC8-B07F-247FB665094C}">
      <dgm:prSet/>
      <dgm:spPr/>
      <dgm:t>
        <a:bodyPr/>
        <a:lstStyle/>
        <a:p>
          <a:endParaRPr lang="pt-BR"/>
        </a:p>
      </dgm:t>
    </dgm:pt>
    <dgm:pt modelId="{AA4BFFDD-E299-441C-827F-1BD9EAA4A8D0}">
      <dgm:prSet phldrT="[Texto]"/>
      <dgm:spPr>
        <a:solidFill>
          <a:srgbClr val="F3BF85">
            <a:alpha val="50000"/>
          </a:srgbClr>
        </a:solidFill>
      </dgm:spPr>
      <dgm:t>
        <a:bodyPr/>
        <a:lstStyle/>
        <a:p>
          <a:pPr>
            <a:buClr>
              <a:schemeClr val="accent1"/>
            </a:buClr>
            <a:buFont typeface="Arial" charset="0"/>
            <a:buNone/>
          </a:pPr>
          <a:r>
            <a:rPr lang="pt-BR" altLang="pt-BR" dirty="0">
              <a:latin typeface="Lucida Grande"/>
              <a:ea typeface="MS PGothic" panose="020B0600070205080204" pitchFamily="34" charset="-128"/>
            </a:rPr>
            <a:t>Integralidade das ações</a:t>
          </a:r>
          <a:endParaRPr lang="pt-BR" dirty="0"/>
        </a:p>
      </dgm:t>
    </dgm:pt>
    <dgm:pt modelId="{DBD6D20A-F742-4090-BDA6-758F10201D7F}" type="parTrans" cxnId="{0EDDAF88-1F68-404B-9514-A67CFA5FBF5A}">
      <dgm:prSet/>
      <dgm:spPr/>
      <dgm:t>
        <a:bodyPr/>
        <a:lstStyle/>
        <a:p>
          <a:endParaRPr lang="pt-BR"/>
        </a:p>
      </dgm:t>
    </dgm:pt>
    <dgm:pt modelId="{0A5627F0-D8C8-4A5C-8863-6B34F0886995}" type="sibTrans" cxnId="{0EDDAF88-1F68-404B-9514-A67CFA5FBF5A}">
      <dgm:prSet/>
      <dgm:spPr/>
      <dgm:t>
        <a:bodyPr/>
        <a:lstStyle/>
        <a:p>
          <a:endParaRPr lang="pt-BR"/>
        </a:p>
      </dgm:t>
    </dgm:pt>
    <dgm:pt modelId="{6B9BA63B-DBE2-4850-87A5-E9E5817B7F98}">
      <dgm:prSet/>
      <dgm:spPr>
        <a:solidFill>
          <a:srgbClr val="F3BF85">
            <a:alpha val="50000"/>
          </a:srgbClr>
        </a:solidFill>
      </dgm:spPr>
      <dgm:t>
        <a:bodyPr/>
        <a:lstStyle/>
        <a:p>
          <a:r>
            <a:rPr lang="pt-BR" altLang="pt-BR">
              <a:latin typeface="Lucida Grande"/>
              <a:ea typeface="MS PGothic" panose="020B0600070205080204" pitchFamily="34" charset="-128"/>
            </a:rPr>
            <a:t>Coordenação do cuidado</a:t>
          </a:r>
          <a:endParaRPr lang="pt-BR" altLang="pt-BR" dirty="0">
            <a:latin typeface="Lucida Grande"/>
            <a:ea typeface="MS PGothic" panose="020B0600070205080204" pitchFamily="34" charset="-128"/>
          </a:endParaRPr>
        </a:p>
      </dgm:t>
    </dgm:pt>
    <dgm:pt modelId="{579CA98D-746B-46CA-8FD5-06013B607388}" type="parTrans" cxnId="{4DBC3FE9-3C77-4ECB-88A5-BCB2FF0254AC}">
      <dgm:prSet/>
      <dgm:spPr/>
      <dgm:t>
        <a:bodyPr/>
        <a:lstStyle/>
        <a:p>
          <a:endParaRPr lang="pt-BR"/>
        </a:p>
      </dgm:t>
    </dgm:pt>
    <dgm:pt modelId="{17CFB62B-B53E-44E1-8E58-E90EA978C3A1}" type="sibTrans" cxnId="{4DBC3FE9-3C77-4ECB-88A5-BCB2FF0254AC}">
      <dgm:prSet/>
      <dgm:spPr/>
      <dgm:t>
        <a:bodyPr/>
        <a:lstStyle/>
        <a:p>
          <a:endParaRPr lang="pt-BR"/>
        </a:p>
      </dgm:t>
    </dgm:pt>
    <dgm:pt modelId="{AEF2D860-E4F5-4B6B-B702-39420C1F248F}">
      <dgm:prSet/>
      <dgm:spPr>
        <a:solidFill>
          <a:srgbClr val="F3BF85">
            <a:alpha val="50000"/>
          </a:srgbClr>
        </a:solidFill>
      </dgm:spPr>
      <dgm:t>
        <a:bodyPr/>
        <a:lstStyle/>
        <a:p>
          <a:r>
            <a:rPr lang="pt-BR" altLang="pt-BR">
              <a:latin typeface="Lucida Grande"/>
              <a:ea typeface="MS PGothic" panose="020B0600070205080204" pitchFamily="34" charset="-128"/>
            </a:rPr>
            <a:t>Comprometimento de toda a equipe de saúde</a:t>
          </a:r>
          <a:endParaRPr lang="pt-BR"/>
        </a:p>
      </dgm:t>
    </dgm:pt>
    <dgm:pt modelId="{8C837C4F-EAEF-45DD-BC68-9A78BB05ED2E}" type="parTrans" cxnId="{3AFD2605-EBB7-40A9-9C5D-E5360E4606BE}">
      <dgm:prSet/>
      <dgm:spPr/>
      <dgm:t>
        <a:bodyPr/>
        <a:lstStyle/>
        <a:p>
          <a:endParaRPr lang="pt-BR"/>
        </a:p>
      </dgm:t>
    </dgm:pt>
    <dgm:pt modelId="{381E6D83-7136-4693-A58C-007ABA4679A1}" type="sibTrans" cxnId="{3AFD2605-EBB7-40A9-9C5D-E5360E4606BE}">
      <dgm:prSet/>
      <dgm:spPr/>
      <dgm:t>
        <a:bodyPr/>
        <a:lstStyle/>
        <a:p>
          <a:endParaRPr lang="pt-BR"/>
        </a:p>
      </dgm:t>
    </dgm:pt>
    <dgm:pt modelId="{6336B42F-87BF-4185-A845-EC545EAF73D4}" type="pres">
      <dgm:prSet presAssocID="{D43E9FD4-D0C9-493E-ACF7-7EC8A0C7E8E4}" presName="composite" presStyleCnt="0">
        <dgm:presLayoutVars>
          <dgm:chMax val="1"/>
          <dgm:dir/>
          <dgm:resizeHandles val="exact"/>
        </dgm:presLayoutVars>
      </dgm:prSet>
      <dgm:spPr/>
    </dgm:pt>
    <dgm:pt modelId="{7CB633EC-30FD-4A0D-B697-FB964D0C9848}" type="pres">
      <dgm:prSet presAssocID="{D43E9FD4-D0C9-493E-ACF7-7EC8A0C7E8E4}" presName="radial" presStyleCnt="0">
        <dgm:presLayoutVars>
          <dgm:animLvl val="ctr"/>
        </dgm:presLayoutVars>
      </dgm:prSet>
      <dgm:spPr/>
    </dgm:pt>
    <dgm:pt modelId="{A1C651B4-9FA6-4451-A388-1861DE2E46DC}" type="pres">
      <dgm:prSet presAssocID="{9C88B88C-593B-418A-991A-5CD01ED3E361}" presName="centerShape" presStyleLbl="vennNode1" presStyleIdx="0" presStyleCnt="4" custScaleX="77967" custScaleY="78860"/>
      <dgm:spPr/>
    </dgm:pt>
    <dgm:pt modelId="{6DA707C2-28AB-4D1C-81A3-747EE6367514}" type="pres">
      <dgm:prSet presAssocID="{AA4BFFDD-E299-441C-827F-1BD9EAA4A8D0}" presName="node" presStyleLbl="vennNode1" presStyleIdx="1" presStyleCnt="4" custRadScaleRad="70832" custRadScaleInc="379">
        <dgm:presLayoutVars>
          <dgm:bulletEnabled val="1"/>
        </dgm:presLayoutVars>
      </dgm:prSet>
      <dgm:spPr/>
    </dgm:pt>
    <dgm:pt modelId="{55DDA2C5-52C6-4149-BCF5-20AA1E60541E}" type="pres">
      <dgm:prSet presAssocID="{6B9BA63B-DBE2-4850-87A5-E9E5817B7F98}" presName="node" presStyleLbl="vennNode1" presStyleIdx="2" presStyleCnt="4" custRadScaleRad="70727" custRadScaleInc="7378">
        <dgm:presLayoutVars>
          <dgm:bulletEnabled val="1"/>
        </dgm:presLayoutVars>
      </dgm:prSet>
      <dgm:spPr/>
    </dgm:pt>
    <dgm:pt modelId="{6DEE549E-1EBD-4D35-8E1B-C5C0B461FDE6}" type="pres">
      <dgm:prSet presAssocID="{AEF2D860-E4F5-4B6B-B702-39420C1F248F}" presName="node" presStyleLbl="vennNode1" presStyleIdx="3" presStyleCnt="4" custRadScaleRad="70657" custRadScaleInc="-8403">
        <dgm:presLayoutVars>
          <dgm:bulletEnabled val="1"/>
        </dgm:presLayoutVars>
      </dgm:prSet>
      <dgm:spPr/>
    </dgm:pt>
  </dgm:ptLst>
  <dgm:cxnLst>
    <dgm:cxn modelId="{3AFD2605-EBB7-40A9-9C5D-E5360E4606BE}" srcId="{9C88B88C-593B-418A-991A-5CD01ED3E361}" destId="{AEF2D860-E4F5-4B6B-B702-39420C1F248F}" srcOrd="2" destOrd="0" parTransId="{8C837C4F-EAEF-45DD-BC68-9A78BB05ED2E}" sibTransId="{381E6D83-7136-4693-A58C-007ABA4679A1}"/>
    <dgm:cxn modelId="{527D5E47-A0A4-4241-8CB9-9ECD956CE647}" type="presOf" srcId="{9C88B88C-593B-418A-991A-5CD01ED3E361}" destId="{A1C651B4-9FA6-4451-A388-1861DE2E46DC}" srcOrd="0" destOrd="0" presId="urn:microsoft.com/office/officeart/2005/8/layout/radial3"/>
    <dgm:cxn modelId="{0EDDAF88-1F68-404B-9514-A67CFA5FBF5A}" srcId="{9C88B88C-593B-418A-991A-5CD01ED3E361}" destId="{AA4BFFDD-E299-441C-827F-1BD9EAA4A8D0}" srcOrd="0" destOrd="0" parTransId="{DBD6D20A-F742-4090-BDA6-758F10201D7F}" sibTransId="{0A5627F0-D8C8-4A5C-8863-6B34F0886995}"/>
    <dgm:cxn modelId="{ABE10EA8-ED1E-4FC8-B07F-247FB665094C}" srcId="{D43E9FD4-D0C9-493E-ACF7-7EC8A0C7E8E4}" destId="{9C88B88C-593B-418A-991A-5CD01ED3E361}" srcOrd="0" destOrd="0" parTransId="{AB21FC45-60C3-45EE-AC34-1E3A9B29F785}" sibTransId="{C47B643C-CAB2-4193-A21D-EF4E9A891F0B}"/>
    <dgm:cxn modelId="{EF011BBC-51E0-4612-84C1-06EFBC53A765}" type="presOf" srcId="{6B9BA63B-DBE2-4850-87A5-E9E5817B7F98}" destId="{55DDA2C5-52C6-4149-BCF5-20AA1E60541E}" srcOrd="0" destOrd="0" presId="urn:microsoft.com/office/officeart/2005/8/layout/radial3"/>
    <dgm:cxn modelId="{1F6278C5-D132-4DF6-AF0D-0A32D0BA641E}" type="presOf" srcId="{AA4BFFDD-E299-441C-827F-1BD9EAA4A8D0}" destId="{6DA707C2-28AB-4D1C-81A3-747EE6367514}" srcOrd="0" destOrd="0" presId="urn:microsoft.com/office/officeart/2005/8/layout/radial3"/>
    <dgm:cxn modelId="{9C2D5BDC-B1B3-46A0-A37F-410433B68212}" type="presOf" srcId="{AEF2D860-E4F5-4B6B-B702-39420C1F248F}" destId="{6DEE549E-1EBD-4D35-8E1B-C5C0B461FDE6}" srcOrd="0" destOrd="0" presId="urn:microsoft.com/office/officeart/2005/8/layout/radial3"/>
    <dgm:cxn modelId="{4DBC3FE9-3C77-4ECB-88A5-BCB2FF0254AC}" srcId="{9C88B88C-593B-418A-991A-5CD01ED3E361}" destId="{6B9BA63B-DBE2-4850-87A5-E9E5817B7F98}" srcOrd="1" destOrd="0" parTransId="{579CA98D-746B-46CA-8FD5-06013B607388}" sibTransId="{17CFB62B-B53E-44E1-8E58-E90EA978C3A1}"/>
    <dgm:cxn modelId="{846927FB-16FB-4AE9-B2F1-4B1CB9325532}" type="presOf" srcId="{D43E9FD4-D0C9-493E-ACF7-7EC8A0C7E8E4}" destId="{6336B42F-87BF-4185-A845-EC545EAF73D4}" srcOrd="0" destOrd="0" presId="urn:microsoft.com/office/officeart/2005/8/layout/radial3"/>
    <dgm:cxn modelId="{E41AA182-234D-46B4-B7D7-A90EE67A43F5}" type="presParOf" srcId="{6336B42F-87BF-4185-A845-EC545EAF73D4}" destId="{7CB633EC-30FD-4A0D-B697-FB964D0C9848}" srcOrd="0" destOrd="0" presId="urn:microsoft.com/office/officeart/2005/8/layout/radial3"/>
    <dgm:cxn modelId="{56F95F5E-9CEA-4031-8D2C-5716D74C371F}" type="presParOf" srcId="{7CB633EC-30FD-4A0D-B697-FB964D0C9848}" destId="{A1C651B4-9FA6-4451-A388-1861DE2E46DC}" srcOrd="0" destOrd="0" presId="urn:microsoft.com/office/officeart/2005/8/layout/radial3"/>
    <dgm:cxn modelId="{0EB8F12D-0707-4DAA-9FFE-A9145FE37C25}" type="presParOf" srcId="{7CB633EC-30FD-4A0D-B697-FB964D0C9848}" destId="{6DA707C2-28AB-4D1C-81A3-747EE6367514}" srcOrd="1" destOrd="0" presId="urn:microsoft.com/office/officeart/2005/8/layout/radial3"/>
    <dgm:cxn modelId="{A84D4AE5-7F0A-47E6-A9DA-24DC913FEAF9}" type="presParOf" srcId="{7CB633EC-30FD-4A0D-B697-FB964D0C9848}" destId="{55DDA2C5-52C6-4149-BCF5-20AA1E60541E}" srcOrd="2" destOrd="0" presId="urn:microsoft.com/office/officeart/2005/8/layout/radial3"/>
    <dgm:cxn modelId="{B02AEC5E-E64C-4592-8286-708882E3EB75}" type="presParOf" srcId="{7CB633EC-30FD-4A0D-B697-FB964D0C9848}" destId="{6DEE549E-1EBD-4D35-8E1B-C5C0B461FDE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02AAA-2269-4D74-AB4E-2F9EC778BC41}">
      <dsp:nvSpPr>
        <dsp:cNvPr id="0" name=""/>
        <dsp:cNvSpPr/>
      </dsp:nvSpPr>
      <dsp:spPr>
        <a:xfrm>
          <a:off x="1548987" y="0"/>
          <a:ext cx="1032658" cy="1268185"/>
        </a:xfrm>
        <a:prstGeom prst="roundRect">
          <a:avLst/>
        </a:prstGeom>
        <a:solidFill>
          <a:srgbClr val="742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  <a:endParaRPr lang="pt-BR" sz="1600" b="1" kern="1200" dirty="0">
            <a:solidFill>
              <a:schemeClr val="bg1">
                <a:lumMod val="9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</a:p>
      </dsp:txBody>
      <dsp:txXfrm>
        <a:off x="1548987" y="0"/>
        <a:ext cx="1032658" cy="1268185"/>
      </dsp:txXfrm>
    </dsp:sp>
    <dsp:sp modelId="{57D5E101-FB81-40FF-AB4A-7253124EE67A}">
      <dsp:nvSpPr>
        <dsp:cNvPr id="0" name=""/>
        <dsp:cNvSpPr/>
      </dsp:nvSpPr>
      <dsp:spPr>
        <a:xfrm>
          <a:off x="1032658" y="1268185"/>
          <a:ext cx="2065316" cy="1268185"/>
        </a:xfrm>
        <a:prstGeom prst="roundRect">
          <a:avLst/>
        </a:prstGeom>
        <a:solidFill>
          <a:srgbClr val="742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</a:p>
      </dsp:txBody>
      <dsp:txXfrm>
        <a:off x="1394088" y="1268185"/>
        <a:ext cx="1342455" cy="1268185"/>
      </dsp:txXfrm>
    </dsp:sp>
    <dsp:sp modelId="{D4830176-F570-4857-BE69-78B33CB6935C}">
      <dsp:nvSpPr>
        <dsp:cNvPr id="0" name=""/>
        <dsp:cNvSpPr/>
      </dsp:nvSpPr>
      <dsp:spPr>
        <a:xfrm>
          <a:off x="516328" y="2536371"/>
          <a:ext cx="3097974" cy="1268185"/>
        </a:xfrm>
        <a:prstGeom prst="roundRect">
          <a:avLst/>
        </a:prstGeom>
        <a:solidFill>
          <a:srgbClr val="742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</a:p>
      </dsp:txBody>
      <dsp:txXfrm>
        <a:off x="1058474" y="2536371"/>
        <a:ext cx="2013683" cy="1268185"/>
      </dsp:txXfrm>
    </dsp:sp>
    <dsp:sp modelId="{3F5E4CC7-DF76-47F3-8D79-719C37BF5239}">
      <dsp:nvSpPr>
        <dsp:cNvPr id="0" name=""/>
        <dsp:cNvSpPr/>
      </dsp:nvSpPr>
      <dsp:spPr>
        <a:xfrm>
          <a:off x="0" y="3804556"/>
          <a:ext cx="4130632" cy="1268185"/>
        </a:xfrm>
        <a:prstGeom prst="roundRect">
          <a:avLst/>
        </a:prstGeom>
        <a:solidFill>
          <a:srgbClr val="742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</a:p>
      </dsp:txBody>
      <dsp:txXfrm>
        <a:off x="722860" y="3804556"/>
        <a:ext cx="2684910" cy="126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651B4-9FA6-4451-A388-1861DE2E46DC}">
      <dsp:nvSpPr>
        <dsp:cNvPr id="0" name=""/>
        <dsp:cNvSpPr/>
      </dsp:nvSpPr>
      <dsp:spPr>
        <a:xfrm>
          <a:off x="4374640" y="2694442"/>
          <a:ext cx="3607480" cy="3648798"/>
        </a:xfrm>
        <a:prstGeom prst="ellipse">
          <a:avLst/>
        </a:prstGeom>
        <a:solidFill>
          <a:srgbClr val="F3BF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Acolhimento</a:t>
          </a:r>
        </a:p>
      </dsp:txBody>
      <dsp:txXfrm>
        <a:off x="4902943" y="3228796"/>
        <a:ext cx="2550874" cy="2580090"/>
      </dsp:txXfrm>
    </dsp:sp>
    <dsp:sp modelId="{6DA707C2-28AB-4D1C-81A3-747EE6367514}">
      <dsp:nvSpPr>
        <dsp:cNvPr id="0" name=""/>
        <dsp:cNvSpPr/>
      </dsp:nvSpPr>
      <dsp:spPr>
        <a:xfrm>
          <a:off x="5038572" y="1229954"/>
          <a:ext cx="2313465" cy="2313465"/>
        </a:xfrm>
        <a:prstGeom prst="ellipse">
          <a:avLst/>
        </a:prstGeom>
        <a:solidFill>
          <a:srgbClr val="F3BF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Font typeface="Arial" charset="0"/>
            <a:buNone/>
          </a:pPr>
          <a:r>
            <a:rPr lang="pt-BR" altLang="pt-BR" sz="1400" kern="1200" dirty="0">
              <a:latin typeface="Lucida Grande"/>
              <a:ea typeface="MS PGothic" panose="020B0600070205080204" pitchFamily="34" charset="-128"/>
            </a:rPr>
            <a:t>Integralidade das ações</a:t>
          </a:r>
          <a:endParaRPr lang="pt-BR" sz="1400" kern="1200" dirty="0"/>
        </a:p>
      </dsp:txBody>
      <dsp:txXfrm>
        <a:off x="5377371" y="1568753"/>
        <a:ext cx="1635867" cy="1635867"/>
      </dsp:txXfrm>
    </dsp:sp>
    <dsp:sp modelId="{55DDA2C5-52C6-4149-BCF5-20AA1E60541E}">
      <dsp:nvSpPr>
        <dsp:cNvPr id="0" name=""/>
        <dsp:cNvSpPr/>
      </dsp:nvSpPr>
      <dsp:spPr>
        <a:xfrm>
          <a:off x="6679657" y="4697737"/>
          <a:ext cx="2313465" cy="2313465"/>
        </a:xfrm>
        <a:prstGeom prst="ellipse">
          <a:avLst/>
        </a:prstGeom>
        <a:solidFill>
          <a:srgbClr val="F3BF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400" kern="1200">
              <a:latin typeface="Lucida Grande"/>
              <a:ea typeface="MS PGothic" panose="020B0600070205080204" pitchFamily="34" charset="-128"/>
            </a:rPr>
            <a:t>Coordenação do cuidado</a:t>
          </a:r>
          <a:endParaRPr lang="pt-BR" altLang="pt-BR" sz="1400" kern="1200" dirty="0">
            <a:latin typeface="Lucida Grande"/>
            <a:ea typeface="MS PGothic" panose="020B0600070205080204" pitchFamily="34" charset="-128"/>
          </a:endParaRPr>
        </a:p>
      </dsp:txBody>
      <dsp:txXfrm>
        <a:off x="7018456" y="5036536"/>
        <a:ext cx="1635867" cy="1635867"/>
      </dsp:txXfrm>
    </dsp:sp>
    <dsp:sp modelId="{6DEE549E-1EBD-4D35-8E1B-C5C0B461FDE6}">
      <dsp:nvSpPr>
        <dsp:cNvPr id="0" name=""/>
        <dsp:cNvSpPr/>
      </dsp:nvSpPr>
      <dsp:spPr>
        <a:xfrm>
          <a:off x="3394303" y="4731663"/>
          <a:ext cx="2313465" cy="2313465"/>
        </a:xfrm>
        <a:prstGeom prst="ellipse">
          <a:avLst/>
        </a:prstGeom>
        <a:solidFill>
          <a:srgbClr val="F3BF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400" kern="1200">
              <a:latin typeface="Lucida Grande"/>
              <a:ea typeface="MS PGothic" panose="020B0600070205080204" pitchFamily="34" charset="-128"/>
            </a:rPr>
            <a:t>Comprometimento de toda a equipe de saúde</a:t>
          </a:r>
          <a:endParaRPr lang="pt-BR" sz="1400" kern="1200"/>
        </a:p>
      </dsp:txBody>
      <dsp:txXfrm>
        <a:off x="3733102" y="5070462"/>
        <a:ext cx="1635867" cy="1635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05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6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7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6272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18841338/5e015d88be?share=cop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FD7CC-989F-41C0-855D-D02BA446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185370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09E60-F6E0-405E-9EB8-04E9172E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Acolhimento com classificação de risco </a:t>
            </a:r>
          </a:p>
        </p:txBody>
      </p:sp>
    </p:spTree>
    <p:extLst>
      <p:ext uri="{BB962C8B-B14F-4D97-AF65-F5344CB8AC3E}">
        <p14:creationId xmlns:p14="http://schemas.microsoft.com/office/powerpoint/2010/main" val="215212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987045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É um processo dinâmico de identificação de pessoas que necessitam de tratamento imediato, de acordo com o potencial de risco, agravos à saúde ou grau de sofrimento.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42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C53A-F0B9-4802-B3F3-A4DA70C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classificação de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D7BA0-6E65-4F2B-9CC1-15DE786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74716" cy="364441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 Humanizar e personalizar o atendimento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 Avaliar o usuário logo na sua chegada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 Descongestionar as UBS, PS, PA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 Reduzir o tempo para o atendimento, fazendo com que o usuário seja visto precocemente de acordo com a sua gravidade</a:t>
            </a:r>
          </a:p>
          <a:p>
            <a:pPr algn="just">
              <a:spcAft>
                <a:spcPts val="600"/>
              </a:spcAft>
            </a:pPr>
            <a:r>
              <a:rPr lang="pt-BR" altLang="pt-BR" sz="2400" dirty="0"/>
              <a:t> Determinar a área de atendimento primário, devendo o usuário ser encaminhado ao setor ou ponto de atenção  adequado</a:t>
            </a:r>
          </a:p>
          <a:p>
            <a:pPr algn="just">
              <a:spcAft>
                <a:spcPts val="600"/>
              </a:spcAft>
            </a:pPr>
            <a:r>
              <a:rPr lang="pt-BR" altLang="pt-BR" sz="2400" dirty="0"/>
              <a:t> Informar o tempo de espera</a:t>
            </a:r>
          </a:p>
          <a:p>
            <a:pPr algn="just">
              <a:spcAft>
                <a:spcPts val="600"/>
              </a:spcAft>
            </a:pPr>
            <a:r>
              <a:rPr lang="pt-BR" altLang="pt-BR" sz="2400" dirty="0"/>
              <a:t> Retornar informações a usuário/familiares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36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DA318-CB88-410A-9DF9-64A51FBE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pt-BR" dirty="0"/>
              <a:t>Objetivos do acolhimento com classificação de risco</a:t>
            </a:r>
          </a:p>
        </p:txBody>
      </p:sp>
      <p:pic>
        <p:nvPicPr>
          <p:cNvPr id="7" name="Gráfico 6" descr="Na mosca com preenchimento sólido">
            <a:extLst>
              <a:ext uri="{FF2B5EF4-FFF2-40B4-BE49-F238E27FC236}">
                <a16:creationId xmlns:a16="http://schemas.microsoft.com/office/drawing/2014/main" id="{552A58D9-E2A8-4CD6-8CA3-2C2F5ADB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20" y="2839957"/>
            <a:ext cx="2928114" cy="292811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7878F-E0F1-4C08-8E9E-562A801C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759" y="2559885"/>
            <a:ext cx="6693031" cy="3733357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Receber, escutar e oferecer uma atenção oportuna, eficaz, segura e ética aos cidadãos.</a:t>
            </a:r>
          </a:p>
          <a:p>
            <a:endParaRPr lang="pt-BR" sz="2000" dirty="0"/>
          </a:p>
          <a:p>
            <a:r>
              <a:rPr lang="pt-BR" sz="2000" dirty="0"/>
              <a:t>Identificar e atender a demanda de forma organizada</a:t>
            </a:r>
          </a:p>
          <a:p>
            <a:endParaRPr lang="pt-BR" sz="2000" dirty="0"/>
          </a:p>
          <a:p>
            <a:r>
              <a:rPr lang="pt-BR" sz="2000" dirty="0"/>
              <a:t>Viabilizar o acesso com equidade</a:t>
            </a:r>
          </a:p>
          <a:p>
            <a:endParaRPr lang="pt-BR" sz="2000" dirty="0"/>
          </a:p>
          <a:p>
            <a:r>
              <a:rPr lang="pt-BR" sz="2000" dirty="0"/>
              <a:t>Humanizar o atendimento</a:t>
            </a:r>
          </a:p>
          <a:p>
            <a:endParaRPr lang="pt-BR" sz="2000" dirty="0"/>
          </a:p>
          <a:p>
            <a:r>
              <a:rPr lang="pt-BR" sz="2000" dirty="0"/>
              <a:t>Alcançar satisfação do usuário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898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521AB-85FB-4BF7-893C-947E313D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Acolhimento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E71B9AA-3ACD-40D4-869C-04F7625F6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453870"/>
              </p:ext>
            </p:extLst>
          </p:nvPr>
        </p:nvGraphicFramePr>
        <p:xfrm>
          <a:off x="1696995" y="-444708"/>
          <a:ext cx="12356762" cy="753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B299CEA-6DD2-476A-B96C-E38944EF768F}"/>
              </a:ext>
            </a:extLst>
          </p:cNvPr>
          <p:cNvSpPr txBox="1">
            <a:spLocks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7"/>
              </a:buBlip>
              <a:defRPr sz="22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20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8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6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4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rgbClr val="114834"/>
                </a:solidFill>
              </a:rPr>
              <a:t>Serviço realizado por pessoas para pessoas</a:t>
            </a:r>
          </a:p>
          <a:p>
            <a:endParaRPr lang="pt-BR" sz="2400" dirty="0">
              <a:solidFill>
                <a:srgbClr val="114834"/>
              </a:solidFill>
            </a:endParaRPr>
          </a:p>
          <a:p>
            <a:r>
              <a:rPr lang="pt-BR" sz="2400" dirty="0">
                <a:solidFill>
                  <a:srgbClr val="114834"/>
                </a:solidFill>
              </a:rPr>
              <a:t>Desenvolvimento de competência: </a:t>
            </a:r>
          </a:p>
          <a:p>
            <a:pPr lvl="1"/>
            <a:r>
              <a:rPr lang="pt-BR" sz="2400" dirty="0">
                <a:solidFill>
                  <a:srgbClr val="114834"/>
                </a:solidFill>
              </a:rPr>
              <a:t>Técnica</a:t>
            </a:r>
          </a:p>
          <a:p>
            <a:pPr lvl="1"/>
            <a:r>
              <a:rPr lang="pt-BR" sz="2400" dirty="0">
                <a:solidFill>
                  <a:srgbClr val="114834"/>
                </a:solidFill>
              </a:rPr>
              <a:t>De comunicação</a:t>
            </a:r>
          </a:p>
          <a:p>
            <a:pPr lvl="1"/>
            <a:r>
              <a:rPr lang="pt-BR" sz="2400" dirty="0">
                <a:solidFill>
                  <a:srgbClr val="114834"/>
                </a:solidFill>
              </a:rPr>
              <a:t>De relacionamento</a:t>
            </a:r>
          </a:p>
        </p:txBody>
      </p:sp>
    </p:spTree>
    <p:extLst>
      <p:ext uri="{BB962C8B-B14F-4D97-AF65-F5344CB8AC3E}">
        <p14:creationId xmlns:p14="http://schemas.microsoft.com/office/powerpoint/2010/main" val="29637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05C2-4054-4F67-912A-F62C5242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Fórmula do acolhimento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9453E6-D098-4D17-9A38-A8AB7A94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4416987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Acolhimento (AC)</a:t>
            </a:r>
          </a:p>
          <a:p>
            <a:pPr algn="just"/>
            <a:r>
              <a:rPr lang="pt-BR" b="1" dirty="0"/>
              <a:t>Acessibilidade (ACSS): </a:t>
            </a:r>
            <a:r>
              <a:rPr lang="pt-BR" u="sng" dirty="0"/>
              <a:t>elemento estrutural</a:t>
            </a:r>
            <a:r>
              <a:rPr lang="pt-BR" dirty="0"/>
              <a:t> que diz respeito à disponibilidade, comodidade, ao custo e à aceitabilidade do serviço pelas pessoas e comunidade. </a:t>
            </a:r>
          </a:p>
          <a:p>
            <a:pPr algn="just"/>
            <a:r>
              <a:rPr lang="pt-BR" b="1" dirty="0"/>
              <a:t>Atendimento (AT): </a:t>
            </a:r>
            <a:r>
              <a:rPr lang="pt-BR" u="sng" dirty="0"/>
              <a:t>elemento processual</a:t>
            </a:r>
            <a:r>
              <a:rPr lang="pt-BR" dirty="0"/>
              <a:t> que implica responsabilidade; reconhecimento do problema pelos profissionais; identificação e proteção às pessoas em situação de vulnerabilidade; comunicação entre equipe de saúde e pessoa usuária; capacidade de trabalhar de forma colaborativa com as pessoas usuárias, suas famílias e outros profissionais de saúde; qualidade da atenção clínica; e registros adequados do atendimento (prontuário). </a:t>
            </a:r>
          </a:p>
          <a:p>
            <a:pPr algn="just"/>
            <a:r>
              <a:rPr lang="pt-BR" b="1" dirty="0"/>
              <a:t>Humanização (H): </a:t>
            </a:r>
            <a:r>
              <a:rPr lang="pt-BR" dirty="0"/>
              <a:t>resulta na quebra ou minimização das barreiras geográficas, físicas e organizacionais, transformando os ambientes em locais mais acolhedores, racionalizando e otimizando os processos de trabalho e melhorando a comunicação com escuta qualificada, com vistas à efetivação do vínculo entre profissionais, pessoas usuárias e comunidade.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EDE09EAF-8B98-4333-B825-7364BAF0E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76831"/>
              </p:ext>
            </p:extLst>
          </p:nvPr>
        </p:nvGraphicFramePr>
        <p:xfrm>
          <a:off x="4777532" y="1201459"/>
          <a:ext cx="3124616" cy="88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616">
                  <a:extLst>
                    <a:ext uri="{9D8B030D-6E8A-4147-A177-3AD203B41FA5}">
                      <a16:colId xmlns:a16="http://schemas.microsoft.com/office/drawing/2014/main" val="3934821878"/>
                    </a:ext>
                  </a:extLst>
                </a:gridCol>
              </a:tblGrid>
              <a:tr h="883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AC = (ACSS + AT) H</a:t>
                      </a:r>
                    </a:p>
                  </a:txBody>
                  <a:tcPr anchor="ctr">
                    <a:solidFill>
                      <a:srgbClr val="742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2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1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F9328-E27C-4211-B362-7DF5019B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Organizar as formas de acesso: atenção à demanda programada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DD31B8-0D66-48D8-B04E-0BACFE43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Atendimento voltado ao evento crônico</a:t>
            </a:r>
          </a:p>
          <a:p>
            <a:endParaRPr lang="pt-BR" dirty="0"/>
          </a:p>
          <a:p>
            <a:r>
              <a:rPr lang="pt-BR" dirty="0"/>
              <a:t> Identificação e captação proativa dos usuários/famílias pelos ACS/ESF</a:t>
            </a:r>
          </a:p>
          <a:p>
            <a:endParaRPr lang="pt-BR" dirty="0"/>
          </a:p>
          <a:p>
            <a:r>
              <a:rPr lang="pt-BR" dirty="0"/>
              <a:t> Agendamento de atendimento na UBS</a:t>
            </a:r>
          </a:p>
          <a:p>
            <a:endParaRPr lang="pt-BR" dirty="0"/>
          </a:p>
          <a:p>
            <a:r>
              <a:rPr lang="pt-BR" dirty="0"/>
              <a:t> Acompanhamento pela ESF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95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5800D-B580-43B0-8FEC-A7360AA7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Organizar as formas de acesso: atenção à demanda espontânea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9528E-1631-4247-ABCD-7B7C3F3C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269102" cy="3644410"/>
          </a:xfrm>
        </p:spPr>
        <p:txBody>
          <a:bodyPr/>
          <a:lstStyle/>
          <a:p>
            <a:r>
              <a:rPr lang="pt-BR" dirty="0"/>
              <a:t> Atendimento voltado ao evento agudo</a:t>
            </a:r>
          </a:p>
          <a:p>
            <a:endParaRPr lang="pt-BR" dirty="0"/>
          </a:p>
          <a:p>
            <a:r>
              <a:rPr lang="pt-BR" dirty="0"/>
              <a:t> Identificação dos sinais de alerta: classificação por grau de risco</a:t>
            </a:r>
          </a:p>
          <a:p>
            <a:endParaRPr lang="pt-BR" dirty="0"/>
          </a:p>
          <a:p>
            <a:r>
              <a:rPr lang="pt-BR" dirty="0"/>
              <a:t> Priorização dos casos de maior risco</a:t>
            </a:r>
          </a:p>
          <a:p>
            <a:endParaRPr lang="pt-BR" dirty="0"/>
          </a:p>
          <a:p>
            <a:r>
              <a:rPr lang="pt-BR" dirty="0"/>
              <a:t> Agendamento de atendimento na ausência de sinal de alerta</a:t>
            </a:r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2702" y="3071220"/>
            <a:ext cx="422320" cy="43856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446268" y="3152001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Identificação correta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465022" y="3654044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Comunicação eficaz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131" y="3602157"/>
            <a:ext cx="451462" cy="43856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471657" y="4213641"/>
            <a:ext cx="165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Higienização das mãos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51" y="4163743"/>
            <a:ext cx="468418" cy="44693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448413" y="4728378"/>
            <a:ext cx="165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Prevenção do risco de queda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490" y="4702620"/>
            <a:ext cx="444527" cy="4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9A63B-1444-4173-ACDF-5CB3D716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24" y="541058"/>
            <a:ext cx="10052222" cy="1325563"/>
          </a:xfrm>
        </p:spPr>
        <p:txBody>
          <a:bodyPr/>
          <a:lstStyle/>
          <a:p>
            <a:r>
              <a:rPr lang="pt-BR" dirty="0">
                <a:latin typeface="+mn-lt"/>
              </a:rPr>
              <a:t>Algoritmo para a atenção à demanda espontânea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F6BC6E6-783D-495F-AD10-06DD0DCFF27B}"/>
              </a:ext>
            </a:extLst>
          </p:cNvPr>
          <p:cNvSpPr/>
          <p:nvPr/>
        </p:nvSpPr>
        <p:spPr>
          <a:xfrm>
            <a:off x="3395998" y="1575371"/>
            <a:ext cx="540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anose="020B0600070205080204" pitchFamily="34" charset="-128"/>
              </a:rPr>
              <a:t>Cidadão procura a UBS por demanda espontânea</a:t>
            </a:r>
          </a:p>
        </p:txBody>
      </p:sp>
      <p:sp>
        <p:nvSpPr>
          <p:cNvPr id="6" name="Line 40">
            <a:extLst>
              <a:ext uri="{FF2B5EF4-FFF2-40B4-BE49-F238E27FC236}">
                <a16:creationId xmlns:a16="http://schemas.microsoft.com/office/drawing/2014/main" id="{5949FEAA-EB69-4FC5-8637-87EB92E83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916" y="2027119"/>
            <a:ext cx="0" cy="2873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7AB644A-9305-4694-BCDA-677832565419}"/>
              </a:ext>
            </a:extLst>
          </p:cNvPr>
          <p:cNvSpPr/>
          <p:nvPr/>
        </p:nvSpPr>
        <p:spPr>
          <a:xfrm>
            <a:off x="5442782" y="2314457"/>
            <a:ext cx="154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anose="020B0600070205080204" pitchFamily="34" charset="-128"/>
              </a:rPr>
              <a:t>Acolhimento</a:t>
            </a:r>
          </a:p>
        </p:txBody>
      </p:sp>
      <p:sp>
        <p:nvSpPr>
          <p:cNvPr id="8" name="Line 45">
            <a:extLst>
              <a:ext uri="{FF2B5EF4-FFF2-40B4-BE49-F238E27FC236}">
                <a16:creationId xmlns:a16="http://schemas.microsoft.com/office/drawing/2014/main" id="{3E076027-5C85-4DEC-AF02-21E94D16C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8453" y="3365028"/>
            <a:ext cx="8424936" cy="72008"/>
          </a:xfrm>
          <a:prstGeom prst="line">
            <a:avLst/>
          </a:prstGeom>
          <a:ln w="38100">
            <a:solidFill>
              <a:schemeClr val="accent5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9" name="Line 40">
            <a:extLst>
              <a:ext uri="{FF2B5EF4-FFF2-40B4-BE49-F238E27FC236}">
                <a16:creationId xmlns:a16="http://schemas.microsoft.com/office/drawing/2014/main" id="{5FB4071B-DD4E-4973-A9D5-99B470948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917" y="2644948"/>
            <a:ext cx="0" cy="2873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80D15F3-081F-4F52-839D-EC3E9B0B1636}"/>
              </a:ext>
            </a:extLst>
          </p:cNvPr>
          <p:cNvSpPr/>
          <p:nvPr/>
        </p:nvSpPr>
        <p:spPr>
          <a:xfrm>
            <a:off x="4702749" y="3004988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anose="020B0600070205080204" pitchFamily="34" charset="-128"/>
              </a:rPr>
              <a:t>Classificação de Risco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95806366-E71D-473E-B027-861D29F7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383" y="3509044"/>
            <a:ext cx="16766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EMERGÊNCIA</a:t>
            </a:r>
            <a:r>
              <a:rPr lang="en-US" altLang="pt-BR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9EF9F1-EB41-4458-B01D-DA1539866413}"/>
              </a:ext>
            </a:extLst>
          </p:cNvPr>
          <p:cNvSpPr/>
          <p:nvPr/>
        </p:nvSpPr>
        <p:spPr>
          <a:xfrm>
            <a:off x="2151465" y="4157116"/>
            <a:ext cx="142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(VERMELHO)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DA2FB447-2D83-441F-B8F2-B40C4E688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0541" y="3941092"/>
            <a:ext cx="0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                                       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C731319-5CFF-4DAA-98B6-EDE0368E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389" y="4877196"/>
            <a:ext cx="28747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 b="1" dirty="0">
                <a:solidFill>
                  <a:srgbClr val="FF0000"/>
                </a:solidFill>
                <a:latin typeface="+mn-lt"/>
              </a:rPr>
              <a:t>SUPORTE </a:t>
            </a:r>
          </a:p>
          <a:p>
            <a:pPr algn="ctr" eaLnBrk="1" hangingPunct="1"/>
            <a:r>
              <a:rPr lang="pt-BR" altLang="pt-BR" sz="1800" b="1" dirty="0">
                <a:solidFill>
                  <a:srgbClr val="FF0000"/>
                </a:solidFill>
                <a:latin typeface="+mn-lt"/>
              </a:rPr>
              <a:t>BÁSICO DE VIDA</a:t>
            </a:r>
            <a:endParaRPr lang="en-US" altLang="pt-BR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B7B7F9A2-43FD-4B62-8D15-2FA8C7445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0541" y="4589164"/>
            <a:ext cx="0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ADF9BF4C-D5BC-4A14-8428-4DCDDB2D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632" y="5813300"/>
            <a:ext cx="782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0000"/>
                </a:solidFill>
                <a:ea typeface="ＭＳ Ｐゴシック" charset="0"/>
              </a:rPr>
              <a:t>SAMU</a:t>
            </a:r>
            <a:endParaRPr lang="en-US" sz="1800" b="1" dirty="0">
              <a:solidFill>
                <a:srgbClr val="FF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B3EE7C1E-1087-42C5-A5DA-31F649DC4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0541" y="5525268"/>
            <a:ext cx="0" cy="2873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36FCC34B-E3D1-441F-BFC2-A30EC70AB00C}"/>
              </a:ext>
            </a:extLst>
          </p:cNvPr>
          <p:cNvSpPr txBox="1">
            <a:spLocks noChangeArrowheads="1"/>
          </p:cNvSpPr>
          <p:nvPr/>
        </p:nvSpPr>
        <p:spPr bwMode="auto">
          <a:xfrm rot="21437615">
            <a:off x="2550902" y="6475020"/>
            <a:ext cx="5867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P.S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0BEFD75-5138-4F2A-937D-432E48E65DF5}"/>
              </a:ext>
            </a:extLst>
          </p:cNvPr>
          <p:cNvSpPr/>
          <p:nvPr/>
        </p:nvSpPr>
        <p:spPr>
          <a:xfrm>
            <a:off x="3528954" y="350904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FFCC00"/>
                </a:solidFill>
                <a:ea typeface="ＭＳ Ｐゴシック" charset="0"/>
              </a:rPr>
              <a:t>URGÊNCIA</a:t>
            </a:r>
            <a:endParaRPr lang="en-US" altLang="pt-BR" sz="2000" b="1" dirty="0">
              <a:solidFill>
                <a:srgbClr val="FFCC00"/>
              </a:solidFill>
              <a:ea typeface="ＭＳ Ｐゴシック" charset="0"/>
            </a:endParaRPr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99951486-9B4C-45DA-A5A8-58E2368CF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781" y="3941092"/>
            <a:ext cx="0" cy="28733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6CC201CE-6911-429A-B2BE-6AFFBE32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637" y="4229124"/>
            <a:ext cx="26209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ea typeface="ＭＳ Ｐゴシック" charset="0"/>
              </a:rPr>
              <a:t>URGÊNCIA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ea typeface="ＭＳ Ｐゴシック" charset="0"/>
              </a:rPr>
              <a:t>MAIOR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ea typeface="ＭＳ Ｐゴシック" charset="0"/>
              </a:rPr>
              <a:t>(AMARELO)</a:t>
            </a:r>
            <a:endParaRPr lang="en-US" sz="1800" b="1" dirty="0">
              <a:solidFill>
                <a:srgbClr val="FFCC00"/>
              </a:solidFill>
              <a:ea typeface="ＭＳ Ｐゴシック" charset="0"/>
            </a:endParaRPr>
          </a:p>
        </p:txBody>
      </p:sp>
      <p:sp>
        <p:nvSpPr>
          <p:cNvPr id="22" name="Line 31">
            <a:extLst>
              <a:ext uri="{FF2B5EF4-FFF2-40B4-BE49-F238E27FC236}">
                <a16:creationId xmlns:a16="http://schemas.microsoft.com/office/drawing/2014/main" id="{EA63828E-A20F-48C1-9707-713ADEE17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781" y="5165228"/>
            <a:ext cx="0" cy="28733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C30A9A83-9255-4424-93A2-6BBC8E77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864" y="5453260"/>
            <a:ext cx="782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SAMU</a:t>
            </a:r>
            <a:endParaRPr lang="en-US" sz="1800" b="1" dirty="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24" name="Line 34">
            <a:extLst>
              <a:ext uri="{FF2B5EF4-FFF2-40B4-BE49-F238E27FC236}">
                <a16:creationId xmlns:a16="http://schemas.microsoft.com/office/drawing/2014/main" id="{0F4EC536-67FC-42F1-9DEE-5FBC80A87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781" y="5813300"/>
            <a:ext cx="0" cy="28733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00A6171-E475-4954-A8D3-2C91A847A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982" y="6245348"/>
            <a:ext cx="4846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P.A</a:t>
            </a:r>
            <a:endParaRPr lang="en-US" sz="1800" b="1" dirty="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F69BC1-C532-46BA-8EA8-48C9B78A0751}"/>
              </a:ext>
            </a:extLst>
          </p:cNvPr>
          <p:cNvSpPr/>
          <p:nvPr/>
        </p:nvSpPr>
        <p:spPr>
          <a:xfrm>
            <a:off x="5940168" y="3467233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URGÊNCIA</a:t>
            </a:r>
            <a:endParaRPr lang="en-US" altLang="pt-BR" sz="20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E14685B8-A4D7-4875-992D-E83E7D7B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881" y="4229123"/>
            <a:ext cx="28083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URGÊNCIA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009900"/>
                </a:solidFill>
                <a:ea typeface="ＭＳ Ｐゴシック" charset="0"/>
              </a:rPr>
              <a:t>MENOR</a:t>
            </a: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(VERDE)</a:t>
            </a:r>
            <a:endParaRPr lang="en-US" sz="18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2FAA34C3-DC59-4FD9-855C-062180C50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5037" y="3941092"/>
            <a:ext cx="0" cy="28733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29" name="Line 36">
            <a:extLst>
              <a:ext uri="{FF2B5EF4-FFF2-40B4-BE49-F238E27FC236}">
                <a16:creationId xmlns:a16="http://schemas.microsoft.com/office/drawing/2014/main" id="{A3FDFFFC-B255-430A-A7D9-E1383662C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5037" y="5237236"/>
            <a:ext cx="0" cy="287337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30" name="Text Box 38">
            <a:extLst>
              <a:ext uri="{FF2B5EF4-FFF2-40B4-BE49-F238E27FC236}">
                <a16:creationId xmlns:a16="http://schemas.microsoft.com/office/drawing/2014/main" id="{819F5D3D-82CC-4A55-9A34-AC89F93E2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20" y="5559919"/>
            <a:ext cx="14360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PRIORIDADE </a:t>
            </a:r>
          </a:p>
          <a:p>
            <a:pPr algn="ctr">
              <a:defRPr/>
            </a:pPr>
            <a:r>
              <a:rPr lang="pt-BR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APS</a:t>
            </a:r>
            <a:endParaRPr lang="en-US" sz="18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31" name="Line 23">
            <a:extLst>
              <a:ext uri="{FF2B5EF4-FFF2-40B4-BE49-F238E27FC236}">
                <a16:creationId xmlns:a16="http://schemas.microsoft.com/office/drawing/2014/main" id="{A39FD625-1763-496E-99EB-53F6D4AE3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0541" y="6173340"/>
            <a:ext cx="0" cy="2873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002C5D4D-6AA3-4904-979D-FFD37AF7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173" y="3437036"/>
            <a:ext cx="2543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99"/>
                </a:solidFill>
                <a:ea typeface="ＭＳ Ｐゴシック" charset="0"/>
              </a:rPr>
              <a:t>ELETIVO 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000099"/>
                </a:solidFill>
                <a:ea typeface="ＭＳ Ｐゴシック" charset="0"/>
              </a:rPr>
              <a:t>(AZUL)</a:t>
            </a:r>
            <a:endParaRPr lang="en-US" sz="2000" b="1" dirty="0">
              <a:solidFill>
                <a:srgbClr val="000099"/>
              </a:solidFill>
              <a:ea typeface="ＭＳ Ｐゴシック" charset="0"/>
            </a:endParaRPr>
          </a:p>
        </p:txBody>
      </p:sp>
      <p:sp>
        <p:nvSpPr>
          <p:cNvPr id="33" name="Line 42">
            <a:extLst>
              <a:ext uri="{FF2B5EF4-FFF2-40B4-BE49-F238E27FC236}">
                <a16:creationId xmlns:a16="http://schemas.microsoft.com/office/drawing/2014/main" id="{29CC17CD-B8F0-4BEF-94B5-05118C999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7325" y="4157116"/>
            <a:ext cx="0" cy="2873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ea typeface="ＭＳ Ｐゴシック" charset="0"/>
            </a:endParaRP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218EE723-35B2-4E30-A089-1595D7D6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246" y="4517156"/>
            <a:ext cx="1795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0099"/>
                </a:solidFill>
                <a:ea typeface="ＭＳ Ｐゴシック" charset="0"/>
              </a:rPr>
              <a:t>AGENDAMENTO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000099"/>
                </a:solidFill>
                <a:ea typeface="ＭＳ Ｐゴシック" charset="0"/>
              </a:rPr>
              <a:t>APS</a:t>
            </a:r>
            <a:endParaRPr lang="en-US" sz="1800" b="1" dirty="0">
              <a:solidFill>
                <a:srgbClr val="000099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7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Organização da atenção aos eventos agudos em Saúde Mental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id="{0089835E-0823-4EBF-B30D-1F650D709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531" y="913370"/>
            <a:ext cx="7256985" cy="56967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948890-329E-4EF9-BC41-1CF38DFF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81" y="1952275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1" kern="1200" dirty="0">
                <a:solidFill>
                  <a:srgbClr val="862723"/>
                </a:solidFill>
                <a:latin typeface="+mj-lt"/>
                <a:ea typeface="+mj-ea"/>
                <a:cs typeface="+mj-cs"/>
              </a:rPr>
              <a:t>Acolhimento com Classificação de Risco da Política Nacional de Humanização/ MS CAB 28</a:t>
            </a:r>
          </a:p>
        </p:txBody>
      </p:sp>
    </p:spTree>
    <p:extLst>
      <p:ext uri="{BB962C8B-B14F-4D97-AF65-F5344CB8AC3E}">
        <p14:creationId xmlns:p14="http://schemas.microsoft.com/office/powerpoint/2010/main" val="37847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B3CA4-E951-4DE0-A944-06324784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73" y="4517361"/>
            <a:ext cx="7540053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Fluxogramas para atendimento da demanda espontânea na APS (MS/CAB 28)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85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4795A67-6663-49D0-A2ED-077AD4F4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17" y="909477"/>
            <a:ext cx="10019808" cy="58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8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0D24ED3-C73D-456D-BBE8-FBCB3FC2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27" y="1115721"/>
            <a:ext cx="10411464" cy="57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38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B81C0-DE1C-4958-834C-62D2124A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7" y="2019609"/>
            <a:ext cx="3177153" cy="3440624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Fluxograma para atendimento com classificação de risco/vulnerabilidade dos usuários com sofrimento mental agudo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57462034-6C56-46EA-8AF7-9CCDED78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60" y="868860"/>
            <a:ext cx="7817851" cy="57421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1E6AD2E-EBD2-46C9-AF04-7BA487B2031D}"/>
              </a:ext>
            </a:extLst>
          </p:cNvPr>
          <p:cNvSpPr txBox="1"/>
          <p:nvPr/>
        </p:nvSpPr>
        <p:spPr>
          <a:xfrm>
            <a:off x="-266075" y="6250461"/>
            <a:ext cx="60935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124325" algn="l"/>
              </a:tabLst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Ministério da Saúde. Secretaria de Atenção à Saúde. Departamento de Atenção Básica, 2011.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0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8C9EE25-6AAB-4AAA-921D-0C4210AF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7" y="2019609"/>
            <a:ext cx="3177153" cy="3440624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Fluxograma para atendimento com classificação de risco/vulnerabilidade dos usuários com transtornos agudos relacionados ao uso de álcool</a:t>
            </a:r>
          </a:p>
        </p:txBody>
      </p:sp>
      <p:pic>
        <p:nvPicPr>
          <p:cNvPr id="5" name="Imagem 4" descr="Diagrama, Texto&#10;&#10;Descrição gerada automaticamente">
            <a:extLst>
              <a:ext uri="{FF2B5EF4-FFF2-40B4-BE49-F238E27FC236}">
                <a16:creationId xmlns:a16="http://schemas.microsoft.com/office/drawing/2014/main" id="{95BC24BA-71F6-450C-930A-EF437BFE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60" y="795997"/>
            <a:ext cx="7786963" cy="606200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11D879B-1B5A-4978-935C-EC2A088B4410}"/>
              </a:ext>
            </a:extLst>
          </p:cNvPr>
          <p:cNvSpPr txBox="1"/>
          <p:nvPr/>
        </p:nvSpPr>
        <p:spPr>
          <a:xfrm>
            <a:off x="-266075" y="6250461"/>
            <a:ext cx="60935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124325" algn="l"/>
              </a:tabLst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Ministério da Saúde. Secretaria de Atenção à Saúde. Departamento de Atenção Básica, 2011.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6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539FE-98B4-425B-AE3C-83B29147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Time de resposta rápida</a:t>
            </a:r>
          </a:p>
        </p:txBody>
      </p:sp>
    </p:spTree>
    <p:extLst>
      <p:ext uri="{BB962C8B-B14F-4D97-AF65-F5344CB8AC3E}">
        <p14:creationId xmlns:p14="http://schemas.microsoft.com/office/powerpoint/2010/main" val="3437716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3CA9A-4BBA-4023-8E4B-B53D52D6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Atribuições do time de resposta rápida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662AE7-2CB3-43C9-89E4-F0FAAF9D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E3449"/>
                </a:solidFill>
              </a:rPr>
              <a:t>Evitar a deterioração clínica do usuário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E3449"/>
                </a:solidFill>
              </a:rPr>
              <a:t>Intervir de forma ativa em conjunto com a equipe multiprofissional no atendimento clínico.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E3449"/>
                </a:solidFill>
              </a:rPr>
              <a:t>Contribuir na implementação e nas melhorias na qualidade e segurança nos serviços de saúde.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E3449"/>
                </a:solidFill>
              </a:rPr>
              <a:t>Realizar o atendimento a pessoa usuária em menor tempo possível após o acionamento.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E3449"/>
                </a:solidFill>
              </a:rPr>
              <a:t>Utilizar documentações adequadas para realizar o registro específico do atendimento realizado.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t-BR" dirty="0">
              <a:solidFill>
                <a:srgbClr val="0E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33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2A95F-3DB1-4FAA-B944-59AA8D04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códigos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003392-5A71-40EA-87B7-596587C2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597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>
                <a:solidFill>
                  <a:srgbClr val="0E3449"/>
                </a:solidFill>
              </a:rPr>
              <a:t>Código azul</a:t>
            </a: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Procedimento de urgência crítica. Ocorre quando a pessoa usuária sofre uma parada cardiorrespiratória (PCR) e logo um time de plantão composto de médicos e enfermeiras é acionado imediatamente ao local.</a:t>
            </a:r>
          </a:p>
          <a:p>
            <a:pPr algn="just"/>
            <a:r>
              <a:rPr lang="pt-BR" sz="2400" dirty="0">
                <a:solidFill>
                  <a:srgbClr val="965316"/>
                </a:solidFill>
              </a:rPr>
              <a:t>Código laranja</a:t>
            </a:r>
          </a:p>
          <a:p>
            <a:pPr lvl="1" algn="just"/>
            <a:r>
              <a:rPr lang="pt-BR" sz="2400" dirty="0">
                <a:solidFill>
                  <a:srgbClr val="965316"/>
                </a:solidFill>
              </a:rPr>
              <a:t>Procedimento de urgência semelhante </a:t>
            </a:r>
            <a:r>
              <a:rPr lang="pt-BR" sz="2200" dirty="0">
                <a:solidFill>
                  <a:srgbClr val="965316"/>
                </a:solidFill>
              </a:rPr>
              <a:t>ao Código Azul, porém o foco são os acompanhantes, visitantes ou colaboradores dentro das dependências </a:t>
            </a:r>
            <a:r>
              <a:rPr lang="pt-BR" sz="2400" dirty="0">
                <a:solidFill>
                  <a:srgbClr val="965316"/>
                </a:solidFill>
              </a:rPr>
              <a:t>do serviço de saúde, que estejam passando mal ou sofreram quedas.</a:t>
            </a:r>
          </a:p>
          <a:p>
            <a:pPr algn="just"/>
            <a:r>
              <a:rPr lang="pt-BR" sz="2400" dirty="0">
                <a:solidFill>
                  <a:srgbClr val="7E7B00"/>
                </a:solidFill>
              </a:rPr>
              <a:t>Código amarelo</a:t>
            </a:r>
          </a:p>
          <a:p>
            <a:pPr lvl="1" algn="just"/>
            <a:r>
              <a:rPr lang="pt-BR" sz="2200" dirty="0">
                <a:solidFill>
                  <a:srgbClr val="7E7B00"/>
                </a:solidFill>
              </a:rPr>
              <a:t>Procedimento com menos urgência. Tem caráter preventivo. A equipe deve possuir experiência em perceber alterações em que a saúde da pessoa usuária está se deteriorando (por exemplo, dificuldade de respirar) e com base nessa análise, pode ou não acionar o time de resposta rápida.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24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B595E-6061-4985-8F11-1BF93970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1804341"/>
            <a:ext cx="5711252" cy="3644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rgbClr val="862723"/>
                </a:solidFill>
              </a:rPr>
              <a:t>É importante que toda a equipe entenda e participe do protocolo de acionamento do Time de Resposta Rápida para evitar conflitos de papéis, demora na realização dos procedimentos, utilização de materiais desnecessários, evitando assim gastos excessivos e atendimentos ineficientes. </a:t>
            </a:r>
          </a:p>
          <a:p>
            <a:endParaRPr lang="pt-BR" sz="2800" dirty="0">
              <a:solidFill>
                <a:srgbClr val="862723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83C4DD-BB46-47B9-89ED-91EC89187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96" y="900278"/>
            <a:ext cx="5486400" cy="595772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54C0B74-1C96-42FD-8083-B855AD8471E8}"/>
              </a:ext>
            </a:extLst>
          </p:cNvPr>
          <p:cNvSpPr/>
          <p:nvPr/>
        </p:nvSpPr>
        <p:spPr>
          <a:xfrm>
            <a:off x="644577" y="1409249"/>
            <a:ext cx="6320853" cy="4144606"/>
          </a:xfrm>
          <a:prstGeom prst="roundRect">
            <a:avLst/>
          </a:prstGeom>
          <a:noFill/>
          <a:ln w="28575">
            <a:solidFill>
              <a:srgbClr val="86272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0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1538B-92F6-415F-85F9-2A1182DE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 de atenção aos eventos agudos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01A2FBA-12B9-4086-8B17-907E3AE04ED9}"/>
              </a:ext>
            </a:extLst>
          </p:cNvPr>
          <p:cNvGrpSpPr/>
          <p:nvPr/>
        </p:nvGrpSpPr>
        <p:grpSpPr>
          <a:xfrm>
            <a:off x="7709546" y="2880770"/>
            <a:ext cx="3252360" cy="2996717"/>
            <a:chOff x="0" y="0"/>
            <a:chExt cx="2988000" cy="256962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44E5686-DDD0-448E-BBC1-E1A618115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09" y="50815"/>
              <a:ext cx="2795382" cy="2467995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4C4AFA9-8CA5-4F7A-A063-E00049D0ED62}"/>
                </a:ext>
              </a:extLst>
            </p:cNvPr>
            <p:cNvSpPr/>
            <p:nvPr/>
          </p:nvSpPr>
          <p:spPr>
            <a:xfrm>
              <a:off x="384341" y="0"/>
              <a:ext cx="2592000" cy="223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25D595E-670C-4695-B802-45B27DEEBAE1}"/>
                </a:ext>
              </a:extLst>
            </p:cNvPr>
            <p:cNvSpPr/>
            <p:nvPr/>
          </p:nvSpPr>
          <p:spPr>
            <a:xfrm>
              <a:off x="0" y="2232248"/>
              <a:ext cx="2988000" cy="3373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51816C-5BF4-4131-BC8C-FD0AA52665B0}"/>
                </a:ext>
              </a:extLst>
            </p:cNvPr>
            <p:cNvSpPr/>
            <p:nvPr/>
          </p:nvSpPr>
          <p:spPr>
            <a:xfrm>
              <a:off x="24301" y="621971"/>
              <a:ext cx="360040" cy="49402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A1089E0-CD0F-4A14-9E2C-216502DFEFCE}"/>
              </a:ext>
            </a:extLst>
          </p:cNvPr>
          <p:cNvSpPr txBox="1">
            <a:spLocks/>
          </p:cNvSpPr>
          <p:nvPr/>
        </p:nvSpPr>
        <p:spPr>
          <a:xfrm>
            <a:off x="546108" y="2333647"/>
            <a:ext cx="6904692" cy="3890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dirty="0">
                <a:solidFill>
                  <a:srgbClr val="114834"/>
                </a:solidFill>
              </a:rPr>
              <a:t>Condições agudas e condições crônicas agudizadas:</a:t>
            </a:r>
          </a:p>
          <a:p>
            <a:pPr marL="0" indent="0" algn="just">
              <a:buFontTx/>
              <a:buNone/>
            </a:pPr>
            <a:endParaRPr lang="pt-BR" dirty="0">
              <a:solidFill>
                <a:srgbClr val="114834"/>
              </a:solidFill>
            </a:endParaRPr>
          </a:p>
          <a:p>
            <a:pPr algn="just"/>
            <a:r>
              <a:rPr lang="pt-BR" dirty="0">
                <a:solidFill>
                  <a:srgbClr val="114834"/>
                </a:solidFill>
              </a:rPr>
              <a:t>Acolhimento</a:t>
            </a:r>
          </a:p>
          <a:p>
            <a:pPr algn="just"/>
            <a:r>
              <a:rPr lang="pt-BR" dirty="0">
                <a:solidFill>
                  <a:srgbClr val="114834"/>
                </a:solidFill>
              </a:rPr>
              <a:t>Classificação de risco</a:t>
            </a:r>
          </a:p>
          <a:p>
            <a:pPr algn="just"/>
            <a:r>
              <a:rPr lang="pt-BR" dirty="0">
                <a:solidFill>
                  <a:srgbClr val="114834"/>
                </a:solidFill>
              </a:rPr>
              <a:t>Atendimento aos eventos agudos de menor gravidade (verde e azul)</a:t>
            </a:r>
          </a:p>
          <a:p>
            <a:pPr algn="just"/>
            <a:r>
              <a:rPr lang="pt-BR" dirty="0">
                <a:solidFill>
                  <a:srgbClr val="114834"/>
                </a:solidFill>
              </a:rPr>
              <a:t>Primeiro atendimento das pessoas com eventos agudos de maior gravidade (amarelo, laranja e vermelho) e encaminhamento, se necessário, para pronto atendimento ou pronto socorro</a:t>
            </a:r>
          </a:p>
        </p:txBody>
      </p:sp>
    </p:spTree>
    <p:extLst>
      <p:ext uri="{BB962C8B-B14F-4D97-AF65-F5344CB8AC3E}">
        <p14:creationId xmlns:p14="http://schemas.microsoft.com/office/powerpoint/2010/main" val="3698827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6B4AE-6877-4D00-97BC-2EEDFB1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Equipe mínima do Time de Resposta Rápida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6E5EED-DA38-42D5-8FAE-96C1E7CA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797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E3449"/>
                </a:solidFill>
              </a:rPr>
              <a:t>Equipe deve ser formada minimamente por enfermeiro, médico, técnico em enfermagem e profissionais da equipe multiprofissional, com papéis bem definidos.</a:t>
            </a:r>
          </a:p>
          <a:p>
            <a:endParaRPr lang="pt-BR" dirty="0">
              <a:solidFill>
                <a:srgbClr val="0E3449"/>
              </a:solidFill>
            </a:endParaRPr>
          </a:p>
          <a:p>
            <a:r>
              <a:rPr lang="pt-BR" dirty="0">
                <a:solidFill>
                  <a:srgbClr val="0E3449"/>
                </a:solidFill>
              </a:rPr>
              <a:t>Os profissionais devem ser capacitados para identificar e realizar o primeiro atendimento das pessoas usuárias e/ou acompanhantes que apresentarem algum sinal/sintoma das mudanças agudas no estado geral, respiratório, circulatório e neurológico, conforme critérios estabelecidos.</a:t>
            </a:r>
          </a:p>
          <a:p>
            <a:endParaRPr lang="pt-BR" dirty="0">
              <a:solidFill>
                <a:srgbClr val="0E3449"/>
              </a:solidFill>
            </a:endParaRPr>
          </a:p>
          <a:p>
            <a:r>
              <a:rPr lang="pt-BR" dirty="0">
                <a:solidFill>
                  <a:srgbClr val="0E3449"/>
                </a:solidFill>
              </a:rPr>
              <a:t>Para atendimento às agitações psicomotoras é imprescindível que os integrantes do TRR realizem o treinamento do MI-</a:t>
            </a:r>
            <a:r>
              <a:rPr lang="pt-BR" dirty="0" err="1">
                <a:solidFill>
                  <a:srgbClr val="0E3449"/>
                </a:solidFill>
              </a:rPr>
              <a:t>mhGAP</a:t>
            </a:r>
            <a:r>
              <a:rPr lang="pt-BR" dirty="0">
                <a:solidFill>
                  <a:srgbClr val="0E3449"/>
                </a:solidFill>
              </a:rPr>
              <a:t>.</a:t>
            </a:r>
          </a:p>
          <a:p>
            <a:pPr marL="0" indent="0">
              <a:buNone/>
            </a:pPr>
            <a:endParaRPr lang="pt-BR" dirty="0">
              <a:solidFill>
                <a:srgbClr val="0E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7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41027-877D-4E03-9036-D470C010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para o Time de Resposta Rápida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4EC66-EBFF-465C-AED7-327FDF0D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Sala de observação, com espaço físico e equipamentos, conforme descritos na carteira de serviços da APS;</a:t>
            </a:r>
          </a:p>
          <a:p>
            <a:endParaRPr lang="pt-BR" dirty="0"/>
          </a:p>
          <a:p>
            <a:r>
              <a:rPr lang="pt-BR" dirty="0"/>
              <a:t>Procedimentos operacionais padrão (POP) das principais doenças e agravos das principais emergências clínicas e psiquiátricas.</a:t>
            </a:r>
          </a:p>
        </p:txBody>
      </p:sp>
    </p:spTree>
    <p:extLst>
      <p:ext uri="{BB962C8B-B14F-4D97-AF65-F5344CB8AC3E}">
        <p14:creationId xmlns:p14="http://schemas.microsoft.com/office/powerpoint/2010/main" val="3723479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E1CEA-F792-4D19-9555-0CB17BCF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pt-BR" dirty="0"/>
              <a:t>Sinais de alerta</a:t>
            </a:r>
          </a:p>
        </p:txBody>
      </p:sp>
      <p:pic>
        <p:nvPicPr>
          <p:cNvPr id="4" name="Gráfico 3" descr="Sirene com preenchimento sólido">
            <a:extLst>
              <a:ext uri="{FF2B5EF4-FFF2-40B4-BE49-F238E27FC236}">
                <a16:creationId xmlns:a16="http://schemas.microsoft.com/office/drawing/2014/main" id="{82863C8E-C9BF-466F-8701-A06D1ABD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624" y="2682433"/>
            <a:ext cx="2928114" cy="292811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1368EB-3DE2-4860-940B-D2C8D74C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320" y="2682433"/>
            <a:ext cx="6976203" cy="3658404"/>
          </a:xfrm>
        </p:spPr>
        <p:txBody>
          <a:bodyPr>
            <a:normAutofit lnSpcReduction="10000"/>
          </a:bodyPr>
          <a:lstStyle/>
          <a:p>
            <a:r>
              <a:rPr lang="pt-BR" sz="2000" dirty="0">
                <a:solidFill>
                  <a:srgbClr val="0E3449"/>
                </a:solidFill>
              </a:rPr>
              <a:t>A equipe multiprofissional deve estar atenta aos sinais clínicos de alerta apresentados pelas pessoas usuárias. </a:t>
            </a:r>
          </a:p>
          <a:p>
            <a:endParaRPr lang="pt-BR" sz="2000" dirty="0">
              <a:solidFill>
                <a:srgbClr val="0E3449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dirty="0">
                <a:solidFill>
                  <a:srgbClr val="0E3449"/>
                </a:solidFill>
              </a:rPr>
              <a:t>Deve realizar atendimento de urgência e atuar de forma ativa na prevenção de intercorrências clínicas graves e/ou relacionadas a saúde mental graves e intercorrências de pessoas usuárias e/ou acompanhantes com quadro de agitação psicomotora: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E3449"/>
                </a:solidFill>
              </a:rPr>
              <a:t>Critérios para pessoas usuárias com 18 anos ou mais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E3449"/>
                </a:solidFill>
              </a:rPr>
              <a:t>Critérios pediátricos (de 0 a 18 anos incompletos)</a:t>
            </a:r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4256327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A8EDB-007A-419C-BE8D-888A50DD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Manejo do time de resposta rápida no atendimento da pessoa em agitação psicomotora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648B2-06D1-4BBF-8A1C-06DF906E2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Oferecer apoio aos colegas que estão lidando com situações disruptivas, ameaçadoras ou violentas; </a:t>
            </a:r>
          </a:p>
          <a:p>
            <a:endParaRPr lang="pt-BR" dirty="0"/>
          </a:p>
          <a:p>
            <a:r>
              <a:rPr lang="pt-BR" dirty="0"/>
              <a:t>Conduzir o conflito como barreira final e medidas extremas;</a:t>
            </a:r>
          </a:p>
          <a:p>
            <a:endParaRPr lang="pt-BR" dirty="0"/>
          </a:p>
          <a:p>
            <a:pPr algn="just"/>
            <a:r>
              <a:rPr lang="pt-BR" dirty="0"/>
              <a:t>Intervenção verbal e comportamental atuar nos preditores do comportamento violento e na agitação.</a:t>
            </a:r>
          </a:p>
          <a:p>
            <a:endParaRPr lang="pt-BR" dirty="0"/>
          </a:p>
          <a:p>
            <a:r>
              <a:rPr lang="pt-BR" dirty="0"/>
              <a:t>Na falha dessas intervenções devemos complementar com o manejo farmacológico.</a:t>
            </a:r>
          </a:p>
        </p:txBody>
      </p:sp>
    </p:spTree>
    <p:extLst>
      <p:ext uri="{BB962C8B-B14F-4D97-AF65-F5344CB8AC3E}">
        <p14:creationId xmlns:p14="http://schemas.microsoft.com/office/powerpoint/2010/main" val="1663078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3E41-4F6C-4201-B490-FFBEC47E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83" y="3317"/>
            <a:ext cx="10052222" cy="1325563"/>
          </a:xfrm>
        </p:spPr>
        <p:txBody>
          <a:bodyPr/>
          <a:lstStyle/>
          <a:p>
            <a:r>
              <a:rPr lang="pt-BR" dirty="0"/>
              <a:t>As diferenças entre as condições agudas e crônicas</a:t>
            </a:r>
          </a:p>
        </p:txBody>
      </p:sp>
      <p:graphicFrame>
        <p:nvGraphicFramePr>
          <p:cNvPr id="9" name="Group 4">
            <a:extLst>
              <a:ext uri="{FF2B5EF4-FFF2-40B4-BE49-F238E27FC236}">
                <a16:creationId xmlns:a16="http://schemas.microsoft.com/office/drawing/2014/main" id="{7C311361-F777-4EFB-8117-2024A0D4A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2445"/>
              </p:ext>
            </p:extLst>
          </p:nvPr>
        </p:nvGraphicFramePr>
        <p:xfrm>
          <a:off x="380790" y="972419"/>
          <a:ext cx="10675064" cy="5391960"/>
        </p:xfrm>
        <a:graphic>
          <a:graphicData uri="http://schemas.openxmlformats.org/drawingml/2006/table">
            <a:tbl>
              <a:tblPr/>
              <a:tblGrid>
                <a:gridCol w="379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2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2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charset="0"/>
                        </a:rPr>
                        <a:t>VARIÁVEL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charset="0"/>
                        </a:rPr>
                        <a:t>CONDIÇÃO AGUDA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charset="0"/>
                        </a:rPr>
                        <a:t>CONDIÇÃO CRÔNICA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INÍCIO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Rápido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Gradual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CAUSA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Usualmente única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Usualmente múltiplas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DURAÇÃO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Curta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Indefinida longa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DIAGNÓSTICO E PROGNÓSTICO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Comumente acurados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Usualmente incertos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TESTES DIAGNÓSTICOS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Frequentemente decisivos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Frequentemente de valor limitado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RESULTADO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Em geral, cura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Em geral, cuidado sem cura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9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PAPEL DOS PROFISSIONAIS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Selecionar e prescrever o tratamento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Educar e fazer parceria com as pessoas usuárias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2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NATUREZA DAS INTERVENÇÕES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Centrada no cuidado profissional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Centrada no cuidado multiprofissional e no autocuidado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76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CONHECIMENTO E AÇÃO CLÍNICA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Concentrados no profissional médico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Compartilhados pela equipe multiprofissional e as pessoas usuárias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6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PAPEL DA PESSOA USUÁRIA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Seguir as prescrições, atuando como paciente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Corresponsabilizar-se</a:t>
                      </a: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 por sua saúde em parceria com a equipe de saúde, atuando como agente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7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SISTEMA DE ATENÇÃO À SAÚDE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Reativo e episódico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2521"/>
                          </a:solidFill>
                          <a:effectLst/>
                          <a:latin typeface="+mn-lt"/>
                          <a:ea typeface="Times New Roman" charset="0"/>
                        </a:rPr>
                        <a:t>Proativo e contínuo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76435C1-3D74-4DFB-8325-8ACF282F5F02}"/>
              </a:ext>
            </a:extLst>
          </p:cNvPr>
          <p:cNvSpPr txBox="1"/>
          <p:nvPr/>
        </p:nvSpPr>
        <p:spPr>
          <a:xfrm>
            <a:off x="7994332" y="6374453"/>
            <a:ext cx="331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Adaptado de MENDES (2011)</a:t>
            </a:r>
          </a:p>
        </p:txBody>
      </p:sp>
    </p:spTree>
    <p:extLst>
      <p:ext uri="{BB962C8B-B14F-4D97-AF65-F5344CB8AC3E}">
        <p14:creationId xmlns:p14="http://schemas.microsoft.com/office/powerpoint/2010/main" val="197882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38490-78EE-4C22-A72E-898D852C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29" y="466982"/>
            <a:ext cx="10052222" cy="1325563"/>
          </a:xfrm>
        </p:spPr>
        <p:txBody>
          <a:bodyPr/>
          <a:lstStyle/>
          <a:p>
            <a:r>
              <a:rPr lang="pt-BR" dirty="0"/>
              <a:t>O modelo de atenção aos eventos agudos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553E051-76BE-4D67-BBEF-D5D5CAADD7EC}"/>
              </a:ext>
            </a:extLst>
          </p:cNvPr>
          <p:cNvGrpSpPr/>
          <p:nvPr/>
        </p:nvGrpSpPr>
        <p:grpSpPr>
          <a:xfrm>
            <a:off x="1141498" y="1318276"/>
            <a:ext cx="8969827" cy="5072742"/>
            <a:chOff x="1303325" y="780885"/>
            <a:chExt cx="8956129" cy="5391532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835198A-75F5-4F7C-AAD6-ED60CDE145CB}"/>
                </a:ext>
              </a:extLst>
            </p:cNvPr>
            <p:cNvSpPr/>
            <p:nvPr/>
          </p:nvSpPr>
          <p:spPr>
            <a:xfrm>
              <a:off x="1303325" y="1043733"/>
              <a:ext cx="4991577" cy="23399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76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SUBPOPULAÇÃO COM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EVENTO AGUDO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4901216D-9B18-452D-B0E3-DBE83F9B7854}"/>
                </a:ext>
              </a:extLst>
            </p:cNvPr>
            <p:cNvSpPr/>
            <p:nvPr/>
          </p:nvSpPr>
          <p:spPr>
            <a:xfrm>
              <a:off x="1303325" y="3581541"/>
              <a:ext cx="4399281" cy="112102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76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SUBPOPULAÇÃO COM FATORES DE RISCO LIGADOS A COMPORTAMENTOS E</a:t>
              </a:r>
            </a:p>
            <a:p>
              <a:pPr algn="ctr" eaLnBrk="1" hangingPunct="1"/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ESTILOS DE VIDA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CF2C7B0-DBE3-4ABF-979A-101ED6E2CF1F}"/>
                </a:ext>
              </a:extLst>
            </p:cNvPr>
            <p:cNvSpPr/>
            <p:nvPr/>
          </p:nvSpPr>
          <p:spPr>
            <a:xfrm>
              <a:off x="1303325" y="5028530"/>
              <a:ext cx="4318636" cy="1079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76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POPULAÇÃO TOTAL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CCC34BB-527F-4FD8-97FF-59F4BA15FA93}"/>
                </a:ext>
              </a:extLst>
            </p:cNvPr>
            <p:cNvSpPr/>
            <p:nvPr/>
          </p:nvSpPr>
          <p:spPr>
            <a:xfrm>
              <a:off x="5988689" y="994605"/>
              <a:ext cx="4254438" cy="1079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108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4413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GESTÃO DA CONDIÇÃO DE SAÚDE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DIAGNÓSTICO E ATENDIMENTO CONFORME PROTOCOLO CLÍNICO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B7F39D2-A9F0-47E8-A0C5-91F464091DA7}"/>
                </a:ext>
              </a:extLst>
            </p:cNvPr>
            <p:cNvSpPr/>
            <p:nvPr/>
          </p:nvSpPr>
          <p:spPr>
            <a:xfrm>
              <a:off x="6135129" y="2205473"/>
              <a:ext cx="4107998" cy="10810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108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990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GESTÃO DA CONDIÇÃO DE SAÚDE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CLASSIFICAÇÃO DE RISCO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63690B96-7DFD-481B-B6CF-9791BB742188}"/>
                </a:ext>
              </a:extLst>
            </p:cNvPr>
            <p:cNvSpPr/>
            <p:nvPr/>
          </p:nvSpPr>
          <p:spPr>
            <a:xfrm>
              <a:off x="6294902" y="3579954"/>
              <a:ext cx="3964551" cy="10810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15240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INTERVENÇÕES DE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PREVENÇÃO DAS</a:t>
              </a:r>
            </a:p>
            <a:p>
              <a:pPr algn="ctr" eaLnBrk="1" hangingPunct="1"/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CONDIÇÕES DE SAÚDE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B85B6D4-8CC7-4099-B0A7-83AEB1857A0E}"/>
                </a:ext>
              </a:extLst>
            </p:cNvPr>
            <p:cNvSpPr/>
            <p:nvPr/>
          </p:nvSpPr>
          <p:spPr>
            <a:xfrm>
              <a:off x="6135129" y="5028531"/>
              <a:ext cx="4124325" cy="1079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20574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INTERVENÇÕES DE</a:t>
              </a:r>
            </a:p>
            <a:p>
              <a:pPr algn="ctr" eaLnBrk="1" hangingPunct="1"/>
              <a:r>
                <a:rPr lang="pt-BR" altLang="pt-BR" sz="1600" b="1" dirty="0">
                  <a:solidFill>
                    <a:srgbClr val="742521"/>
                  </a:solidFill>
                  <a:latin typeface="+mn-lt"/>
                </a:rPr>
                <a:t>PROMOÇÃO DA SAÚDE</a:t>
              </a:r>
            </a:p>
          </p:txBody>
        </p:sp>
        <p:graphicFrame>
          <p:nvGraphicFramePr>
            <p:cNvPr id="19" name="Diagrama 18">
              <a:extLst>
                <a:ext uri="{FF2B5EF4-FFF2-40B4-BE49-F238E27FC236}">
                  <a16:creationId xmlns:a16="http://schemas.microsoft.com/office/drawing/2014/main" id="{3E2229B5-907B-4627-BCA8-698134250592}"/>
                </a:ext>
              </a:extLst>
            </p:cNvPr>
            <p:cNvGraphicFramePr/>
            <p:nvPr/>
          </p:nvGraphicFramePr>
          <p:xfrm>
            <a:off x="3867230" y="780885"/>
            <a:ext cx="4124324" cy="5391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45949A6-56B3-4CAD-8531-B7A21EADC9A9}"/>
              </a:ext>
            </a:extLst>
          </p:cNvPr>
          <p:cNvSpPr txBox="1"/>
          <p:nvPr/>
        </p:nvSpPr>
        <p:spPr>
          <a:xfrm>
            <a:off x="8126016" y="6385819"/>
            <a:ext cx="2093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MENDES (2014)</a:t>
            </a:r>
          </a:p>
        </p:txBody>
      </p:sp>
    </p:spTree>
    <p:extLst>
      <p:ext uri="{BB962C8B-B14F-4D97-AF65-F5344CB8AC3E}">
        <p14:creationId xmlns:p14="http://schemas.microsoft.com/office/powerpoint/2010/main" val="364419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D343F-33C9-4E05-9095-86BA6F53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Urgência 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5266C9-9A30-4C88-80DE-D6BEA039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Urgência: </a:t>
            </a:r>
            <a:r>
              <a:rPr lang="pt-BR" dirty="0"/>
              <a:t>ocorrência imprevista de agravo à saúde com ou sem risco potencial de vida, cujo portador necessita de assistência médica imediata.</a:t>
            </a:r>
          </a:p>
          <a:p>
            <a:endParaRPr lang="pt-BR" dirty="0"/>
          </a:p>
          <a:p>
            <a:r>
              <a:rPr lang="pt-BR" b="1" dirty="0"/>
              <a:t>Emergência: </a:t>
            </a:r>
            <a:r>
              <a:rPr lang="pt-BR" dirty="0"/>
              <a:t>constatação médica de agravo à saúde que implique em risco iminente de vida , ou sofrimento intenso, exigindo, portanto, o tratamento médico imediato.</a:t>
            </a:r>
          </a:p>
          <a:p>
            <a:endParaRPr lang="pt-BR" dirty="0"/>
          </a:p>
          <a:p>
            <a:pPr marL="0" indent="0" algn="r">
              <a:buNone/>
            </a:pPr>
            <a:r>
              <a:rPr lang="pt-BR" sz="2000" dirty="0"/>
              <a:t>Resolução 1451/95 Conselho Federal de Medicina – CFM</a:t>
            </a:r>
          </a:p>
        </p:txBody>
      </p:sp>
    </p:spTree>
    <p:extLst>
      <p:ext uri="{BB962C8B-B14F-4D97-AF65-F5344CB8AC3E}">
        <p14:creationId xmlns:p14="http://schemas.microsoft.com/office/powerpoint/2010/main" val="21426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8437D-D9AE-4EC5-A478-1750A583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Urgência 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25442-A603-45EC-A040-D558825B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91871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organização das formas de acesso</a:t>
            </a:r>
          </a:p>
          <a:p>
            <a:endParaRPr lang="pt-BR" dirty="0"/>
          </a:p>
          <a:p>
            <a:r>
              <a:rPr lang="pt-BR" dirty="0"/>
              <a:t>A identificação dos casos de urgência ou emergência </a:t>
            </a:r>
          </a:p>
          <a:p>
            <a:endParaRPr lang="pt-BR" dirty="0"/>
          </a:p>
          <a:p>
            <a:r>
              <a:rPr lang="pt-BR" dirty="0"/>
              <a:t>A priorização dos casos de urgência ou emergência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identificação e a definição da competência dos pontos de atenção </a:t>
            </a:r>
          </a:p>
          <a:p>
            <a:endParaRPr lang="pt-BR" dirty="0"/>
          </a:p>
          <a:p>
            <a:r>
              <a:rPr lang="pt-BR" dirty="0"/>
              <a:t>Gerenciamento da queixa</a:t>
            </a:r>
          </a:p>
          <a:p>
            <a:endParaRPr lang="pt-BR" dirty="0"/>
          </a:p>
          <a:p>
            <a:r>
              <a:rPr lang="pt-BR" dirty="0"/>
              <a:t>Identificação dos sinais de alerta</a:t>
            </a:r>
          </a:p>
        </p:txBody>
      </p:sp>
    </p:spTree>
    <p:extLst>
      <p:ext uri="{BB962C8B-B14F-4D97-AF65-F5344CB8AC3E}">
        <p14:creationId xmlns:p14="http://schemas.microsoft.com/office/powerpoint/2010/main" val="363418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macroprocessos de atenção aos eventos agudos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Identificar no menor tempo possível e com base em sinais de alerta, a gravidade de uma pessoa em situação de urgência ou emergência.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Definir o ponto de atenção adequado para aquela situação, considerando-se, como variável crítica, o tempo de atenção requerido pelo risco classificado, ou seja, o tempo-resposta do sistema.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Implantar processos de acolhimento e de classificação de risco, ou seja, organizar, a partir da atenção centrada na pessoa, um acolhimento eficaz e humanizado.</a:t>
            </a:r>
          </a:p>
        </p:txBody>
      </p:sp>
    </p:spTree>
    <p:extLst>
      <p:ext uri="{BB962C8B-B14F-4D97-AF65-F5344CB8AC3E}">
        <p14:creationId xmlns:p14="http://schemas.microsoft.com/office/powerpoint/2010/main" val="189710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3D28A-B3A5-4CCC-8ED4-5BCC0117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Podcast Saúde Mental e Prosa - Eventos agudos em saúde mental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9D8253-926D-4F48-902B-D9A69720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95" y="2306076"/>
            <a:ext cx="3455233" cy="35940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0785440-97AE-4319-9191-BEE3F89B162B}"/>
              </a:ext>
            </a:extLst>
          </p:cNvPr>
          <p:cNvSpPr txBox="1"/>
          <p:nvPr/>
        </p:nvSpPr>
        <p:spPr>
          <a:xfrm>
            <a:off x="4564279" y="5715469"/>
            <a:ext cx="564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 </a:t>
            </a:r>
            <a:r>
              <a:rPr lang="pt-BR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https://vimeo.com/818841338/5e015d88be?share=copy</a:t>
            </a:r>
            <a:endParaRPr lang="pt-BR" sz="4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8A7275-B7E6-47E2-8A31-467C226D3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20384"/>
            <a:ext cx="2582211" cy="25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8630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1707</Words>
  <Application>Microsoft Office PowerPoint</Application>
  <PresentationFormat>Widescreen</PresentationFormat>
  <Paragraphs>247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Lucida Grande</vt:lpstr>
      <vt:lpstr>Tisa Sans Pro</vt:lpstr>
      <vt:lpstr>Verdana</vt:lpstr>
      <vt:lpstr>Wingdings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I</vt:lpstr>
      <vt:lpstr>Organização da atenção aos eventos agudos em Saúde Mental</vt:lpstr>
      <vt:lpstr>Macroprocesso de atenção aos eventos agudos</vt:lpstr>
      <vt:lpstr>As diferenças entre as condições agudas e crônicas</vt:lpstr>
      <vt:lpstr>O modelo de atenção aos eventos agudos</vt:lpstr>
      <vt:lpstr>Urgência e emergência</vt:lpstr>
      <vt:lpstr>Urgência e emergência</vt:lpstr>
      <vt:lpstr>Organização dos macroprocessos de atenção aos eventos agudos</vt:lpstr>
      <vt:lpstr>Podcast Saúde Mental e Prosa - Eventos agudos em saúde mental</vt:lpstr>
      <vt:lpstr>Material de Apoio – Parte II</vt:lpstr>
      <vt:lpstr>Acolhimento com classificação de risco </vt:lpstr>
      <vt:lpstr>Classificação de risco</vt:lpstr>
      <vt:lpstr>Objetivos da classificação de risco</vt:lpstr>
      <vt:lpstr>Objetivos do acolhimento com classificação de risco</vt:lpstr>
      <vt:lpstr>Acolhimento</vt:lpstr>
      <vt:lpstr>Fórmula do acolhimento</vt:lpstr>
      <vt:lpstr>Organizar as formas de acesso: atenção à demanda programada</vt:lpstr>
      <vt:lpstr>Organizar as formas de acesso: atenção à demanda espontânea</vt:lpstr>
      <vt:lpstr>Algoritmo para a atenção à demanda espontânea</vt:lpstr>
      <vt:lpstr>Acolhimento com Classificação de Risco da Política Nacional de Humanização/ MS CAB 28</vt:lpstr>
      <vt:lpstr>Fluxogramas para atendimento da demanda espontânea na APS (MS/CAB 28) </vt:lpstr>
      <vt:lpstr>Apresentação do PowerPoint</vt:lpstr>
      <vt:lpstr>Apresentação do PowerPoint</vt:lpstr>
      <vt:lpstr>Fluxograma para atendimento com classificação de risco/vulnerabilidade dos usuários com sofrimento mental agudo</vt:lpstr>
      <vt:lpstr>Fluxograma para atendimento com classificação de risco/vulnerabilidade dos usuários com transtornos agudos relacionados ao uso de álcool</vt:lpstr>
      <vt:lpstr>Time de resposta rápida</vt:lpstr>
      <vt:lpstr>Atribuições do time de resposta rápida</vt:lpstr>
      <vt:lpstr>Tipos de códigos</vt:lpstr>
      <vt:lpstr>Apresentação do PowerPoint</vt:lpstr>
      <vt:lpstr>Equipe mínima do Time de Resposta Rápida</vt:lpstr>
      <vt:lpstr>Estrutura para o Time de Resposta Rápida</vt:lpstr>
      <vt:lpstr>Sinais de alerta</vt:lpstr>
      <vt:lpstr>Manejo do time de resposta rápida no atendimento da pessoa em agitação psicomotora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139</cp:revision>
  <dcterms:created xsi:type="dcterms:W3CDTF">2021-05-10T00:56:02Z</dcterms:created>
  <dcterms:modified xsi:type="dcterms:W3CDTF">2023-05-02T14:35:18Z</dcterms:modified>
</cp:coreProperties>
</file>