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5.xml" ContentType="application/vnd.openxmlformats-officedocument.theme+xml"/>
  <Override PartName="/ppt/slideLayouts/slideLayout43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  <p:sldMasterId id="2147483698" r:id="rId2"/>
    <p:sldMasterId id="2147483648" r:id="rId3"/>
    <p:sldMasterId id="2147483672" r:id="rId4"/>
    <p:sldMasterId id="2147483660" r:id="rId5"/>
    <p:sldMasterId id="2147483701" r:id="rId6"/>
  </p:sldMasterIdLst>
  <p:notesMasterIdLst>
    <p:notesMasterId r:id="rId32"/>
  </p:notesMasterIdLst>
  <p:handoutMasterIdLst>
    <p:handoutMasterId r:id="rId33"/>
  </p:handoutMasterIdLst>
  <p:sldIdLst>
    <p:sldId id="263" r:id="rId7"/>
    <p:sldId id="321" r:id="rId8"/>
    <p:sldId id="265" r:id="rId9"/>
    <p:sldId id="267" r:id="rId10"/>
    <p:sldId id="269" r:id="rId11"/>
    <p:sldId id="2219" r:id="rId12"/>
    <p:sldId id="317" r:id="rId13"/>
    <p:sldId id="2222" r:id="rId14"/>
    <p:sldId id="2221" r:id="rId15"/>
    <p:sldId id="2220" r:id="rId16"/>
    <p:sldId id="3321" r:id="rId17"/>
    <p:sldId id="3322" r:id="rId18"/>
    <p:sldId id="3323" r:id="rId19"/>
    <p:sldId id="3319" r:id="rId20"/>
    <p:sldId id="3324" r:id="rId21"/>
    <p:sldId id="3325" r:id="rId22"/>
    <p:sldId id="296" r:id="rId23"/>
    <p:sldId id="340" r:id="rId24"/>
    <p:sldId id="3326" r:id="rId25"/>
    <p:sldId id="3327" r:id="rId26"/>
    <p:sldId id="3328" r:id="rId27"/>
    <p:sldId id="343" r:id="rId28"/>
    <p:sldId id="3329" r:id="rId29"/>
    <p:sldId id="356" r:id="rId30"/>
    <p:sldId id="268" r:id="rId3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cio Anderson Cardozo Paresque" initials="MACP" lastIdx="1" clrIdx="0">
    <p:extLst>
      <p:ext uri="{19B8F6BF-5375-455C-9EA6-DF929625EA0E}">
        <p15:presenceInfo xmlns:p15="http://schemas.microsoft.com/office/powerpoint/2012/main" userId="S::MARCIO.PARESQUE@EINSTEIN.BR::ad7be79b-6885-4c51-9ea2-ddbfce198e4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7D5B"/>
    <a:srgbClr val="009D82"/>
    <a:srgbClr val="114834"/>
    <a:srgbClr val="345292"/>
    <a:srgbClr val="4054B5"/>
    <a:srgbClr val="BE6311"/>
    <a:srgbClr val="F3BF85"/>
    <a:srgbClr val="A75E19"/>
    <a:srgbClr val="ED9D41"/>
    <a:srgbClr val="BE63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5824" autoAdjust="0"/>
  </p:normalViewPr>
  <p:slideViewPr>
    <p:cSldViewPr snapToGrid="0">
      <p:cViewPr varScale="1">
        <p:scale>
          <a:sx n="70" d="100"/>
          <a:sy n="70" d="100"/>
        </p:scale>
        <p:origin x="1128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34" Type="http://schemas.openxmlformats.org/officeDocument/2006/relationships/commentAuthors" Target="commentAuthor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presProps" Target="presProps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5AE81C-B273-4FF7-AC3C-5294AD16BC58}" type="doc">
      <dgm:prSet loTypeId="urn:microsoft.com/office/officeart/2009/layout/CircleArrowProcess" loCatId="cycle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pt-BR"/>
        </a:p>
      </dgm:t>
    </dgm:pt>
    <dgm:pt modelId="{B204814B-0DD8-450B-BC06-3742FF9E4A22}">
      <dgm:prSet phldrT="[Texto]"/>
      <dgm:spPr/>
      <dgm:t>
        <a:bodyPr/>
        <a:lstStyle/>
        <a:p>
          <a:r>
            <a:rPr lang="pt-BR" dirty="0">
              <a:solidFill>
                <a:srgbClr val="114834"/>
              </a:solidFill>
            </a:rPr>
            <a:t>Vontade</a:t>
          </a:r>
        </a:p>
      </dgm:t>
    </dgm:pt>
    <dgm:pt modelId="{CB6DDF45-FC13-4B54-BB20-681405EE0201}" type="parTrans" cxnId="{479D28F1-79A2-4E78-80C7-0207A751FF17}">
      <dgm:prSet/>
      <dgm:spPr/>
      <dgm:t>
        <a:bodyPr/>
        <a:lstStyle/>
        <a:p>
          <a:endParaRPr lang="pt-BR"/>
        </a:p>
      </dgm:t>
    </dgm:pt>
    <dgm:pt modelId="{ADF031BF-9439-4C3A-BC97-7EA91492F57C}" type="sibTrans" cxnId="{479D28F1-79A2-4E78-80C7-0207A751FF17}">
      <dgm:prSet/>
      <dgm:spPr/>
      <dgm:t>
        <a:bodyPr/>
        <a:lstStyle/>
        <a:p>
          <a:endParaRPr lang="pt-BR"/>
        </a:p>
      </dgm:t>
    </dgm:pt>
    <dgm:pt modelId="{2EF8AD57-1369-4180-ABE6-0FBC727A8D78}">
      <dgm:prSet phldrT="[Texto]"/>
      <dgm:spPr/>
      <dgm:t>
        <a:bodyPr/>
        <a:lstStyle/>
        <a:p>
          <a:r>
            <a:rPr lang="pt-BR" dirty="0">
              <a:solidFill>
                <a:srgbClr val="114834"/>
              </a:solidFill>
            </a:rPr>
            <a:t>Ideias</a:t>
          </a:r>
        </a:p>
      </dgm:t>
    </dgm:pt>
    <dgm:pt modelId="{D47E83A7-B9F6-4185-85E4-D4690981C2C7}" type="parTrans" cxnId="{6C69F0F8-7E7C-4894-A727-EFC643881907}">
      <dgm:prSet/>
      <dgm:spPr/>
      <dgm:t>
        <a:bodyPr/>
        <a:lstStyle/>
        <a:p>
          <a:endParaRPr lang="pt-BR"/>
        </a:p>
      </dgm:t>
    </dgm:pt>
    <dgm:pt modelId="{4402334B-A522-4D8C-BDE4-687213ECA2D9}" type="sibTrans" cxnId="{6C69F0F8-7E7C-4894-A727-EFC643881907}">
      <dgm:prSet/>
      <dgm:spPr/>
      <dgm:t>
        <a:bodyPr/>
        <a:lstStyle/>
        <a:p>
          <a:endParaRPr lang="pt-BR"/>
        </a:p>
      </dgm:t>
    </dgm:pt>
    <dgm:pt modelId="{7C7F2BD2-F017-4BD0-84A2-B9B375235C3F}">
      <dgm:prSet phldrT="[Texto]"/>
      <dgm:spPr/>
      <dgm:t>
        <a:bodyPr/>
        <a:lstStyle/>
        <a:p>
          <a:r>
            <a:rPr lang="pt-BR" dirty="0">
              <a:solidFill>
                <a:srgbClr val="114834"/>
              </a:solidFill>
            </a:rPr>
            <a:t>Execução</a:t>
          </a:r>
        </a:p>
      </dgm:t>
    </dgm:pt>
    <dgm:pt modelId="{F41D1E32-6CC3-4D67-9245-F89A7B21C9DC}" type="parTrans" cxnId="{22A1C2F3-7CB1-44E4-930F-4804F348548E}">
      <dgm:prSet/>
      <dgm:spPr/>
      <dgm:t>
        <a:bodyPr/>
        <a:lstStyle/>
        <a:p>
          <a:endParaRPr lang="pt-BR"/>
        </a:p>
      </dgm:t>
    </dgm:pt>
    <dgm:pt modelId="{491A96E3-C671-4374-BCAA-58B11FFE2D74}" type="sibTrans" cxnId="{22A1C2F3-7CB1-44E4-930F-4804F348548E}">
      <dgm:prSet/>
      <dgm:spPr/>
      <dgm:t>
        <a:bodyPr/>
        <a:lstStyle/>
        <a:p>
          <a:endParaRPr lang="pt-BR"/>
        </a:p>
      </dgm:t>
    </dgm:pt>
    <dgm:pt modelId="{056A05A0-6E40-4630-9D2C-93925DAD2BD0}" type="pres">
      <dgm:prSet presAssocID="{2C5AE81C-B273-4FF7-AC3C-5294AD16BC58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AD9F7AC0-FEC6-4051-9716-F630C5ED173A}" type="pres">
      <dgm:prSet presAssocID="{B204814B-0DD8-450B-BC06-3742FF9E4A22}" presName="Accent1" presStyleCnt="0"/>
      <dgm:spPr/>
    </dgm:pt>
    <dgm:pt modelId="{B8693781-D588-4E22-9949-D447E5585BF2}" type="pres">
      <dgm:prSet presAssocID="{B204814B-0DD8-450B-BC06-3742FF9E4A22}" presName="Accent" presStyleLbl="node1" presStyleIdx="0" presStyleCnt="3"/>
      <dgm:spPr>
        <a:solidFill>
          <a:srgbClr val="1D7D5B"/>
        </a:solidFill>
      </dgm:spPr>
    </dgm:pt>
    <dgm:pt modelId="{74DC306A-7C76-4528-8705-78A62CB0F787}" type="pres">
      <dgm:prSet presAssocID="{B204814B-0DD8-450B-BC06-3742FF9E4A22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0ED9FBB-A40C-4A72-B428-B8D7D8AB835F}" type="pres">
      <dgm:prSet presAssocID="{2EF8AD57-1369-4180-ABE6-0FBC727A8D78}" presName="Accent2" presStyleCnt="0"/>
      <dgm:spPr/>
    </dgm:pt>
    <dgm:pt modelId="{42D4E59F-9644-4EEC-89B6-04E8A406759C}" type="pres">
      <dgm:prSet presAssocID="{2EF8AD57-1369-4180-ABE6-0FBC727A8D78}" presName="Accent" presStyleLbl="node1" presStyleIdx="1" presStyleCnt="3"/>
      <dgm:spPr>
        <a:solidFill>
          <a:srgbClr val="1D7D5B"/>
        </a:solidFill>
      </dgm:spPr>
    </dgm:pt>
    <dgm:pt modelId="{068569D1-F5D3-4AD6-B6D6-62927E238E8C}" type="pres">
      <dgm:prSet presAssocID="{2EF8AD57-1369-4180-ABE6-0FBC727A8D78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CF1D84B-0A1C-49BB-B9BC-A342B34B4715}" type="pres">
      <dgm:prSet presAssocID="{7C7F2BD2-F017-4BD0-84A2-B9B375235C3F}" presName="Accent3" presStyleCnt="0"/>
      <dgm:spPr/>
    </dgm:pt>
    <dgm:pt modelId="{6FA2685E-188C-4EF1-81C4-830CF5822185}" type="pres">
      <dgm:prSet presAssocID="{7C7F2BD2-F017-4BD0-84A2-B9B375235C3F}" presName="Accent" presStyleLbl="node1" presStyleIdx="2" presStyleCnt="3" custLinFactNeighborX="-3418" custLinFactNeighborY="970"/>
      <dgm:spPr>
        <a:solidFill>
          <a:srgbClr val="1D7D5B"/>
        </a:solidFill>
      </dgm:spPr>
    </dgm:pt>
    <dgm:pt modelId="{C8F66F4A-9D6C-4E7E-B566-D62C34629BD5}" type="pres">
      <dgm:prSet presAssocID="{7C7F2BD2-F017-4BD0-84A2-B9B375235C3F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890EDCBC-AD38-4DBE-802D-F1A11DF8983B}" type="presOf" srcId="{7C7F2BD2-F017-4BD0-84A2-B9B375235C3F}" destId="{C8F66F4A-9D6C-4E7E-B566-D62C34629BD5}" srcOrd="0" destOrd="0" presId="urn:microsoft.com/office/officeart/2009/layout/CircleArrowProcess"/>
    <dgm:cxn modelId="{6C69F0F8-7E7C-4894-A727-EFC643881907}" srcId="{2C5AE81C-B273-4FF7-AC3C-5294AD16BC58}" destId="{2EF8AD57-1369-4180-ABE6-0FBC727A8D78}" srcOrd="1" destOrd="0" parTransId="{D47E83A7-B9F6-4185-85E4-D4690981C2C7}" sibTransId="{4402334B-A522-4D8C-BDE4-687213ECA2D9}"/>
    <dgm:cxn modelId="{22A1C2F3-7CB1-44E4-930F-4804F348548E}" srcId="{2C5AE81C-B273-4FF7-AC3C-5294AD16BC58}" destId="{7C7F2BD2-F017-4BD0-84A2-B9B375235C3F}" srcOrd="2" destOrd="0" parTransId="{F41D1E32-6CC3-4D67-9245-F89A7B21C9DC}" sibTransId="{491A96E3-C671-4374-BCAA-58B11FFE2D74}"/>
    <dgm:cxn modelId="{FB38D014-F931-4199-90DF-88E936AC23EA}" type="presOf" srcId="{2C5AE81C-B273-4FF7-AC3C-5294AD16BC58}" destId="{056A05A0-6E40-4630-9D2C-93925DAD2BD0}" srcOrd="0" destOrd="0" presId="urn:microsoft.com/office/officeart/2009/layout/CircleArrowProcess"/>
    <dgm:cxn modelId="{E15CBDDC-09F7-453F-8FB3-8BC344795392}" type="presOf" srcId="{2EF8AD57-1369-4180-ABE6-0FBC727A8D78}" destId="{068569D1-F5D3-4AD6-B6D6-62927E238E8C}" srcOrd="0" destOrd="0" presId="urn:microsoft.com/office/officeart/2009/layout/CircleArrowProcess"/>
    <dgm:cxn modelId="{905BB726-3E12-4962-A73F-530C54053B3F}" type="presOf" srcId="{B204814B-0DD8-450B-BC06-3742FF9E4A22}" destId="{74DC306A-7C76-4528-8705-78A62CB0F787}" srcOrd="0" destOrd="0" presId="urn:microsoft.com/office/officeart/2009/layout/CircleArrowProcess"/>
    <dgm:cxn modelId="{479D28F1-79A2-4E78-80C7-0207A751FF17}" srcId="{2C5AE81C-B273-4FF7-AC3C-5294AD16BC58}" destId="{B204814B-0DD8-450B-BC06-3742FF9E4A22}" srcOrd="0" destOrd="0" parTransId="{CB6DDF45-FC13-4B54-BB20-681405EE0201}" sibTransId="{ADF031BF-9439-4C3A-BC97-7EA91492F57C}"/>
    <dgm:cxn modelId="{5EBE6D39-0EBB-4B27-A0C2-7B2791DAFCCF}" type="presParOf" srcId="{056A05A0-6E40-4630-9D2C-93925DAD2BD0}" destId="{AD9F7AC0-FEC6-4051-9716-F630C5ED173A}" srcOrd="0" destOrd="0" presId="urn:microsoft.com/office/officeart/2009/layout/CircleArrowProcess"/>
    <dgm:cxn modelId="{87484B39-DB61-4DB1-9190-E48C4FB035F6}" type="presParOf" srcId="{AD9F7AC0-FEC6-4051-9716-F630C5ED173A}" destId="{B8693781-D588-4E22-9949-D447E5585BF2}" srcOrd="0" destOrd="0" presId="urn:microsoft.com/office/officeart/2009/layout/CircleArrowProcess"/>
    <dgm:cxn modelId="{C69DC5CC-9592-4C67-92EE-DEC074C93BF8}" type="presParOf" srcId="{056A05A0-6E40-4630-9D2C-93925DAD2BD0}" destId="{74DC306A-7C76-4528-8705-78A62CB0F787}" srcOrd="1" destOrd="0" presId="urn:microsoft.com/office/officeart/2009/layout/CircleArrowProcess"/>
    <dgm:cxn modelId="{F22FEB59-CC57-4B9B-9CC0-EFD61968C508}" type="presParOf" srcId="{056A05A0-6E40-4630-9D2C-93925DAD2BD0}" destId="{50ED9FBB-A40C-4A72-B428-B8D7D8AB835F}" srcOrd="2" destOrd="0" presId="urn:microsoft.com/office/officeart/2009/layout/CircleArrowProcess"/>
    <dgm:cxn modelId="{7F53E7DC-2314-4915-9AF5-B9EAEBB8D402}" type="presParOf" srcId="{50ED9FBB-A40C-4A72-B428-B8D7D8AB835F}" destId="{42D4E59F-9644-4EEC-89B6-04E8A406759C}" srcOrd="0" destOrd="0" presId="urn:microsoft.com/office/officeart/2009/layout/CircleArrowProcess"/>
    <dgm:cxn modelId="{AB62ED81-B1AF-48E0-A98C-2D55D0CEFA1E}" type="presParOf" srcId="{056A05A0-6E40-4630-9D2C-93925DAD2BD0}" destId="{068569D1-F5D3-4AD6-B6D6-62927E238E8C}" srcOrd="3" destOrd="0" presId="urn:microsoft.com/office/officeart/2009/layout/CircleArrowProcess"/>
    <dgm:cxn modelId="{F60E27DA-D567-4497-A03E-719A13407FB5}" type="presParOf" srcId="{056A05A0-6E40-4630-9D2C-93925DAD2BD0}" destId="{CCF1D84B-0A1C-49BB-B9BC-A342B34B4715}" srcOrd="4" destOrd="0" presId="urn:microsoft.com/office/officeart/2009/layout/CircleArrowProcess"/>
    <dgm:cxn modelId="{A982DF40-7A11-4A66-9D1A-34FD901C94E4}" type="presParOf" srcId="{CCF1D84B-0A1C-49BB-B9BC-A342B34B4715}" destId="{6FA2685E-188C-4EF1-81C4-830CF5822185}" srcOrd="0" destOrd="0" presId="urn:microsoft.com/office/officeart/2009/layout/CircleArrowProcess"/>
    <dgm:cxn modelId="{A70965FF-5F89-4631-932B-3B9C2B19CE0E}" type="presParOf" srcId="{056A05A0-6E40-4630-9D2C-93925DAD2BD0}" destId="{C8F66F4A-9D6C-4E7E-B566-D62C34629BD5}" srcOrd="5" destOrd="0" presId="urn:microsoft.com/office/officeart/2009/layout/CircleArrowProcess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693781-D588-4E22-9949-D447E5585BF2}">
      <dsp:nvSpPr>
        <dsp:cNvPr id="0" name=""/>
        <dsp:cNvSpPr/>
      </dsp:nvSpPr>
      <dsp:spPr>
        <a:xfrm>
          <a:off x="1825790" y="0"/>
          <a:ext cx="2248024" cy="2248366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rgbClr val="1D7D5B"/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DC306A-7C76-4528-8705-78A62CB0F787}">
      <dsp:nvSpPr>
        <dsp:cNvPr id="0" name=""/>
        <dsp:cNvSpPr/>
      </dsp:nvSpPr>
      <dsp:spPr>
        <a:xfrm>
          <a:off x="2322677" y="811728"/>
          <a:ext cx="1249183" cy="6244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500" kern="1200" dirty="0">
              <a:solidFill>
                <a:srgbClr val="114834"/>
              </a:solidFill>
            </a:rPr>
            <a:t>Vontade</a:t>
          </a:r>
        </a:p>
      </dsp:txBody>
      <dsp:txXfrm>
        <a:off x="2322677" y="811728"/>
        <a:ext cx="1249183" cy="624442"/>
      </dsp:txXfrm>
    </dsp:sp>
    <dsp:sp modelId="{42D4E59F-9644-4EEC-89B6-04E8A406759C}">
      <dsp:nvSpPr>
        <dsp:cNvPr id="0" name=""/>
        <dsp:cNvSpPr/>
      </dsp:nvSpPr>
      <dsp:spPr>
        <a:xfrm>
          <a:off x="1201409" y="1291853"/>
          <a:ext cx="2248024" cy="2248366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rgbClr val="1D7D5B"/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8569D1-F5D3-4AD6-B6D6-62927E238E8C}">
      <dsp:nvSpPr>
        <dsp:cNvPr id="0" name=""/>
        <dsp:cNvSpPr/>
      </dsp:nvSpPr>
      <dsp:spPr>
        <a:xfrm>
          <a:off x="1700829" y="2111054"/>
          <a:ext cx="1249183" cy="6244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500" kern="1200" dirty="0">
              <a:solidFill>
                <a:srgbClr val="114834"/>
              </a:solidFill>
            </a:rPr>
            <a:t>Ideias</a:t>
          </a:r>
        </a:p>
      </dsp:txBody>
      <dsp:txXfrm>
        <a:off x="1700829" y="2111054"/>
        <a:ext cx="1249183" cy="624442"/>
      </dsp:txXfrm>
    </dsp:sp>
    <dsp:sp modelId="{6FA2685E-188C-4EF1-81C4-830CF5822185}">
      <dsp:nvSpPr>
        <dsp:cNvPr id="0" name=""/>
        <dsp:cNvSpPr/>
      </dsp:nvSpPr>
      <dsp:spPr>
        <a:xfrm>
          <a:off x="1919775" y="2757041"/>
          <a:ext cx="1931400" cy="1932175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rgbClr val="1D7D5B"/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F66F4A-9D6C-4E7E-B566-D62C34629BD5}">
      <dsp:nvSpPr>
        <dsp:cNvPr id="0" name=""/>
        <dsp:cNvSpPr/>
      </dsp:nvSpPr>
      <dsp:spPr>
        <a:xfrm>
          <a:off x="2325632" y="3412248"/>
          <a:ext cx="1249183" cy="6244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500" kern="1200" dirty="0">
              <a:solidFill>
                <a:srgbClr val="114834"/>
              </a:solidFill>
            </a:rPr>
            <a:t>Execução</a:t>
          </a:r>
        </a:p>
      </dsp:txBody>
      <dsp:txXfrm>
        <a:off x="2325632" y="3412248"/>
        <a:ext cx="1249183" cy="6244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C24839-7C19-45C1-9C4A-821238DD8A81}" type="datetimeFigureOut">
              <a:rPr lang="pt-BR" smtClean="0"/>
              <a:t>03/05/2022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DA19F5-598E-46EC-B008-6B9FDEF94FE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1462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B22B06-FE82-4328-8488-C3EC27F1050C}" type="datetimeFigureOut">
              <a:rPr lang="pt-BR" smtClean="0"/>
              <a:t>03/05/2022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E9CC49-8AAC-42AA-B613-EF32362739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62854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7BD35B7-DAF1-5B4D-94FA-36B61FD74AC4}" type="slidenum">
              <a:rPr lang="en-US" altLang="x-none"/>
              <a:pPr/>
              <a:t>6</a:t>
            </a:fld>
            <a:endParaRPr lang="en-US" altLang="x-none"/>
          </a:p>
        </p:txBody>
      </p:sp>
      <p:sp>
        <p:nvSpPr>
          <p:cNvPr id="1843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88975" y="1143000"/>
            <a:ext cx="5475288" cy="30813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843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1638" cy="35956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610702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7BD35B7-DAF1-5B4D-94FA-36B61FD74AC4}" type="slidenum">
              <a:rPr lang="en-US" altLang="x-none"/>
              <a:pPr/>
              <a:t>8</a:t>
            </a:fld>
            <a:endParaRPr lang="en-US" altLang="x-none"/>
          </a:p>
        </p:txBody>
      </p:sp>
      <p:sp>
        <p:nvSpPr>
          <p:cNvPr id="1843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88975" y="1143000"/>
            <a:ext cx="5475288" cy="30813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843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1638" cy="35956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6775058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7BD35B7-DAF1-5B4D-94FA-36B61FD74AC4}" type="slidenum">
              <a:rPr lang="en-US" altLang="x-none"/>
              <a:pPr/>
              <a:t>14</a:t>
            </a:fld>
            <a:endParaRPr lang="en-US" altLang="x-none"/>
          </a:p>
        </p:txBody>
      </p:sp>
      <p:sp>
        <p:nvSpPr>
          <p:cNvPr id="1843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88975" y="1143000"/>
            <a:ext cx="5475288" cy="30813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843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1638" cy="35956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3463880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ítulo 1"/>
          <p:cNvSpPr>
            <a:spLocks noGrp="1"/>
          </p:cNvSpPr>
          <p:nvPr>
            <p:ph type="title"/>
          </p:nvPr>
        </p:nvSpPr>
        <p:spPr>
          <a:xfrm>
            <a:off x="5758249" y="3190208"/>
            <a:ext cx="5949336" cy="8665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</a:t>
            </a:r>
            <a:br>
              <a:rPr lang="pt-BR" dirty="0"/>
            </a:br>
            <a:r>
              <a:rPr lang="pt-BR" dirty="0"/>
              <a:t>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72800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3182" y="840986"/>
            <a:ext cx="10515600" cy="1260087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03182" y="215702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03182" y="2980936"/>
            <a:ext cx="5157787" cy="306530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735594" y="215702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735594" y="2980936"/>
            <a:ext cx="5183188" cy="306530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1442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1139133"/>
            <a:ext cx="10515600" cy="1325563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61000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0745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0916" y="774441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2021" y="118336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10916" y="2374641"/>
            <a:ext cx="3932237" cy="368235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68801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1763" y="709127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619316" y="1247290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31763" y="2309327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17121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858058"/>
            <a:ext cx="10093412" cy="1325563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42783" y="2318558"/>
            <a:ext cx="10093412" cy="3765001"/>
          </a:xfrm>
        </p:spPr>
        <p:txBody>
          <a:bodyPr vert="eaVert"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4709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765402" y="965621"/>
            <a:ext cx="2628900" cy="5173922"/>
          </a:xfrm>
        </p:spPr>
        <p:txBody>
          <a:bodyPr vert="eaVert"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0" y="965621"/>
            <a:ext cx="7613002" cy="5173922"/>
          </a:xfrm>
        </p:spPr>
        <p:txBody>
          <a:bodyPr vert="eaVert"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59778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88384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7DC58E-069D-4F36-BE29-0B66CB30F52D}" type="datetimeFigureOut">
              <a:rPr lang="pt-BR" smtClean="0"/>
              <a:t>03/05/2022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863D64-5C49-418F-86B0-72AC76350E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8302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407520" y="1122363"/>
            <a:ext cx="9144000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pt-BR" dirty="0"/>
              <a:t>Clique para editar o </a:t>
            </a:r>
            <a:br>
              <a:rPr lang="pt-BR" dirty="0"/>
            </a:br>
            <a:r>
              <a:rPr lang="pt-BR" dirty="0"/>
              <a:t>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07520" y="3602038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5346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Título 1"/>
          <p:cNvSpPr>
            <a:spLocks noGrp="1"/>
          </p:cNvSpPr>
          <p:nvPr>
            <p:ph type="title"/>
          </p:nvPr>
        </p:nvSpPr>
        <p:spPr>
          <a:xfrm>
            <a:off x="5758249" y="3190208"/>
            <a:ext cx="5949336" cy="8665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</a:t>
            </a:r>
            <a:br>
              <a:rPr lang="pt-BR" dirty="0"/>
            </a:br>
            <a:r>
              <a:rPr lang="pt-BR" dirty="0"/>
              <a:t>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2657355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7675356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244" y="14049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5244" y="42846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32309617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980514"/>
            <a:ext cx="10515600" cy="1325562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32486" y="2397211"/>
            <a:ext cx="5181600" cy="377975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766486" y="2397211"/>
            <a:ext cx="5181600" cy="377975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5654852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3182" y="840986"/>
            <a:ext cx="10515600" cy="1260087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03182" y="215702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03182" y="2980936"/>
            <a:ext cx="5157787" cy="306530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735594" y="215702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735594" y="2980936"/>
            <a:ext cx="5183188" cy="306530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7551565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1139133"/>
            <a:ext cx="10515600" cy="1325563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0350119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46804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0916" y="774441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2021" y="118336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10916" y="2374641"/>
            <a:ext cx="3932237" cy="368235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458421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1763" y="709127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619316" y="1247290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31763" y="2309327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50294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858058"/>
            <a:ext cx="10093412" cy="1325563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42783" y="2318558"/>
            <a:ext cx="10093412" cy="3765001"/>
          </a:xfrm>
        </p:spPr>
        <p:txBody>
          <a:bodyPr vert="eaVert"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40134946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765402" y="965621"/>
            <a:ext cx="2628900" cy="5173922"/>
          </a:xfrm>
        </p:spPr>
        <p:txBody>
          <a:bodyPr vert="eaVert"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0" y="965621"/>
            <a:ext cx="7613002" cy="5173922"/>
          </a:xfrm>
        </p:spPr>
        <p:txBody>
          <a:bodyPr vert="eaVert"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633700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ítulo 1"/>
          <p:cNvSpPr>
            <a:spLocks noGrp="1"/>
          </p:cNvSpPr>
          <p:nvPr>
            <p:ph type="title"/>
          </p:nvPr>
        </p:nvSpPr>
        <p:spPr>
          <a:xfrm>
            <a:off x="2541813" y="4198651"/>
            <a:ext cx="7108371" cy="8665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353221374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407519" y="1122363"/>
            <a:ext cx="10639925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pt-BR" dirty="0"/>
              <a:t>Clique para editar o </a:t>
            </a:r>
            <a:br>
              <a:rPr lang="pt-BR" dirty="0"/>
            </a:br>
            <a:r>
              <a:rPr lang="pt-BR" dirty="0"/>
              <a:t>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07519" y="3602038"/>
            <a:ext cx="10639925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6749467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114834"/>
                </a:solidFill>
              </a:defRPr>
            </a:lvl1pPr>
            <a:lvl2pPr>
              <a:defRPr>
                <a:solidFill>
                  <a:srgbClr val="114834"/>
                </a:solidFill>
              </a:defRPr>
            </a:lvl2pPr>
            <a:lvl3pPr>
              <a:defRPr>
                <a:solidFill>
                  <a:srgbClr val="114834"/>
                </a:solidFill>
              </a:defRPr>
            </a:lvl3pPr>
            <a:lvl4pPr>
              <a:defRPr>
                <a:solidFill>
                  <a:srgbClr val="114834"/>
                </a:solidFill>
              </a:defRPr>
            </a:lvl4pPr>
            <a:lvl5pPr>
              <a:defRPr>
                <a:solidFill>
                  <a:srgbClr val="114834"/>
                </a:solidFill>
              </a:defRPr>
            </a:lvl5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4281971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244" y="128986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5244" y="4169586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37561660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32486" y="2397967"/>
            <a:ext cx="5181600" cy="3582955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766486" y="2397967"/>
            <a:ext cx="5181600" cy="3582955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20486423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3182" y="989045"/>
            <a:ext cx="10515600" cy="1177504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03182" y="2267338"/>
            <a:ext cx="5157787" cy="71359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03182" y="2980936"/>
            <a:ext cx="5157787" cy="2981325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735594" y="2267338"/>
            <a:ext cx="5183188" cy="71359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735594" y="2980936"/>
            <a:ext cx="5183188" cy="2981325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72799303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1139133"/>
            <a:ext cx="10515600" cy="1325563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82425737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751393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0916" y="774441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2021" y="118336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10916" y="237464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183520497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1763" y="709127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743305" y="1247291"/>
            <a:ext cx="6172200" cy="465923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31763" y="2309327"/>
            <a:ext cx="3932237" cy="359720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313621259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1045029"/>
            <a:ext cx="10520686" cy="1138592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42783" y="2318558"/>
            <a:ext cx="10520686" cy="3596210"/>
          </a:xfrm>
        </p:spPr>
        <p:txBody>
          <a:bodyPr vert="eaVert"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1838435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7DC58E-069D-4F36-BE29-0B66CB30F52D}" type="datetimeFigureOut">
              <a:rPr lang="pt-BR" smtClean="0"/>
              <a:t>03/05/2022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863D64-5C49-418F-86B0-72AC76350E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994171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250594" y="1082351"/>
            <a:ext cx="2628900" cy="4814596"/>
          </a:xfrm>
        </p:spPr>
        <p:txBody>
          <a:bodyPr vert="eaVert"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87828" y="1082351"/>
            <a:ext cx="7510366" cy="4814596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193899662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ission &amp; Vi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xmlns="" id="{B0BDC4C1-55FF-664E-9DF7-5135A5F7A058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0" y="1878228"/>
            <a:ext cx="5586709" cy="4979773"/>
          </a:xfrm>
          <a:custGeom>
            <a:avLst/>
            <a:gdLst>
              <a:gd name="connsiteX0" fmla="*/ 5399904 w 11170508"/>
              <a:gd name="connsiteY0" fmla="*/ 0 h 9959545"/>
              <a:gd name="connsiteX1" fmla="*/ 11170508 w 11170508"/>
              <a:gd name="connsiteY1" fmla="*/ 5770605 h 9959545"/>
              <a:gd name="connsiteX2" fmla="*/ 9480337 w 11170508"/>
              <a:gd name="connsiteY2" fmla="*/ 9851039 h 9959545"/>
              <a:gd name="connsiteX3" fmla="*/ 9366529 w 11170508"/>
              <a:gd name="connsiteY3" fmla="*/ 9959545 h 9959545"/>
              <a:gd name="connsiteX4" fmla="*/ 1433278 w 11170508"/>
              <a:gd name="connsiteY4" fmla="*/ 9959545 h 9959545"/>
              <a:gd name="connsiteX5" fmla="*/ 1319470 w 11170508"/>
              <a:gd name="connsiteY5" fmla="*/ 9851039 h 9959545"/>
              <a:gd name="connsiteX6" fmla="*/ 82781 w 11170508"/>
              <a:gd name="connsiteY6" fmla="*/ 8016785 h 9959545"/>
              <a:gd name="connsiteX7" fmla="*/ 0 w 11170508"/>
              <a:gd name="connsiteY7" fmla="*/ 7806835 h 9959545"/>
              <a:gd name="connsiteX8" fmla="*/ 0 w 11170508"/>
              <a:gd name="connsiteY8" fmla="*/ 3734376 h 9959545"/>
              <a:gd name="connsiteX9" fmla="*/ 82781 w 11170508"/>
              <a:gd name="connsiteY9" fmla="*/ 3524426 h 9959545"/>
              <a:gd name="connsiteX10" fmla="*/ 5399904 w 11170508"/>
              <a:gd name="connsiteY10" fmla="*/ 0 h 9959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170508" h="9959545">
                <a:moveTo>
                  <a:pt x="5399904" y="0"/>
                </a:moveTo>
                <a:cubicBezTo>
                  <a:pt x="8586920" y="0"/>
                  <a:pt x="11170508" y="2583588"/>
                  <a:pt x="11170508" y="5770605"/>
                </a:cubicBezTo>
                <a:cubicBezTo>
                  <a:pt x="11170508" y="7364113"/>
                  <a:pt x="10524611" y="8806765"/>
                  <a:pt x="9480337" y="9851039"/>
                </a:cubicBezTo>
                <a:lnTo>
                  <a:pt x="9366529" y="9959545"/>
                </a:lnTo>
                <a:lnTo>
                  <a:pt x="1433278" y="9959545"/>
                </a:lnTo>
                <a:lnTo>
                  <a:pt x="1319470" y="9851039"/>
                </a:lnTo>
                <a:cubicBezTo>
                  <a:pt x="797332" y="9328902"/>
                  <a:pt x="374790" y="8707170"/>
                  <a:pt x="82781" y="8016785"/>
                </a:cubicBezTo>
                <a:lnTo>
                  <a:pt x="0" y="7806835"/>
                </a:lnTo>
                <a:lnTo>
                  <a:pt x="0" y="3734376"/>
                </a:lnTo>
                <a:lnTo>
                  <a:pt x="82781" y="3524426"/>
                </a:lnTo>
                <a:cubicBezTo>
                  <a:pt x="958807" y="1453269"/>
                  <a:pt x="3009641" y="0"/>
                  <a:pt x="5399904" y="0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 anchor="t">
            <a:noAutofit/>
          </a:bodyPr>
          <a:lstStyle>
            <a:lvl1pPr marL="0" indent="0" algn="ctr">
              <a:buNone/>
              <a:defRPr sz="1100" b="1" i="0">
                <a:latin typeface="Nunito Sans SemiBold" pitchFamily="2" charset="77"/>
                <a:ea typeface="Source Sans Pro Light" panose="020B0403030403020204" pitchFamily="34" charset="0"/>
                <a:cs typeface="Noto Sans Light" panose="020B0402040504020204" pitchFamily="34" charset="0"/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63190117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214514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7315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114834"/>
                </a:solidFill>
              </a:defRPr>
            </a:lvl1pPr>
            <a:lvl2pPr>
              <a:defRPr>
                <a:solidFill>
                  <a:srgbClr val="114834"/>
                </a:solidFill>
              </a:defRPr>
            </a:lvl2pPr>
            <a:lvl3pPr>
              <a:defRPr>
                <a:solidFill>
                  <a:srgbClr val="114834"/>
                </a:solidFill>
              </a:defRPr>
            </a:lvl3pPr>
            <a:lvl4pPr>
              <a:defRPr>
                <a:solidFill>
                  <a:srgbClr val="114834"/>
                </a:solidFill>
              </a:defRPr>
            </a:lvl4pPr>
            <a:lvl5pPr>
              <a:defRPr>
                <a:solidFill>
                  <a:srgbClr val="114834"/>
                </a:solidFill>
              </a:defRPr>
            </a:lvl5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8935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0752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0752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9712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114834"/>
                </a:solidFill>
              </a:defRPr>
            </a:lvl1pPr>
            <a:lvl2pPr>
              <a:defRPr>
                <a:solidFill>
                  <a:srgbClr val="114834"/>
                </a:solidFill>
              </a:defRPr>
            </a:lvl2pPr>
            <a:lvl3pPr>
              <a:defRPr>
                <a:solidFill>
                  <a:srgbClr val="114834"/>
                </a:solidFill>
              </a:defRPr>
            </a:lvl3pPr>
            <a:lvl4pPr>
              <a:defRPr>
                <a:solidFill>
                  <a:srgbClr val="114834"/>
                </a:solidFill>
              </a:defRPr>
            </a:lvl4pPr>
            <a:lvl5pPr>
              <a:defRPr>
                <a:solidFill>
                  <a:srgbClr val="114834"/>
                </a:solidFill>
              </a:defRPr>
            </a:lvl5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1677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395244" y="14049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dirty="0"/>
              <a:t>Clique para editar o </a:t>
            </a:r>
            <a:br>
              <a:rPr lang="pt-BR" dirty="0"/>
            </a:br>
            <a:r>
              <a:rPr lang="pt-BR" dirty="0"/>
              <a:t>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5244" y="42846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423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980514"/>
            <a:ext cx="10515600" cy="1325562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32486" y="2397211"/>
            <a:ext cx="5181600" cy="377975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766486" y="2397211"/>
            <a:ext cx="5181600" cy="377975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2159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jpe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image" Target="../media/image5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31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image" Target="../media/image6.jpeg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5758249" y="3190208"/>
            <a:ext cx="5949336" cy="8665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</a:t>
            </a:r>
            <a:br>
              <a:rPr lang="pt-BR" dirty="0"/>
            </a:br>
            <a:r>
              <a:rPr lang="pt-BR" dirty="0"/>
              <a:t>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401451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kern="1200">
          <a:solidFill>
            <a:srgbClr val="114834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  <a:solidFill>
            <a:srgbClr val="345292"/>
          </a:solidFill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2541813" y="4198651"/>
            <a:ext cx="7108371" cy="8665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567163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6" r:id="rId3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114834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661"/>
          <a:stretch/>
        </p:blipFill>
        <p:spPr>
          <a:xfrm>
            <a:off x="11074237" y="0"/>
            <a:ext cx="1117763" cy="6858000"/>
          </a:xfrm>
          <a:prstGeom prst="rect">
            <a:avLst/>
          </a:prstGeom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42783" y="980513"/>
            <a:ext cx="1005222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42783" y="2441013"/>
            <a:ext cx="10052222" cy="36444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  <p:sp>
        <p:nvSpPr>
          <p:cNvPr id="12" name="Retângulo 11"/>
          <p:cNvSpPr/>
          <p:nvPr userDrawn="1"/>
        </p:nvSpPr>
        <p:spPr>
          <a:xfrm>
            <a:off x="442783" y="393924"/>
            <a:ext cx="647451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/>
            <a:r>
              <a:rPr lang="pt-BR" sz="2800" b="0" cap="none" spc="0" dirty="0">
                <a:ln w="0"/>
                <a:solidFill>
                  <a:srgbClr val="114834"/>
                </a:solidFill>
                <a:effectLst/>
                <a:latin typeface="Tisa Sans Pro" panose="020B0504020201020104" pitchFamily="34" charset="0"/>
              </a:rPr>
              <a:t>Saúde Mental na APS</a:t>
            </a:r>
          </a:p>
        </p:txBody>
      </p:sp>
    </p:spTree>
    <p:extLst>
      <p:ext uri="{BB962C8B-B14F-4D97-AF65-F5344CB8AC3E}">
        <p14:creationId xmlns:p14="http://schemas.microsoft.com/office/powerpoint/2010/main" val="560746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7" r:id="rId12"/>
    <p:sldLayoutId id="214748369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kern="1200" baseline="0">
          <a:solidFill>
            <a:schemeClr val="tx1">
              <a:lumMod val="65000"/>
              <a:lumOff val="35000"/>
            </a:schemeClr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9999"/>
        </a:buClr>
        <a:buFontTx/>
        <a:buBlip>
          <a:blip r:embed="rId16"/>
        </a:buBlip>
        <a:defRPr sz="2200" kern="1200" baseline="0">
          <a:solidFill>
            <a:srgbClr val="114834"/>
          </a:solidFill>
          <a:latin typeface="Calibri" panose="020F05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6"/>
        </a:buBlip>
        <a:defRPr sz="2000" kern="1200" baseline="0">
          <a:solidFill>
            <a:srgbClr val="114834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6"/>
        </a:buBlip>
        <a:defRPr sz="1800" kern="1200" baseline="0">
          <a:solidFill>
            <a:srgbClr val="114834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6"/>
        </a:buBlip>
        <a:defRPr sz="1600" kern="1200" baseline="0">
          <a:solidFill>
            <a:srgbClr val="114834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6"/>
        </a:buBlip>
        <a:defRPr sz="1400" kern="1200" baseline="0">
          <a:solidFill>
            <a:srgbClr val="114834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14834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42783" y="980513"/>
            <a:ext cx="1005222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42783" y="2441013"/>
            <a:ext cx="10052222" cy="36444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14" name="Retângulo 13"/>
          <p:cNvSpPr/>
          <p:nvPr userDrawn="1"/>
        </p:nvSpPr>
        <p:spPr>
          <a:xfrm>
            <a:off x="442783" y="393924"/>
            <a:ext cx="647451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/>
            <a:r>
              <a:rPr lang="pt-BR" sz="2800" b="0" cap="none" spc="0" dirty="0">
                <a:ln w="0"/>
                <a:solidFill>
                  <a:schemeClr val="bg1"/>
                </a:solidFill>
                <a:effectLst/>
                <a:latin typeface="Tisa Sans Pro" panose="020B0504020201020104" pitchFamily="34" charset="0"/>
              </a:rPr>
              <a:t>Saúde Mental na APS</a:t>
            </a:r>
          </a:p>
        </p:txBody>
      </p:sp>
      <p:pic>
        <p:nvPicPr>
          <p:cNvPr id="13" name="Imagem 12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661"/>
          <a:stretch/>
        </p:blipFill>
        <p:spPr>
          <a:xfrm>
            <a:off x="11074237" y="0"/>
            <a:ext cx="11177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222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 baseline="0">
          <a:solidFill>
            <a:schemeClr val="bg1"/>
          </a:solidFill>
          <a:latin typeface="Calibri Light" panose="020F03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9999"/>
        </a:buClr>
        <a:buFontTx/>
        <a:buBlip>
          <a:blip r:embed="rId14"/>
        </a:buBlip>
        <a:defRPr sz="2200" kern="1200" baseline="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4"/>
        </a:buBlip>
        <a:defRPr sz="2000" kern="1200" baseline="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4"/>
        </a:buBlip>
        <a:defRPr sz="1800" kern="1200" baseline="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4"/>
        </a:buBlip>
        <a:defRPr sz="1600" kern="1200" baseline="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4"/>
        </a:buBlip>
        <a:defRPr sz="1400" kern="1200" baseline="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42783" y="1108988"/>
            <a:ext cx="10515600" cy="1197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42783" y="2441013"/>
            <a:ext cx="10515600" cy="35127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11" name="Retângulo 10"/>
          <p:cNvSpPr/>
          <p:nvPr userDrawn="1"/>
        </p:nvSpPr>
        <p:spPr>
          <a:xfrm>
            <a:off x="442783" y="393924"/>
            <a:ext cx="647451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/>
            <a:r>
              <a:rPr lang="pt-BR" sz="2800" b="0" cap="none" spc="0" dirty="0">
                <a:ln w="0"/>
                <a:solidFill>
                  <a:srgbClr val="114834"/>
                </a:solidFill>
                <a:effectLst/>
                <a:latin typeface="Tisa Sans Pro" panose="020B0504020201020104" pitchFamily="34" charset="0"/>
              </a:rPr>
              <a:t>Saúde Mental na APS</a:t>
            </a:r>
          </a:p>
        </p:txBody>
      </p:sp>
      <p:pic>
        <p:nvPicPr>
          <p:cNvPr id="14" name="Imagem 13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661"/>
          <a:stretch/>
        </p:blipFill>
        <p:spPr>
          <a:xfrm>
            <a:off x="11074237" y="0"/>
            <a:ext cx="11177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282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703" r:id="rId12"/>
    <p:sldLayoutId id="214748370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kern="1200" baseline="0">
          <a:solidFill>
            <a:schemeClr val="tx1">
              <a:lumMod val="65000"/>
              <a:lumOff val="35000"/>
            </a:schemeClr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9999"/>
        </a:buClr>
        <a:buFontTx/>
        <a:buBlip>
          <a:blip r:embed="rId17"/>
        </a:buBlip>
        <a:defRPr sz="2200" kern="1200" baseline="0">
          <a:solidFill>
            <a:srgbClr val="114834"/>
          </a:solidFill>
          <a:latin typeface="Calibri" panose="020F05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7"/>
        </a:buBlip>
        <a:defRPr sz="2000" kern="1200" baseline="0">
          <a:solidFill>
            <a:srgbClr val="114834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7"/>
        </a:buBlip>
        <a:defRPr sz="1800" kern="1200" baseline="0">
          <a:solidFill>
            <a:srgbClr val="114834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7"/>
        </a:buBlip>
        <a:defRPr sz="1600" kern="1200" baseline="0">
          <a:solidFill>
            <a:srgbClr val="114834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7"/>
        </a:buBlip>
        <a:defRPr sz="1400" kern="1200" baseline="0">
          <a:solidFill>
            <a:srgbClr val="114834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ço Reservado para Conteúdo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422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gle/oiD1qdtbviiEWgcd7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forms.office.com/Pages/ResponsePage.aspx?id=RYPCbUgwwUm-ytXK0oqPd7FCNFeT5fpOvsA3AGW5ENJUREI3TFpLVFMwV0Q2WVc0VjhHSEhEMlg1WC4u" TargetMode="Externa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5758249" y="3190208"/>
            <a:ext cx="5949336" cy="866559"/>
          </a:xfrm>
        </p:spPr>
        <p:txBody>
          <a:bodyPr>
            <a:noAutofit/>
          </a:bodyPr>
          <a:lstStyle/>
          <a:p>
            <a:r>
              <a:rPr lang="pt-BR" dirty="0"/>
              <a:t>Oficina Preparatória 2</a:t>
            </a:r>
            <a:br>
              <a:rPr lang="pt-BR" dirty="0"/>
            </a:br>
            <a:r>
              <a:rPr lang="pt-BR" dirty="0"/>
              <a:t>Material de Apoio Parte I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B7CDF6B1-3256-4E5B-9283-EF17F1FB06E1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1148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título: calibri (Light Títulos) 40 - branco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Alinhada à direita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reposicionar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imagens</a:t>
            </a:r>
          </a:p>
        </p:txBody>
      </p:sp>
    </p:spTree>
    <p:extLst>
      <p:ext uri="{BB962C8B-B14F-4D97-AF65-F5344CB8AC3E}">
        <p14:creationId xmlns:p14="http://schemas.microsoft.com/office/powerpoint/2010/main" val="40602159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8A6A3541-DBD1-427C-A910-43D7B8EB53E9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1148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título: calibri (Corpo) 36 - azul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reposicionar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imagens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 Desafio da Expansão</a:t>
            </a:r>
          </a:p>
        </p:txBody>
      </p:sp>
    </p:spTree>
    <p:extLst>
      <p:ext uri="{BB962C8B-B14F-4D97-AF65-F5344CB8AC3E}">
        <p14:creationId xmlns:p14="http://schemas.microsoft.com/office/powerpoint/2010/main" val="11196322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958E2E2-9E86-48BF-9757-B0A60CDE5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Expansão em Saúde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5482A34F-DDE9-4AF0-A4B3-46781D951E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A expansão é a habilidade de uma intervenção de saúde que  mostra ser efetiva em pequena escala e sob condições controladas ser expandida sob condições do mundo real para atingir uma grande proporção de população elegível, mas mantendo a efetividade .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EXPANDNET WHO. Beginning with the end in mind: planning pilot projects and other programmatic  research for successful scale up. Geneva: World Health Organization; 2011.</a:t>
            </a: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36431FC3-E95C-4C1A-B74B-E4FB082998FD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1148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Slide corpo TUTORIA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sub-título: calibri 28 - cor do marcador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Corpo do texto: calibri 22 – azul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Manter os marcadores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Máximo cinco tópicos por slide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Tópicos alinhados à esquerda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483646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F291718-D25D-4258-8DD3-DD57A7B75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Desafio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743C1830-7715-41C4-B9A2-D991D4A76D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Expandir inovações dentro de uma organização ou para outras organizações para melhorar o cuidado e para reduzir variações indesejadas de desempenho constitui um dos principais desafios dos sistemas de atenção à saúde contemporâneos.</a:t>
            </a:r>
          </a:p>
        </p:txBody>
      </p:sp>
    </p:spTree>
    <p:extLst>
      <p:ext uri="{BB962C8B-B14F-4D97-AF65-F5344CB8AC3E}">
        <p14:creationId xmlns:p14="http://schemas.microsoft.com/office/powerpoint/2010/main" val="39851993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11">
            <a:extLst>
              <a:ext uri="{FF2B5EF4-FFF2-40B4-BE49-F238E27FC236}">
                <a16:creationId xmlns:a16="http://schemas.microsoft.com/office/drawing/2014/main" xmlns="" id="{E8688E2E-BD70-4E96-9BDB-45A4252DCF7A}"/>
              </a:ext>
            </a:extLst>
          </p:cNvPr>
          <p:cNvSpPr/>
          <p:nvPr/>
        </p:nvSpPr>
        <p:spPr>
          <a:xfrm>
            <a:off x="5911814" y="4192958"/>
            <a:ext cx="2102239" cy="239859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Calibri  "/>
            </a:endParaRPr>
          </a:p>
        </p:txBody>
      </p:sp>
      <p:sp>
        <p:nvSpPr>
          <p:cNvPr id="2" name="Right Arrow 1">
            <a:extLst>
              <a:ext uri="{FF2B5EF4-FFF2-40B4-BE49-F238E27FC236}">
                <a16:creationId xmlns:a16="http://schemas.microsoft.com/office/drawing/2014/main" xmlns="" id="{5B4073F7-FD4C-7E4C-9C44-38523DA46DEC}"/>
              </a:ext>
            </a:extLst>
          </p:cNvPr>
          <p:cNvSpPr/>
          <p:nvPr/>
        </p:nvSpPr>
        <p:spPr>
          <a:xfrm>
            <a:off x="433229" y="2179023"/>
            <a:ext cx="10668000" cy="425450"/>
          </a:xfrm>
          <a:prstGeom prst="rightArrow">
            <a:avLst>
              <a:gd name="adj1" fmla="val 100000"/>
              <a:gd name="adj2" fmla="val 5597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Calibri  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A03C22B9-C2E5-8346-A5CE-5C32E6FDF09E}"/>
              </a:ext>
            </a:extLst>
          </p:cNvPr>
          <p:cNvGrpSpPr/>
          <p:nvPr/>
        </p:nvGrpSpPr>
        <p:grpSpPr>
          <a:xfrm>
            <a:off x="852507" y="1769973"/>
            <a:ext cx="1263683" cy="1263683"/>
            <a:chOff x="6203917" y="6068451"/>
            <a:chExt cx="2527366" cy="2527366"/>
          </a:xfrm>
          <a:solidFill>
            <a:srgbClr val="1D7D5B"/>
          </a:solidFill>
        </p:grpSpPr>
        <p:sp>
          <p:nvSpPr>
            <p:cNvPr id="3" name="Teardrop 2">
              <a:extLst>
                <a:ext uri="{FF2B5EF4-FFF2-40B4-BE49-F238E27FC236}">
                  <a16:creationId xmlns:a16="http://schemas.microsoft.com/office/drawing/2014/main" xmlns="" id="{89CD00F2-DF86-7E4B-9C89-E86CECEB6482}"/>
                </a:ext>
              </a:extLst>
            </p:cNvPr>
            <p:cNvSpPr/>
            <p:nvPr/>
          </p:nvSpPr>
          <p:spPr>
            <a:xfrm rot="8100000">
              <a:off x="6203917" y="6068451"/>
              <a:ext cx="2527366" cy="2527366"/>
            </a:xfrm>
            <a:prstGeom prst="teardrop">
              <a:avLst>
                <a:gd name="adj" fmla="val 118365"/>
              </a:avLst>
            </a:prstGeom>
            <a:grpFill/>
            <a:ln>
              <a:solidFill>
                <a:srgbClr val="1D7D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>
                <a:latin typeface="Calibri  "/>
              </a:endParaRP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xmlns="" id="{5484A468-A1FF-AD43-B720-815F6C4B7F56}"/>
                </a:ext>
              </a:extLst>
            </p:cNvPr>
            <p:cNvSpPr/>
            <p:nvPr/>
          </p:nvSpPr>
          <p:spPr>
            <a:xfrm>
              <a:off x="6369481" y="6230072"/>
              <a:ext cx="2194970" cy="219497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D7D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>
                <a:latin typeface="Calibri  "/>
              </a:endParaRP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D5EA104-B78A-8F4E-996A-683BE35FEB36}"/>
              </a:ext>
            </a:extLst>
          </p:cNvPr>
          <p:cNvSpPr/>
          <p:nvPr/>
        </p:nvSpPr>
        <p:spPr>
          <a:xfrm>
            <a:off x="432912" y="3444894"/>
            <a:ext cx="2102239" cy="726572"/>
          </a:xfrm>
          <a:prstGeom prst="rect">
            <a:avLst/>
          </a:prstGeom>
          <a:solidFill>
            <a:srgbClr val="1D7D5B"/>
          </a:solidFill>
          <a:ln>
            <a:solidFill>
              <a:srgbClr val="1D7D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Calibri  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20984FD9-255A-8D45-8A12-164C3DD08AC0}"/>
              </a:ext>
            </a:extLst>
          </p:cNvPr>
          <p:cNvSpPr/>
          <p:nvPr/>
        </p:nvSpPr>
        <p:spPr>
          <a:xfrm>
            <a:off x="433229" y="4171465"/>
            <a:ext cx="2102239" cy="23985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Calibri  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0859A5FE-F1BD-9C4B-90BD-E9BA8730B797}"/>
              </a:ext>
            </a:extLst>
          </p:cNvPr>
          <p:cNvGrpSpPr/>
          <p:nvPr/>
        </p:nvGrpSpPr>
        <p:grpSpPr>
          <a:xfrm>
            <a:off x="9070701" y="1759907"/>
            <a:ext cx="1263683" cy="1263683"/>
            <a:chOff x="6203917" y="6068451"/>
            <a:chExt cx="2527366" cy="2527366"/>
          </a:xfrm>
          <a:solidFill>
            <a:srgbClr val="009D82"/>
          </a:solidFill>
        </p:grpSpPr>
        <p:sp>
          <p:nvSpPr>
            <p:cNvPr id="13" name="Teardrop 12">
              <a:extLst>
                <a:ext uri="{FF2B5EF4-FFF2-40B4-BE49-F238E27FC236}">
                  <a16:creationId xmlns:a16="http://schemas.microsoft.com/office/drawing/2014/main" xmlns="" id="{707D686E-A54D-A942-BE0A-8C873570D3BD}"/>
                </a:ext>
              </a:extLst>
            </p:cNvPr>
            <p:cNvSpPr/>
            <p:nvPr/>
          </p:nvSpPr>
          <p:spPr>
            <a:xfrm rot="8100000">
              <a:off x="6203917" y="6068451"/>
              <a:ext cx="2527366" cy="2527366"/>
            </a:xfrm>
            <a:prstGeom prst="teardrop">
              <a:avLst>
                <a:gd name="adj" fmla="val 118365"/>
              </a:avLst>
            </a:prstGeom>
            <a:grpFill/>
            <a:ln>
              <a:solidFill>
                <a:srgbClr val="009D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>
                <a:latin typeface="Calibri  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5D46616B-48BB-F64A-A91A-573FE1D14C02}"/>
                </a:ext>
              </a:extLst>
            </p:cNvPr>
            <p:cNvSpPr/>
            <p:nvPr/>
          </p:nvSpPr>
          <p:spPr>
            <a:xfrm>
              <a:off x="6369481" y="6230072"/>
              <a:ext cx="2194970" cy="219497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9D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>
                <a:latin typeface="Calibri  "/>
              </a:endParaRP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C47612D0-59B4-D040-A659-5E276BA0EDBA}"/>
              </a:ext>
            </a:extLst>
          </p:cNvPr>
          <p:cNvSpPr/>
          <p:nvPr/>
        </p:nvSpPr>
        <p:spPr>
          <a:xfrm>
            <a:off x="8651106" y="3429000"/>
            <a:ext cx="2102239" cy="722618"/>
          </a:xfrm>
          <a:prstGeom prst="rect">
            <a:avLst/>
          </a:prstGeom>
          <a:solidFill>
            <a:srgbClr val="009D82"/>
          </a:solidFill>
          <a:ln>
            <a:solidFill>
              <a:srgbClr val="009D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Calibri  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E0F705C9-3496-1644-A15E-A0C0F8A474FF}"/>
              </a:ext>
            </a:extLst>
          </p:cNvPr>
          <p:cNvSpPr/>
          <p:nvPr/>
        </p:nvSpPr>
        <p:spPr>
          <a:xfrm>
            <a:off x="8651106" y="4161541"/>
            <a:ext cx="2102239" cy="239859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Calibri  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B79EB52C-4818-2240-A1D5-42CA1F06F47A}"/>
              </a:ext>
            </a:extLst>
          </p:cNvPr>
          <p:cNvGrpSpPr/>
          <p:nvPr/>
        </p:nvGrpSpPr>
        <p:grpSpPr>
          <a:xfrm>
            <a:off x="6331409" y="1759907"/>
            <a:ext cx="1263683" cy="1263683"/>
            <a:chOff x="6203917" y="6068451"/>
            <a:chExt cx="2527366" cy="2527366"/>
          </a:xfrm>
        </p:grpSpPr>
        <p:sp>
          <p:nvSpPr>
            <p:cNvPr id="19" name="Teardrop 18">
              <a:extLst>
                <a:ext uri="{FF2B5EF4-FFF2-40B4-BE49-F238E27FC236}">
                  <a16:creationId xmlns:a16="http://schemas.microsoft.com/office/drawing/2014/main" xmlns="" id="{C522F5D6-E95A-1F4F-B810-3435C4C597DE}"/>
                </a:ext>
              </a:extLst>
            </p:cNvPr>
            <p:cNvSpPr/>
            <p:nvPr/>
          </p:nvSpPr>
          <p:spPr>
            <a:xfrm rot="8100000">
              <a:off x="6203917" y="6068451"/>
              <a:ext cx="2527366" cy="2527366"/>
            </a:xfrm>
            <a:prstGeom prst="teardrop">
              <a:avLst>
                <a:gd name="adj" fmla="val 118365"/>
              </a:avLst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>
                <a:latin typeface="Calibri  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xmlns="" id="{1F6E3190-3E16-FF4C-8DE0-D6A4559E6A44}"/>
                </a:ext>
              </a:extLst>
            </p:cNvPr>
            <p:cNvSpPr/>
            <p:nvPr/>
          </p:nvSpPr>
          <p:spPr>
            <a:xfrm>
              <a:off x="6369481" y="6230072"/>
              <a:ext cx="2194970" cy="219497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>
                <a:latin typeface="Calibri  "/>
              </a:endParaRPr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83F42EB1-8D46-A54E-A4C2-D65479D9A15F}"/>
              </a:ext>
            </a:extLst>
          </p:cNvPr>
          <p:cNvSpPr/>
          <p:nvPr/>
        </p:nvSpPr>
        <p:spPr>
          <a:xfrm>
            <a:off x="5911814" y="3429000"/>
            <a:ext cx="2102239" cy="72261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Calibri  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13BEAF02-6DF5-064F-8F19-A3ADD65636A4}"/>
              </a:ext>
            </a:extLst>
          </p:cNvPr>
          <p:cNvSpPr/>
          <p:nvPr/>
        </p:nvSpPr>
        <p:spPr>
          <a:xfrm>
            <a:off x="5911814" y="4161541"/>
            <a:ext cx="2102239" cy="2172690"/>
          </a:xfrm>
          <a:prstGeom prst="rect">
            <a:avLst/>
          </a:prstGeom>
        </p:spPr>
        <p:txBody>
          <a:bodyPr vert="horz" wrap="square" lIns="45720" tIns="22860" rIns="45720" bIns="22860" rtlCol="0" anchor="ctr">
            <a:spAutoFit/>
          </a:bodyPr>
          <a:lstStyle/>
          <a:p>
            <a:pPr marL="171450" indent="-171450" defTabSz="1087636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100" dirty="0">
              <a:solidFill>
                <a:srgbClr val="1D7D5B"/>
              </a:solidFill>
              <a:latin typeface="Open Sans Light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81E046D4-0B35-3147-B50D-399F81FFEE0E}"/>
              </a:ext>
            </a:extLst>
          </p:cNvPr>
          <p:cNvGrpSpPr/>
          <p:nvPr/>
        </p:nvGrpSpPr>
        <p:grpSpPr>
          <a:xfrm>
            <a:off x="3592117" y="1759907"/>
            <a:ext cx="1263683" cy="1263683"/>
            <a:chOff x="6203917" y="6068451"/>
            <a:chExt cx="2527366" cy="2527366"/>
          </a:xfrm>
          <a:solidFill>
            <a:schemeClr val="accent5">
              <a:lumMod val="75000"/>
            </a:schemeClr>
          </a:solidFill>
        </p:grpSpPr>
        <p:sp>
          <p:nvSpPr>
            <p:cNvPr id="25" name="Teardrop 24">
              <a:extLst>
                <a:ext uri="{FF2B5EF4-FFF2-40B4-BE49-F238E27FC236}">
                  <a16:creationId xmlns:a16="http://schemas.microsoft.com/office/drawing/2014/main" xmlns="" id="{A2339B6B-C0F7-6A46-BBAC-93AB14F954D2}"/>
                </a:ext>
              </a:extLst>
            </p:cNvPr>
            <p:cNvSpPr/>
            <p:nvPr/>
          </p:nvSpPr>
          <p:spPr>
            <a:xfrm rot="8100000">
              <a:off x="6203917" y="6068451"/>
              <a:ext cx="2527366" cy="2527366"/>
            </a:xfrm>
            <a:prstGeom prst="teardrop">
              <a:avLst>
                <a:gd name="adj" fmla="val 11836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>
                <a:latin typeface="Calibri  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xmlns="" id="{2FF3B09F-56E2-404A-B2B9-8C8E05EB900B}"/>
                </a:ext>
              </a:extLst>
            </p:cNvPr>
            <p:cNvSpPr/>
            <p:nvPr/>
          </p:nvSpPr>
          <p:spPr>
            <a:xfrm>
              <a:off x="6369481" y="6230072"/>
              <a:ext cx="2194970" cy="219497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>
                <a:latin typeface="Calibri  "/>
              </a:endParaRPr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EEAFBB83-3E90-F840-81AF-FF0A89A72DDF}"/>
              </a:ext>
            </a:extLst>
          </p:cNvPr>
          <p:cNvSpPr/>
          <p:nvPr/>
        </p:nvSpPr>
        <p:spPr>
          <a:xfrm>
            <a:off x="3172522" y="3429000"/>
            <a:ext cx="2102239" cy="72261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Calibri  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B1526952-7806-8C4F-8E1D-84323F1B2DAC}"/>
              </a:ext>
            </a:extLst>
          </p:cNvPr>
          <p:cNvSpPr/>
          <p:nvPr/>
        </p:nvSpPr>
        <p:spPr>
          <a:xfrm>
            <a:off x="3172522" y="4161541"/>
            <a:ext cx="2102239" cy="239859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Calibri  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5E93EDE2-A18E-6E4C-9FC7-6905E3113573}"/>
              </a:ext>
            </a:extLst>
          </p:cNvPr>
          <p:cNvSpPr/>
          <p:nvPr/>
        </p:nvSpPr>
        <p:spPr>
          <a:xfrm>
            <a:off x="432912" y="6580248"/>
            <a:ext cx="2102239" cy="82062"/>
          </a:xfrm>
          <a:prstGeom prst="rect">
            <a:avLst/>
          </a:prstGeom>
          <a:solidFill>
            <a:srgbClr val="1D7D5B"/>
          </a:solidFill>
          <a:ln>
            <a:solidFill>
              <a:srgbClr val="1D7D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Calibri  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74B8E01C-AE68-5F49-8788-90D1F57B7761}"/>
              </a:ext>
            </a:extLst>
          </p:cNvPr>
          <p:cNvSpPr/>
          <p:nvPr/>
        </p:nvSpPr>
        <p:spPr>
          <a:xfrm>
            <a:off x="3172521" y="6570182"/>
            <a:ext cx="2102239" cy="8206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Calibri  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3EE794A0-001C-DA47-A44C-FFEA5DA32BC2}"/>
              </a:ext>
            </a:extLst>
          </p:cNvPr>
          <p:cNvSpPr/>
          <p:nvPr/>
        </p:nvSpPr>
        <p:spPr>
          <a:xfrm>
            <a:off x="5911497" y="6591865"/>
            <a:ext cx="2102239" cy="8206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Calibri  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B8FFAC78-6620-E64E-BB30-A82A6B077614}"/>
              </a:ext>
            </a:extLst>
          </p:cNvPr>
          <p:cNvSpPr/>
          <p:nvPr/>
        </p:nvSpPr>
        <p:spPr>
          <a:xfrm>
            <a:off x="8651106" y="6570182"/>
            <a:ext cx="2102239" cy="82062"/>
          </a:xfrm>
          <a:prstGeom prst="rect">
            <a:avLst/>
          </a:prstGeom>
          <a:solidFill>
            <a:srgbClr val="009D82"/>
          </a:solidFill>
          <a:ln>
            <a:solidFill>
              <a:srgbClr val="009D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Calibri  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89BEEA18-CD46-214B-9603-E3E00A72D0CE}"/>
              </a:ext>
            </a:extLst>
          </p:cNvPr>
          <p:cNvSpPr txBox="1"/>
          <p:nvPr/>
        </p:nvSpPr>
        <p:spPr>
          <a:xfrm>
            <a:off x="1113771" y="2230249"/>
            <a:ext cx="740524" cy="3385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600" b="1" dirty="0">
                <a:solidFill>
                  <a:srgbClr val="1D7D5B"/>
                </a:solidFill>
                <a:latin typeface="Calibri  "/>
                <a:ea typeface="League Spartan" charset="0"/>
                <a:cs typeface="Poppins" pitchFamily="2" charset="77"/>
              </a:rPr>
              <a:t>FASE 1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16205E5B-8310-314E-9BCE-401CAD16A83C}"/>
              </a:ext>
            </a:extLst>
          </p:cNvPr>
          <p:cNvSpPr txBox="1"/>
          <p:nvPr/>
        </p:nvSpPr>
        <p:spPr>
          <a:xfrm>
            <a:off x="3853380" y="2220183"/>
            <a:ext cx="740524" cy="338554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alibri  "/>
                <a:ea typeface="League Spartan" charset="0"/>
                <a:cs typeface="Poppins" pitchFamily="2" charset="77"/>
              </a:rPr>
              <a:t>FASE 2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65AD3E62-8DCE-A94E-8750-376BB3B024C4}"/>
              </a:ext>
            </a:extLst>
          </p:cNvPr>
          <p:cNvSpPr txBox="1"/>
          <p:nvPr/>
        </p:nvSpPr>
        <p:spPr>
          <a:xfrm>
            <a:off x="6592673" y="2220183"/>
            <a:ext cx="740524" cy="338554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6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Calibri  "/>
                <a:ea typeface="League Spartan" charset="0"/>
                <a:cs typeface="Poppins" pitchFamily="2" charset="77"/>
              </a:rPr>
              <a:t>FASE 3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919219B2-F4F4-E540-B603-3DC6E8EEAD43}"/>
              </a:ext>
            </a:extLst>
          </p:cNvPr>
          <p:cNvSpPr txBox="1"/>
          <p:nvPr/>
        </p:nvSpPr>
        <p:spPr>
          <a:xfrm>
            <a:off x="9331965" y="2220183"/>
            <a:ext cx="740524" cy="338554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600" b="1" dirty="0">
                <a:solidFill>
                  <a:srgbClr val="009D82"/>
                </a:solidFill>
                <a:latin typeface="Calibri  "/>
                <a:ea typeface="League Spartan" charset="0"/>
                <a:cs typeface="Poppins" pitchFamily="2" charset="77"/>
              </a:rPr>
              <a:t>FASE 4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59A6DD26-D7CC-D84C-9096-5532EC60DAF0}"/>
              </a:ext>
            </a:extLst>
          </p:cNvPr>
          <p:cNvSpPr txBox="1"/>
          <p:nvPr/>
        </p:nvSpPr>
        <p:spPr>
          <a:xfrm>
            <a:off x="972320" y="3628013"/>
            <a:ext cx="1024062" cy="30777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400" b="1" dirty="0" err="1">
                <a:solidFill>
                  <a:schemeClr val="bg1"/>
                </a:solidFill>
                <a:latin typeface="Calibri  "/>
                <a:ea typeface="League Spartan" charset="0"/>
                <a:cs typeface="Poppins" pitchFamily="2" charset="77"/>
              </a:rPr>
              <a:t>Preparação</a:t>
            </a:r>
            <a:endParaRPr lang="en-US" sz="1400" b="1" dirty="0">
              <a:solidFill>
                <a:schemeClr val="bg1"/>
              </a:solidFill>
              <a:latin typeface="Calibri  "/>
              <a:ea typeface="League Spartan" charset="0"/>
              <a:cs typeface="Poppins" pitchFamily="2" charset="77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41FCF86E-8A09-6947-86F6-7CB4E5A13BE9}"/>
              </a:ext>
            </a:extLst>
          </p:cNvPr>
          <p:cNvSpPr txBox="1"/>
          <p:nvPr/>
        </p:nvSpPr>
        <p:spPr>
          <a:xfrm>
            <a:off x="3172203" y="3520292"/>
            <a:ext cx="2102239" cy="52322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1400" b="1" dirty="0" err="1">
                <a:solidFill>
                  <a:schemeClr val="bg1"/>
                </a:solidFill>
                <a:latin typeface="Calibri  "/>
                <a:ea typeface="League Spartan" charset="0"/>
                <a:cs typeface="Poppins" pitchFamily="2" charset="77"/>
              </a:rPr>
              <a:t>Definição</a:t>
            </a:r>
            <a:r>
              <a:rPr lang="en-US" sz="1400" b="1" dirty="0">
                <a:solidFill>
                  <a:schemeClr val="bg1"/>
                </a:solidFill>
                <a:latin typeface="Calibri  "/>
                <a:ea typeface="League Spartan" charset="0"/>
                <a:cs typeface="Poppins" pitchFamily="2" charset="77"/>
              </a:rPr>
              <a:t> de </a:t>
            </a:r>
            <a:r>
              <a:rPr lang="en-US" sz="1400" b="1" dirty="0" err="1">
                <a:solidFill>
                  <a:schemeClr val="bg1"/>
                </a:solidFill>
                <a:latin typeface="Calibri  "/>
                <a:ea typeface="League Spartan" charset="0"/>
                <a:cs typeface="Poppins" pitchFamily="2" charset="77"/>
              </a:rPr>
              <a:t>objetivo</a:t>
            </a:r>
            <a:r>
              <a:rPr lang="en-US" sz="1400" b="1" dirty="0">
                <a:solidFill>
                  <a:schemeClr val="bg1"/>
                </a:solidFill>
                <a:latin typeface="Calibri  "/>
                <a:ea typeface="League Spartan" charset="0"/>
                <a:cs typeface="Poppins" pitchFamily="2" charset="77"/>
              </a:rPr>
              <a:t> para a </a:t>
            </a:r>
            <a:r>
              <a:rPr lang="en-US" sz="1400" b="1" dirty="0" err="1">
                <a:solidFill>
                  <a:schemeClr val="bg1"/>
                </a:solidFill>
                <a:latin typeface="Calibri  "/>
                <a:ea typeface="League Spartan" charset="0"/>
                <a:cs typeface="Poppins" pitchFamily="2" charset="77"/>
              </a:rPr>
              <a:t>expansão</a:t>
            </a:r>
            <a:endParaRPr lang="en-US" sz="1400" b="1" dirty="0">
              <a:solidFill>
                <a:schemeClr val="bg1"/>
              </a:solidFill>
              <a:latin typeface="Calibri  "/>
              <a:ea typeface="League Spartan" charset="0"/>
              <a:cs typeface="Poppins" pitchFamily="2" charset="77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19387AA5-BF2A-8846-B47B-0FC995316B14}"/>
              </a:ext>
            </a:extLst>
          </p:cNvPr>
          <p:cNvSpPr txBox="1"/>
          <p:nvPr/>
        </p:nvSpPr>
        <p:spPr>
          <a:xfrm>
            <a:off x="5911814" y="3524145"/>
            <a:ext cx="2102240" cy="52322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Calibri  "/>
                <a:ea typeface="League Spartan" charset="0"/>
                <a:cs typeface="Poppins" pitchFamily="2" charset="77"/>
              </a:rPr>
              <a:t>Desenvolvimento de um </a:t>
            </a:r>
            <a:r>
              <a:rPr lang="en-US" sz="1400" b="1" dirty="0" err="1">
                <a:solidFill>
                  <a:schemeClr val="bg1"/>
                </a:solidFill>
                <a:latin typeface="Calibri  "/>
                <a:ea typeface="League Spartan" charset="0"/>
                <a:cs typeface="Poppins" pitchFamily="2" charset="77"/>
              </a:rPr>
              <a:t>plano</a:t>
            </a:r>
            <a:r>
              <a:rPr lang="en-US" sz="1400" b="1" dirty="0">
                <a:solidFill>
                  <a:schemeClr val="bg1"/>
                </a:solidFill>
                <a:latin typeface="Calibri  "/>
                <a:ea typeface="League Spartan" charset="0"/>
                <a:cs typeface="Poppins" pitchFamily="2" charset="77"/>
              </a:rPr>
              <a:t> de </a:t>
            </a:r>
            <a:r>
              <a:rPr lang="en-US" sz="1400" b="1" dirty="0" err="1">
                <a:solidFill>
                  <a:schemeClr val="bg1"/>
                </a:solidFill>
                <a:latin typeface="Calibri  "/>
                <a:ea typeface="League Spartan" charset="0"/>
                <a:cs typeface="Poppins" pitchFamily="2" charset="77"/>
              </a:rPr>
              <a:t>expansão</a:t>
            </a:r>
            <a:r>
              <a:rPr lang="en-US" sz="1400" b="1" dirty="0">
                <a:solidFill>
                  <a:schemeClr val="bg1"/>
                </a:solidFill>
                <a:latin typeface="Calibri  "/>
                <a:ea typeface="League Spartan" charset="0"/>
                <a:cs typeface="Poppins" pitchFamily="2" charset="77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latin typeface="Calibri  "/>
                <a:ea typeface="League Spartan" charset="0"/>
                <a:cs typeface="Poppins" pitchFamily="2" charset="77"/>
              </a:rPr>
              <a:t>inicial</a:t>
            </a:r>
            <a:endParaRPr lang="en-US" sz="1400" b="1" dirty="0">
              <a:solidFill>
                <a:schemeClr val="bg1"/>
              </a:solidFill>
              <a:latin typeface="Calibri  "/>
              <a:ea typeface="League Spartan" charset="0"/>
              <a:cs typeface="Poppins" pitchFamily="2" charset="77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9CC95910-1D1B-C84F-9748-5D905E2C224F}"/>
              </a:ext>
            </a:extLst>
          </p:cNvPr>
          <p:cNvSpPr txBox="1"/>
          <p:nvPr/>
        </p:nvSpPr>
        <p:spPr>
          <a:xfrm>
            <a:off x="8651106" y="3420050"/>
            <a:ext cx="2102239" cy="73866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pt-BR" sz="1400" b="1" dirty="0">
                <a:solidFill>
                  <a:schemeClr val="bg1"/>
                </a:solidFill>
                <a:latin typeface="Calibri  "/>
              </a:rPr>
              <a:t>Executando e promovendo o refinamento do plano</a:t>
            </a:r>
            <a:endParaRPr lang="en-US" sz="1400" b="1" dirty="0">
              <a:solidFill>
                <a:schemeClr val="bg1"/>
              </a:solidFill>
              <a:latin typeface="Calibri  "/>
            </a:endParaRPr>
          </a:p>
        </p:txBody>
      </p:sp>
      <p:sp>
        <p:nvSpPr>
          <p:cNvPr id="42" name="Subtitle 2">
            <a:extLst>
              <a:ext uri="{FF2B5EF4-FFF2-40B4-BE49-F238E27FC236}">
                <a16:creationId xmlns:a16="http://schemas.microsoft.com/office/drawing/2014/main" xmlns="" id="{58DA0E06-EBB6-824A-961A-15D016F3E63B}"/>
              </a:ext>
            </a:extLst>
          </p:cNvPr>
          <p:cNvSpPr txBox="1">
            <a:spLocks/>
          </p:cNvSpPr>
          <p:nvPr/>
        </p:nvSpPr>
        <p:spPr>
          <a:xfrm>
            <a:off x="546979" y="4284032"/>
            <a:ext cx="1874104" cy="1892826"/>
          </a:xfrm>
          <a:prstGeom prst="rect">
            <a:avLst/>
          </a:prstGeom>
        </p:spPr>
        <p:txBody>
          <a:bodyPr vert="horz" wrap="square" lIns="45720" tIns="22860" rIns="45720" bIns="2286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Designação do líder do projeto</a:t>
            </a:r>
          </a:p>
          <a:p>
            <a:pPr marL="171450" indent="-17145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Existência de experiências bem sucedidas que são a fonte das ideias específicas a serem difundidas,</a:t>
            </a:r>
          </a:p>
          <a:p>
            <a:pPr marL="171450" indent="-17145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Evidência de que as ideias resultaram em resultados satisfatórios</a:t>
            </a:r>
            <a:endParaRPr lang="en-US" sz="1100" dirty="0">
              <a:solidFill>
                <a:schemeClr val="tx1">
                  <a:lumMod val="75000"/>
                  <a:lumOff val="25000"/>
                </a:schemeClr>
              </a:solidFill>
              <a:latin typeface="Calibri  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  <p:sp>
        <p:nvSpPr>
          <p:cNvPr id="43" name="Subtitle 2">
            <a:extLst>
              <a:ext uri="{FF2B5EF4-FFF2-40B4-BE49-F238E27FC236}">
                <a16:creationId xmlns:a16="http://schemas.microsoft.com/office/drawing/2014/main" xmlns="" id="{56EA2D6C-E9BF-3B44-8504-CA532E4C3840}"/>
              </a:ext>
            </a:extLst>
          </p:cNvPr>
          <p:cNvSpPr txBox="1">
            <a:spLocks/>
          </p:cNvSpPr>
          <p:nvPr/>
        </p:nvSpPr>
        <p:spPr>
          <a:xfrm>
            <a:off x="8765173" y="4226544"/>
            <a:ext cx="1874104" cy="1985159"/>
          </a:xfrm>
          <a:prstGeom prst="rect">
            <a:avLst/>
          </a:prstGeom>
        </p:spPr>
        <p:txBody>
          <a:bodyPr vert="horz" wrap="square" lIns="45720" tIns="22860" rIns="45720" bIns="22860" rtlCol="0" anchor="ctr">
            <a:spAutoFit/>
          </a:bodyPr>
          <a:lstStyle>
            <a:defPPr>
              <a:defRPr lang="pt-BR"/>
            </a:defPPr>
            <a:lvl1pPr marL="171450" indent="-171450" defTabSz="1087636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>
                <a:solidFill>
                  <a:srgbClr val="1D7D5B"/>
                </a:solidFill>
                <a:latin typeface="Open Sans Light"/>
                <a:cs typeface="Open Sans Light"/>
              </a:defRPr>
            </a:lvl1pPr>
            <a:lvl2pPr marL="1087636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2pPr>
            <a:lvl3pPr marL="2175271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3pPr>
            <a:lvl4pPr marL="3262912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4pPr>
            <a:lvl5pPr marL="4350546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5pPr>
            <a:lvl6pPr marL="5438184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6pPr>
            <a:lvl7pPr marL="6525820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7pPr>
            <a:lvl8pPr marL="7613455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8pPr>
            <a:lvl9pPr marL="8701091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Estabelecer métodos para obter feedback no progresso do processo de expansão é importante para se ter sucesso.</a:t>
            </a:r>
          </a:p>
          <a:p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Alguns métodos de obter informações das pessoas envolvidas no processo de expansão e fazer ajustes neste processo.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4" name="Subtitle 2">
            <a:extLst>
              <a:ext uri="{FF2B5EF4-FFF2-40B4-BE49-F238E27FC236}">
                <a16:creationId xmlns:a16="http://schemas.microsoft.com/office/drawing/2014/main" xmlns="" id="{B8C38122-09F2-3147-953C-ED996476C72E}"/>
              </a:ext>
            </a:extLst>
          </p:cNvPr>
          <p:cNvSpPr txBox="1">
            <a:spLocks/>
          </p:cNvSpPr>
          <p:nvPr/>
        </p:nvSpPr>
        <p:spPr>
          <a:xfrm>
            <a:off x="6025882" y="4169405"/>
            <a:ext cx="1874104" cy="2400657"/>
          </a:xfrm>
          <a:prstGeom prst="rect">
            <a:avLst/>
          </a:prstGeom>
        </p:spPr>
        <p:txBody>
          <a:bodyPr vert="horz" wrap="square" lIns="45720" tIns="22860" rIns="45720" bIns="22860" rtlCol="0" anchor="ctr">
            <a:spAutoFit/>
          </a:bodyPr>
          <a:lstStyle>
            <a:defPPr>
              <a:defRPr lang="pt-BR"/>
            </a:defPPr>
            <a:lvl1pPr marL="171450" indent="-171450" defTabSz="1087636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>
                <a:solidFill>
                  <a:srgbClr val="1D7D5B"/>
                </a:solidFill>
                <a:latin typeface="Open Sans Light"/>
                <a:cs typeface="Open Sans Light"/>
              </a:defRPr>
            </a:lvl1pPr>
            <a:lvl2pPr marL="1087636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2pPr>
            <a:lvl3pPr marL="2175271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3pPr>
            <a:lvl4pPr marL="3262912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4pPr>
            <a:lvl5pPr marL="4350546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5pPr>
            <a:lvl6pPr marL="5438184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6pPr>
            <a:lvl7pPr marL="6525820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7pPr>
            <a:lvl8pPr marL="7613455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8pPr>
            <a:lvl9pPr marL="8701091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 objetivo da expansão é o fundamento do plano de expansão de uma organização. </a:t>
            </a:r>
          </a:p>
          <a:p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 plano de expansão explicita o como da expansão e inclui métodos comunicacionais e canais para alcançar e engajar a população alvo</a:t>
            </a:r>
          </a:p>
          <a:p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Um sistema de métricas para avaliar os progressos do processo de expansão</a:t>
            </a:r>
          </a:p>
        </p:txBody>
      </p:sp>
      <p:sp>
        <p:nvSpPr>
          <p:cNvPr id="45" name="Subtitle 2">
            <a:extLst>
              <a:ext uri="{FF2B5EF4-FFF2-40B4-BE49-F238E27FC236}">
                <a16:creationId xmlns:a16="http://schemas.microsoft.com/office/drawing/2014/main" xmlns="" id="{4C4DE8CF-060C-FC4C-B75B-13D9F1775F12}"/>
              </a:ext>
            </a:extLst>
          </p:cNvPr>
          <p:cNvSpPr txBox="1">
            <a:spLocks/>
          </p:cNvSpPr>
          <p:nvPr/>
        </p:nvSpPr>
        <p:spPr>
          <a:xfrm>
            <a:off x="3286590" y="4226544"/>
            <a:ext cx="1874104" cy="1477328"/>
          </a:xfrm>
          <a:prstGeom prst="rect">
            <a:avLst/>
          </a:prstGeom>
        </p:spPr>
        <p:txBody>
          <a:bodyPr vert="horz" wrap="square" lIns="45720" tIns="22860" rIns="45720" bIns="22860" rtlCol="0" anchor="ctr">
            <a:spAutoFit/>
          </a:bodyPr>
          <a:lstStyle>
            <a:defPPr>
              <a:defRPr lang="pt-BR"/>
            </a:defPPr>
            <a:lvl1pPr marL="171450" indent="-171450" defTabSz="1087636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>
                <a:solidFill>
                  <a:srgbClr val="1D7D5B"/>
                </a:solidFill>
                <a:latin typeface="Open Sans Light"/>
                <a:cs typeface="Open Sans Light"/>
              </a:defRPr>
            </a:lvl1pPr>
            <a:lvl2pPr marL="1087636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2pPr>
            <a:lvl3pPr marL="2175271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3pPr>
            <a:lvl4pPr marL="3262912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4pPr>
            <a:lvl5pPr marL="4350546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5pPr>
            <a:lvl6pPr marL="5438184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6pPr>
            <a:lvl7pPr marL="6525820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7pPr>
            <a:lvl8pPr marL="7613455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8pPr>
            <a:lvl9pPr marL="8701091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É um importante resultado do processo de planejamento da expansão inicial</a:t>
            </a:r>
          </a:p>
          <a:p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definição de um objetivo de expansão implica estabelecer “quem, o que e onde”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6" name="Título 1">
            <a:extLst>
              <a:ext uri="{FF2B5EF4-FFF2-40B4-BE49-F238E27FC236}">
                <a16:creationId xmlns:a16="http://schemas.microsoft.com/office/drawing/2014/main" xmlns="" id="{CC2D5EF4-AFD7-4667-A1CC-174DA7489D01}"/>
              </a:ext>
            </a:extLst>
          </p:cNvPr>
          <p:cNvSpPr txBox="1">
            <a:spLocks/>
          </p:cNvSpPr>
          <p:nvPr/>
        </p:nvSpPr>
        <p:spPr>
          <a:xfrm>
            <a:off x="442783" y="980513"/>
            <a:ext cx="10052222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pt-BR"/>
              <a:t>Estrutura Teórica para a Expansão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2150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btitle 2">
            <a:extLst>
              <a:ext uri="{FF2B5EF4-FFF2-40B4-BE49-F238E27FC236}">
                <a16:creationId xmlns:a16="http://schemas.microsoft.com/office/drawing/2014/main" xmlns="" id="{53DB3E35-A15B-5D44-B0F0-A4F8566219FD}"/>
              </a:ext>
            </a:extLst>
          </p:cNvPr>
          <p:cNvSpPr txBox="1">
            <a:spLocks/>
          </p:cNvSpPr>
          <p:nvPr/>
        </p:nvSpPr>
        <p:spPr>
          <a:xfrm>
            <a:off x="864734" y="2843765"/>
            <a:ext cx="6150794" cy="1708160"/>
          </a:xfrm>
          <a:prstGeom prst="rect">
            <a:avLst/>
          </a:prstGeom>
        </p:spPr>
        <p:txBody>
          <a:bodyPr vert="horz" wrap="square" lIns="45720" tIns="22860" rIns="45720" bIns="2286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lnSpc>
                <a:spcPct val="90000"/>
              </a:lnSpc>
              <a:spcBef>
                <a:spcPts val="1000"/>
              </a:spcBef>
              <a:buClr>
                <a:srgbClr val="009999"/>
              </a:buClr>
            </a:pPr>
            <a:r>
              <a:rPr lang="pt-BR" sz="4000" dirty="0">
                <a:solidFill>
                  <a:srgbClr val="114834"/>
                </a:solidFill>
                <a:latin typeface="Calibri" panose="020F0502020204030204" pitchFamily="34" charset="0"/>
              </a:rPr>
              <a:t>O que já se sabe sobre expansão nos municípios participantes? </a:t>
            </a: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xmlns="" id="{48EE8173-1F12-4001-BE59-7DE7E2DB652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710958" y="1781995"/>
            <a:ext cx="1512508" cy="4068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01560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5758249" y="3190208"/>
            <a:ext cx="5949336" cy="866559"/>
          </a:xfrm>
        </p:spPr>
        <p:txBody>
          <a:bodyPr>
            <a:noAutofit/>
          </a:bodyPr>
          <a:lstStyle/>
          <a:p>
            <a:r>
              <a:rPr lang="pt-BR" dirty="0"/>
              <a:t>Oficina Preparatória 2</a:t>
            </a:r>
            <a:br>
              <a:rPr lang="pt-BR" dirty="0"/>
            </a:br>
            <a:r>
              <a:rPr lang="pt-BR" dirty="0"/>
              <a:t>Material de Apoio Parte III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B7CDF6B1-3256-4E5B-9283-EF17F1FB06E1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1148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título: calibri (Light Títulos) 40 - branco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Alinhada à direita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reposicionar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imagens</a:t>
            </a:r>
          </a:p>
        </p:txBody>
      </p:sp>
    </p:spTree>
    <p:extLst>
      <p:ext uri="{BB962C8B-B14F-4D97-AF65-F5344CB8AC3E}">
        <p14:creationId xmlns:p14="http://schemas.microsoft.com/office/powerpoint/2010/main" val="831984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8A6A3541-DBD1-427C-A910-43D7B8EB53E9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1148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título: calibri (Corpo) 36 - azul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reposicionar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imagens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 Processo de Tutoria</a:t>
            </a:r>
          </a:p>
        </p:txBody>
      </p:sp>
    </p:spTree>
    <p:extLst>
      <p:ext uri="{BB962C8B-B14F-4D97-AF65-F5344CB8AC3E}">
        <p14:creationId xmlns:p14="http://schemas.microsoft.com/office/powerpoint/2010/main" val="42702855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958E2E2-9E86-48BF-9757-B0A60CDE5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 Processo de Tutoria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36431FC3-E95C-4C1A-B74B-E4FB082998FD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1148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Slide corpo TUTORIA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sub-título: calibri 28 - cor do marcador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Corpo do texto: calibri 22 – azul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Manter os marcadores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Máximo cinco tópicos por slide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Tópicos alinhados à esquerda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</p:txBody>
      </p:sp>
      <p:pic>
        <p:nvPicPr>
          <p:cNvPr id="7" name="Espaço Reservado para Conteúdo 6">
            <a:extLst>
              <a:ext uri="{FF2B5EF4-FFF2-40B4-BE49-F238E27FC236}">
                <a16:creationId xmlns:a16="http://schemas.microsoft.com/office/drawing/2014/main" xmlns="" id="{1B85A95E-77E5-47C3-9A63-BE2762EAE3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7654" y="2258119"/>
            <a:ext cx="5427441" cy="349089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50800" dir="5400000" algn="ctr" rotWithShape="0">
              <a:schemeClr val="bg1">
                <a:lumMod val="95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128937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E772985-FE34-4308-A165-CDC07F970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783" y="937735"/>
            <a:ext cx="10052222" cy="1325563"/>
          </a:xfrm>
        </p:spPr>
        <p:txBody>
          <a:bodyPr/>
          <a:lstStyle/>
          <a:p>
            <a:r>
              <a:rPr lang="pt-BR" dirty="0"/>
              <a:t>Processo de Tutoria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xmlns="" id="{C6774348-E104-4461-A9ED-03B8D2C83690}"/>
              </a:ext>
            </a:extLst>
          </p:cNvPr>
          <p:cNvSpPr/>
          <p:nvPr/>
        </p:nvSpPr>
        <p:spPr>
          <a:xfrm>
            <a:off x="4231605" y="2202081"/>
            <a:ext cx="3017869" cy="617050"/>
          </a:xfrm>
          <a:prstGeom prst="rect">
            <a:avLst/>
          </a:prstGeom>
          <a:solidFill>
            <a:srgbClr val="11483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ALINHAMENTO PRÉ-TUTORIA</a:t>
            </a:r>
          </a:p>
        </p:txBody>
      </p:sp>
      <p:sp>
        <p:nvSpPr>
          <p:cNvPr id="27" name="Retângulo 26">
            <a:extLst>
              <a:ext uri="{FF2B5EF4-FFF2-40B4-BE49-F238E27FC236}">
                <a16:creationId xmlns:a16="http://schemas.microsoft.com/office/drawing/2014/main" xmlns="" id="{2B73E2DA-0FE7-4F90-9D99-98A0B9AFA70D}"/>
              </a:ext>
            </a:extLst>
          </p:cNvPr>
          <p:cNvSpPr/>
          <p:nvPr/>
        </p:nvSpPr>
        <p:spPr>
          <a:xfrm>
            <a:off x="4231605" y="3082211"/>
            <a:ext cx="3017869" cy="3024983"/>
          </a:xfrm>
          <a:prstGeom prst="rect">
            <a:avLst/>
          </a:prstGeom>
          <a:noFill/>
          <a:ln w="38100">
            <a:solidFill>
              <a:srgbClr val="11483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xmlns="" id="{88A23683-B229-439E-9461-0F778050AE24}"/>
              </a:ext>
            </a:extLst>
          </p:cNvPr>
          <p:cNvSpPr txBox="1"/>
          <p:nvPr/>
        </p:nvSpPr>
        <p:spPr>
          <a:xfrm>
            <a:off x="4395848" y="3517143"/>
            <a:ext cx="25809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Momento de desenvolvimento do tutor  para a condução dos workshops e das </a:t>
            </a:r>
            <a:r>
              <a:rPr lang="pt-B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oficinas tutorias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705049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E772985-FE34-4308-A165-CDC07F970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783" y="937735"/>
            <a:ext cx="10052222" cy="1325563"/>
          </a:xfrm>
        </p:spPr>
        <p:txBody>
          <a:bodyPr/>
          <a:lstStyle/>
          <a:p>
            <a:r>
              <a:rPr lang="pt-BR" dirty="0"/>
              <a:t>Processo de Tutoria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9C8387C6-8514-48C2-81A1-C7A92192C687}"/>
              </a:ext>
            </a:extLst>
          </p:cNvPr>
          <p:cNvSpPr/>
          <p:nvPr/>
        </p:nvSpPr>
        <p:spPr>
          <a:xfrm>
            <a:off x="1002307" y="2443390"/>
            <a:ext cx="3017869" cy="617050"/>
          </a:xfrm>
          <a:prstGeom prst="rect">
            <a:avLst/>
          </a:prstGeom>
          <a:solidFill>
            <a:srgbClr val="11483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WORKSHOP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xmlns="" id="{1906DD3A-3B39-4CCA-AEEB-C16C3BAC9170}"/>
              </a:ext>
            </a:extLst>
          </p:cNvPr>
          <p:cNvSpPr/>
          <p:nvPr/>
        </p:nvSpPr>
        <p:spPr>
          <a:xfrm>
            <a:off x="4296123" y="2432262"/>
            <a:ext cx="3017869" cy="617050"/>
          </a:xfrm>
          <a:prstGeom prst="rect">
            <a:avLst/>
          </a:prstGeom>
          <a:solidFill>
            <a:srgbClr val="11483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OFICINA TUTORIAL</a:t>
            </a:r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xmlns="" id="{4A30AB0E-DB0E-458A-A34C-5C668AEC96B2}"/>
              </a:ext>
            </a:extLst>
          </p:cNvPr>
          <p:cNvSpPr/>
          <p:nvPr/>
        </p:nvSpPr>
        <p:spPr>
          <a:xfrm>
            <a:off x="1002307" y="3294205"/>
            <a:ext cx="3017869" cy="3024983"/>
          </a:xfrm>
          <a:prstGeom prst="rect">
            <a:avLst/>
          </a:prstGeom>
          <a:noFill/>
          <a:ln w="38100">
            <a:solidFill>
              <a:srgbClr val="11483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Retângulo 28">
            <a:extLst>
              <a:ext uri="{FF2B5EF4-FFF2-40B4-BE49-F238E27FC236}">
                <a16:creationId xmlns:a16="http://schemas.microsoft.com/office/drawing/2014/main" xmlns="" id="{C6742D8A-AA71-4722-964B-5D5546E9B469}"/>
              </a:ext>
            </a:extLst>
          </p:cNvPr>
          <p:cNvSpPr/>
          <p:nvPr/>
        </p:nvSpPr>
        <p:spPr>
          <a:xfrm>
            <a:off x="4296124" y="3284367"/>
            <a:ext cx="3017869" cy="3024983"/>
          </a:xfrm>
          <a:prstGeom prst="rect">
            <a:avLst/>
          </a:prstGeom>
          <a:noFill/>
          <a:ln w="38100">
            <a:solidFill>
              <a:srgbClr val="11483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xmlns="" id="{FA8D1C67-022F-4DD0-B51C-9D836F456940}"/>
              </a:ext>
            </a:extLst>
          </p:cNvPr>
          <p:cNvSpPr txBox="1"/>
          <p:nvPr/>
        </p:nvSpPr>
        <p:spPr>
          <a:xfrm>
            <a:off x="4536368" y="3699348"/>
            <a:ext cx="233289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909978">
              <a:buFont typeface="Wingdings" panose="05000000000000000000" pitchFamily="2" charset="2"/>
              <a:buChar char="§"/>
            </a:pPr>
            <a:r>
              <a:rPr lang="pt-BR" altLang="pt-BR" sz="1800" dirty="0">
                <a:latin typeface="Calibri  "/>
              </a:rPr>
              <a:t>Momento de avaliação</a:t>
            </a:r>
          </a:p>
          <a:p>
            <a:pPr marL="285750" indent="-285750" defTabSz="909978">
              <a:buFont typeface="Wingdings" panose="05000000000000000000" pitchFamily="2" charset="2"/>
              <a:buChar char="§"/>
            </a:pPr>
            <a:r>
              <a:rPr lang="pt-BR" altLang="pt-BR" sz="1800" dirty="0">
                <a:latin typeface="Calibri  "/>
              </a:rPr>
              <a:t>Problematização e identificação de inconformidades</a:t>
            </a:r>
          </a:p>
          <a:p>
            <a:pPr marL="742950" lvl="1" indent="-285750" defTabSz="909978">
              <a:buFont typeface="Arial" panose="020B0604020202020204" pitchFamily="34" charset="0"/>
              <a:buChar char="•"/>
            </a:pPr>
            <a:r>
              <a:rPr lang="pt-BR" altLang="pt-BR" dirty="0">
                <a:latin typeface="Calibri  "/>
              </a:rPr>
              <a:t>Causas</a:t>
            </a:r>
          </a:p>
          <a:p>
            <a:pPr marL="742950" lvl="1" indent="-285750" defTabSz="909978">
              <a:buFont typeface="Arial" panose="020B0604020202020204" pitchFamily="34" charset="0"/>
              <a:buChar char="•"/>
            </a:pPr>
            <a:r>
              <a:rPr lang="pt-BR" altLang="pt-BR" dirty="0">
                <a:latin typeface="Calibri  "/>
              </a:rPr>
              <a:t>Prioridades</a:t>
            </a:r>
          </a:p>
          <a:p>
            <a:pPr marL="742950" lvl="1" indent="-285750" defTabSz="909978">
              <a:buFont typeface="Arial" panose="020B0604020202020204" pitchFamily="34" charset="0"/>
              <a:buChar char="•"/>
            </a:pPr>
            <a:r>
              <a:rPr lang="pt-BR" altLang="pt-BR" dirty="0">
                <a:latin typeface="Calibri  "/>
              </a:rPr>
              <a:t>Plano de ação</a:t>
            </a:r>
          </a:p>
          <a:p>
            <a:endParaRPr lang="pt-BR" dirty="0">
              <a:latin typeface="Calibri  "/>
            </a:endParaRPr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xmlns="" id="{20284911-0185-4B77-ABF9-6BD945B33010}"/>
              </a:ext>
            </a:extLst>
          </p:cNvPr>
          <p:cNvSpPr txBox="1"/>
          <p:nvPr/>
        </p:nvSpPr>
        <p:spPr>
          <a:xfrm>
            <a:off x="1086697" y="3770673"/>
            <a:ext cx="28490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dirty="0">
                <a:latin typeface="Calibri  "/>
              </a:rPr>
              <a:t>Momentos de alinhamento Conceitual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dirty="0">
                <a:latin typeface="Calibri  "/>
              </a:rPr>
              <a:t>Apresentação de novas temáticas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xmlns="" id="{729D2932-16BA-44D5-B965-EB6BE8ABBA7C}"/>
              </a:ext>
            </a:extLst>
          </p:cNvPr>
          <p:cNvSpPr/>
          <p:nvPr/>
        </p:nvSpPr>
        <p:spPr>
          <a:xfrm>
            <a:off x="7589941" y="2434406"/>
            <a:ext cx="3017869" cy="615600"/>
          </a:xfrm>
          <a:prstGeom prst="rect">
            <a:avLst/>
          </a:prstGeom>
          <a:solidFill>
            <a:srgbClr val="11483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ATIVIDADE DE DISPERSÃO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xmlns="" id="{06FCD3D5-3399-452C-AA72-AAB632A53048}"/>
              </a:ext>
            </a:extLst>
          </p:cNvPr>
          <p:cNvSpPr/>
          <p:nvPr/>
        </p:nvSpPr>
        <p:spPr>
          <a:xfrm>
            <a:off x="7589941" y="3294205"/>
            <a:ext cx="3017869" cy="3024983"/>
          </a:xfrm>
          <a:prstGeom prst="rect">
            <a:avLst/>
          </a:prstGeom>
          <a:noFill/>
          <a:ln w="38100">
            <a:solidFill>
              <a:srgbClr val="11483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xmlns="" id="{83E895C4-0C16-44E1-9A5F-BE76057F6D64}"/>
              </a:ext>
            </a:extLst>
          </p:cNvPr>
          <p:cNvSpPr txBox="1"/>
          <p:nvPr/>
        </p:nvSpPr>
        <p:spPr>
          <a:xfrm>
            <a:off x="7921352" y="3770673"/>
            <a:ext cx="231549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dirty="0">
                <a:effectLst/>
                <a:latin typeface="Calibri  "/>
                <a:ea typeface="Calibri" panose="020F0502020204030204" pitchFamily="34" charset="0"/>
                <a:cs typeface="Arial" panose="020B0604020202020204" pitchFamily="34" charset="0"/>
              </a:rPr>
              <a:t>Momento em que as ações disparadas nas oficinas tutoriais e descritas no plano de ação são executadas</a:t>
            </a:r>
          </a:p>
          <a:p>
            <a:endParaRPr lang="pt-BR" dirty="0">
              <a:latin typeface="Calibri  "/>
            </a:endParaRPr>
          </a:p>
        </p:txBody>
      </p:sp>
    </p:spTree>
    <p:extLst>
      <p:ext uri="{BB962C8B-B14F-4D97-AF65-F5344CB8AC3E}">
        <p14:creationId xmlns:p14="http://schemas.microsoft.com/office/powerpoint/2010/main" val="33762942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8A6A3541-DBD1-427C-A910-43D7B8EB53E9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1148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ORIENTAÇÕES: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Fonte de título: calibri (Corpo) 36 - azul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Não reposicionar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Não inserir imagens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80029" y="3649717"/>
            <a:ext cx="8596087" cy="866559"/>
          </a:xfrm>
        </p:spPr>
        <p:txBody>
          <a:bodyPr>
            <a:normAutofit fontScale="90000"/>
          </a:bodyPr>
          <a:lstStyle/>
          <a:p>
            <a:r>
              <a:rPr lang="pt-BR" dirty="0"/>
              <a:t>Oficina Preparatória 2 </a:t>
            </a:r>
            <a:r>
              <a:rPr lang="pt-BR"/>
              <a:t>com SES</a:t>
            </a:r>
            <a:r>
              <a:rPr lang="pt-BR" dirty="0"/>
              <a:t/>
            </a:r>
            <a:br>
              <a:rPr lang="pt-BR" dirty="0"/>
            </a:br>
            <a:r>
              <a:rPr lang="pt-BR" dirty="0"/>
              <a:t>Registro de Presença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831C2743-6458-4372-88A0-39659EB584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7059" y="3557727"/>
            <a:ext cx="1925595" cy="1925595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CDFA734A-B923-481F-884D-CC856CAB606C}"/>
              </a:ext>
            </a:extLst>
          </p:cNvPr>
          <p:cNvSpPr txBox="1"/>
          <p:nvPr/>
        </p:nvSpPr>
        <p:spPr>
          <a:xfrm>
            <a:off x="5365921" y="4937209"/>
            <a:ext cx="73213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hlinkClick r:id="rId3"/>
              </a:rPr>
              <a:t>https://forms.gle/oiD1qdtbviiEWgcd7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18474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E772985-FE34-4308-A165-CDC07F970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783" y="937735"/>
            <a:ext cx="10052222" cy="1325563"/>
          </a:xfrm>
        </p:spPr>
        <p:txBody>
          <a:bodyPr/>
          <a:lstStyle/>
          <a:p>
            <a:r>
              <a:rPr lang="pt-BR" dirty="0"/>
              <a:t>Processo de Tutoria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xmlns="" id="{C6774348-E104-4461-A9ED-03B8D2C83690}"/>
              </a:ext>
            </a:extLst>
          </p:cNvPr>
          <p:cNvSpPr/>
          <p:nvPr/>
        </p:nvSpPr>
        <p:spPr>
          <a:xfrm>
            <a:off x="4231605" y="2202081"/>
            <a:ext cx="3017869" cy="617050"/>
          </a:xfrm>
          <a:prstGeom prst="rect">
            <a:avLst/>
          </a:prstGeom>
          <a:solidFill>
            <a:srgbClr val="11483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ALINHAMENTO PÓS-TUTORIA </a:t>
            </a:r>
          </a:p>
        </p:txBody>
      </p:sp>
      <p:sp>
        <p:nvSpPr>
          <p:cNvPr id="27" name="Retângulo 26">
            <a:extLst>
              <a:ext uri="{FF2B5EF4-FFF2-40B4-BE49-F238E27FC236}">
                <a16:creationId xmlns:a16="http://schemas.microsoft.com/office/drawing/2014/main" xmlns="" id="{2B73E2DA-0FE7-4F90-9D99-98A0B9AFA70D}"/>
              </a:ext>
            </a:extLst>
          </p:cNvPr>
          <p:cNvSpPr/>
          <p:nvPr/>
        </p:nvSpPr>
        <p:spPr>
          <a:xfrm>
            <a:off x="4231605" y="3082211"/>
            <a:ext cx="3017869" cy="3024983"/>
          </a:xfrm>
          <a:prstGeom prst="rect">
            <a:avLst/>
          </a:prstGeom>
          <a:noFill/>
          <a:ln w="38100">
            <a:solidFill>
              <a:srgbClr val="11483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xmlns="" id="{88A23683-B229-439E-9461-0F778050AE24}"/>
              </a:ext>
            </a:extLst>
          </p:cNvPr>
          <p:cNvSpPr txBox="1"/>
          <p:nvPr/>
        </p:nvSpPr>
        <p:spPr>
          <a:xfrm>
            <a:off x="4395848" y="3517143"/>
            <a:ext cx="25809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Compartilhamento das experiências na realização dos workshops, das oficinas tutoriais e/ou apoio às atividades de dispersão</a:t>
            </a:r>
          </a:p>
        </p:txBody>
      </p:sp>
    </p:spTree>
    <p:extLst>
      <p:ext uri="{BB962C8B-B14F-4D97-AF65-F5344CB8AC3E}">
        <p14:creationId xmlns:p14="http://schemas.microsoft.com/office/powerpoint/2010/main" val="42816738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E772985-FE34-4308-A165-CDC07F970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783" y="937735"/>
            <a:ext cx="10052222" cy="1325563"/>
          </a:xfrm>
        </p:spPr>
        <p:txBody>
          <a:bodyPr/>
          <a:lstStyle/>
          <a:p>
            <a:r>
              <a:rPr lang="pt-BR" dirty="0"/>
              <a:t>Processo de Tutoria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xmlns="" id="{C6774348-E104-4461-A9ED-03B8D2C83690}"/>
              </a:ext>
            </a:extLst>
          </p:cNvPr>
          <p:cNvSpPr/>
          <p:nvPr/>
        </p:nvSpPr>
        <p:spPr>
          <a:xfrm>
            <a:off x="4231605" y="2202081"/>
            <a:ext cx="3017869" cy="617050"/>
          </a:xfrm>
          <a:prstGeom prst="rect">
            <a:avLst/>
          </a:prstGeom>
          <a:solidFill>
            <a:srgbClr val="11483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MONITORAMENTO</a:t>
            </a:r>
          </a:p>
        </p:txBody>
      </p:sp>
      <p:sp>
        <p:nvSpPr>
          <p:cNvPr id="27" name="Retângulo 26">
            <a:extLst>
              <a:ext uri="{FF2B5EF4-FFF2-40B4-BE49-F238E27FC236}">
                <a16:creationId xmlns:a16="http://schemas.microsoft.com/office/drawing/2014/main" xmlns="" id="{2B73E2DA-0FE7-4F90-9D99-98A0B9AFA70D}"/>
              </a:ext>
            </a:extLst>
          </p:cNvPr>
          <p:cNvSpPr/>
          <p:nvPr/>
        </p:nvSpPr>
        <p:spPr>
          <a:xfrm>
            <a:off x="4231605" y="3082211"/>
            <a:ext cx="3017869" cy="3024983"/>
          </a:xfrm>
          <a:prstGeom prst="rect">
            <a:avLst/>
          </a:prstGeom>
          <a:noFill/>
          <a:ln w="38100">
            <a:solidFill>
              <a:srgbClr val="11483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xmlns="" id="{88A23683-B229-439E-9461-0F778050AE24}"/>
              </a:ext>
            </a:extLst>
          </p:cNvPr>
          <p:cNvSpPr txBox="1"/>
          <p:nvPr/>
        </p:nvSpPr>
        <p:spPr>
          <a:xfrm>
            <a:off x="4395848" y="3517143"/>
            <a:ext cx="25809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Acompanhamento contínuo das atividades que foram definidas no plano de ação e dos processos implantados ou em implantação</a:t>
            </a:r>
          </a:p>
        </p:txBody>
      </p:sp>
    </p:spTree>
    <p:extLst>
      <p:ext uri="{BB962C8B-B14F-4D97-AF65-F5344CB8AC3E}">
        <p14:creationId xmlns:p14="http://schemas.microsoft.com/office/powerpoint/2010/main" val="24383467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E772985-FE34-4308-A165-CDC07F970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783" y="937735"/>
            <a:ext cx="10052222" cy="1325563"/>
          </a:xfrm>
        </p:spPr>
        <p:txBody>
          <a:bodyPr/>
          <a:lstStyle/>
          <a:p>
            <a:r>
              <a:rPr lang="pt-BR" dirty="0"/>
              <a:t>Processo de Tutoria x Ciclo PDSA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69243D40-9B7E-4CB2-A12D-B1FCB2AB69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246" y="1914996"/>
            <a:ext cx="4242236" cy="4242236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xmlns="" id="{806F8A9F-9654-4939-A74F-14497B565A0F}"/>
              </a:ext>
            </a:extLst>
          </p:cNvPr>
          <p:cNvSpPr/>
          <p:nvPr/>
        </p:nvSpPr>
        <p:spPr>
          <a:xfrm>
            <a:off x="7719309" y="2302142"/>
            <a:ext cx="3017869" cy="617050"/>
          </a:xfrm>
          <a:prstGeom prst="rect">
            <a:avLst/>
          </a:prstGeom>
          <a:solidFill>
            <a:srgbClr val="11483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OFICINA TUTORIAL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9D95C467-19BA-40DE-9D94-D3C876382F42}"/>
              </a:ext>
            </a:extLst>
          </p:cNvPr>
          <p:cNvSpPr/>
          <p:nvPr/>
        </p:nvSpPr>
        <p:spPr>
          <a:xfrm>
            <a:off x="7719309" y="5002946"/>
            <a:ext cx="3017869" cy="615600"/>
          </a:xfrm>
          <a:prstGeom prst="rect">
            <a:avLst/>
          </a:prstGeom>
          <a:solidFill>
            <a:srgbClr val="11483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ATIVIDADE DE DISPERSÃO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xmlns="" id="{EB2340BB-E5AE-4D1A-B252-E8E06828A157}"/>
              </a:ext>
            </a:extLst>
          </p:cNvPr>
          <p:cNvSpPr/>
          <p:nvPr/>
        </p:nvSpPr>
        <p:spPr>
          <a:xfrm>
            <a:off x="943550" y="5001497"/>
            <a:ext cx="3017869" cy="617049"/>
          </a:xfrm>
          <a:prstGeom prst="rect">
            <a:avLst/>
          </a:prstGeom>
          <a:solidFill>
            <a:srgbClr val="11483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MONITORAMENTO 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xmlns="" id="{DFC0804E-B466-4A51-92F6-BCD3460A3682}"/>
              </a:ext>
            </a:extLst>
          </p:cNvPr>
          <p:cNvSpPr/>
          <p:nvPr/>
        </p:nvSpPr>
        <p:spPr>
          <a:xfrm>
            <a:off x="943550" y="2153842"/>
            <a:ext cx="3017869" cy="617049"/>
          </a:xfrm>
          <a:prstGeom prst="rect">
            <a:avLst/>
          </a:prstGeom>
          <a:solidFill>
            <a:srgbClr val="11483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PADRONIZAÇÃO E IMPLEMENTAÇÃO </a:t>
            </a:r>
          </a:p>
        </p:txBody>
      </p:sp>
    </p:spTree>
    <p:extLst>
      <p:ext uri="{BB962C8B-B14F-4D97-AF65-F5344CB8AC3E}">
        <p14:creationId xmlns:p14="http://schemas.microsoft.com/office/powerpoint/2010/main" val="12954488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E772985-FE34-4308-A165-CDC07F970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783" y="937735"/>
            <a:ext cx="10052222" cy="1325563"/>
          </a:xfrm>
        </p:spPr>
        <p:txBody>
          <a:bodyPr/>
          <a:lstStyle/>
          <a:p>
            <a:r>
              <a:rPr lang="pt-BR" dirty="0"/>
              <a:t>Processo de Tutoria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xmlns="" id="{C6774348-E104-4461-A9ED-03B8D2C83690}"/>
              </a:ext>
            </a:extLst>
          </p:cNvPr>
          <p:cNvSpPr/>
          <p:nvPr/>
        </p:nvSpPr>
        <p:spPr>
          <a:xfrm>
            <a:off x="2608289" y="2202081"/>
            <a:ext cx="6263400" cy="617050"/>
          </a:xfrm>
          <a:prstGeom prst="rect">
            <a:avLst/>
          </a:prstGeom>
          <a:solidFill>
            <a:srgbClr val="11483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PADRONIZAÇÃO E IMPLEMENTAÇÃO </a:t>
            </a:r>
          </a:p>
        </p:txBody>
      </p:sp>
      <p:sp>
        <p:nvSpPr>
          <p:cNvPr id="27" name="Retângulo 26">
            <a:extLst>
              <a:ext uri="{FF2B5EF4-FFF2-40B4-BE49-F238E27FC236}">
                <a16:creationId xmlns:a16="http://schemas.microsoft.com/office/drawing/2014/main" xmlns="" id="{2B73E2DA-0FE7-4F90-9D99-98A0B9AFA70D}"/>
              </a:ext>
            </a:extLst>
          </p:cNvPr>
          <p:cNvSpPr/>
          <p:nvPr/>
        </p:nvSpPr>
        <p:spPr>
          <a:xfrm>
            <a:off x="2608289" y="3082211"/>
            <a:ext cx="3017869" cy="3024983"/>
          </a:xfrm>
          <a:prstGeom prst="rect">
            <a:avLst/>
          </a:prstGeom>
          <a:noFill/>
          <a:ln w="38100">
            <a:solidFill>
              <a:srgbClr val="11483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xmlns="" id="{88A23683-B229-439E-9461-0F778050AE24}"/>
              </a:ext>
            </a:extLst>
          </p:cNvPr>
          <p:cNvSpPr txBox="1"/>
          <p:nvPr/>
        </p:nvSpPr>
        <p:spPr>
          <a:xfrm>
            <a:off x="2772532" y="3517143"/>
            <a:ext cx="25809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Após identificação da melhoria definida, o processo é padronizado, para posterior desenvolvimento de um plano de implementação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xmlns="" id="{1A207B57-E7C3-4832-A90E-4C2977134313}"/>
              </a:ext>
            </a:extLst>
          </p:cNvPr>
          <p:cNvSpPr/>
          <p:nvPr/>
        </p:nvSpPr>
        <p:spPr>
          <a:xfrm>
            <a:off x="5853820" y="3082211"/>
            <a:ext cx="3017869" cy="3024983"/>
          </a:xfrm>
          <a:prstGeom prst="rect">
            <a:avLst/>
          </a:prstGeom>
          <a:noFill/>
          <a:ln w="38100">
            <a:solidFill>
              <a:srgbClr val="11483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06D894CF-94FB-49F2-9275-24AA089C06EB}"/>
              </a:ext>
            </a:extLst>
          </p:cNvPr>
          <p:cNvSpPr txBox="1"/>
          <p:nvPr/>
        </p:nvSpPr>
        <p:spPr>
          <a:xfrm>
            <a:off x="6018063" y="3517143"/>
            <a:ext cx="25809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Esse momento, em especial, precisa estar diretamente ligado à relação serviço/gestão municipal</a:t>
            </a:r>
          </a:p>
        </p:txBody>
      </p:sp>
    </p:spTree>
    <p:extLst>
      <p:ext uri="{BB962C8B-B14F-4D97-AF65-F5344CB8AC3E}">
        <p14:creationId xmlns:p14="http://schemas.microsoft.com/office/powerpoint/2010/main" val="34089274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958E2E2-9E86-48BF-9757-B0A60CDE5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 Perfil do Tutor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36431FC3-E95C-4C1A-B74B-E4FB082998FD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1148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Slide corpo TUTORIA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sub-título: calibri 28 - cor do marcador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Corpo do texto: calibri 22 – azul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Manter os marcadores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Máximo cinco tópicos por slide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Tópicos alinhados à esquerda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BC9D0CCF-92DF-49E4-98F6-4BE66BB686CC}"/>
              </a:ext>
            </a:extLst>
          </p:cNvPr>
          <p:cNvSpPr txBox="1"/>
          <p:nvPr/>
        </p:nvSpPr>
        <p:spPr>
          <a:xfrm>
            <a:off x="1223319" y="5290405"/>
            <a:ext cx="780947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2"/>
              </a:rPr>
              <a:t>https://forms.office.com/Pages/ResponsePage.aspx?id=RYPCbUgwwUm-ytXK0oqPd7FCNFeT5fpOvsA3AGW5ENJUREI3TFpLVFMwV0Q2WVc0VjhHSEhEMlg1WC4u</a:t>
            </a:r>
            <a:endParaRPr lang="pt-B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" name="Imagem 9" descr="Código QR&#10;&#10;Descrição gerada automaticamente">
            <a:extLst>
              <a:ext uri="{FF2B5EF4-FFF2-40B4-BE49-F238E27FC236}">
                <a16:creationId xmlns:a16="http://schemas.microsoft.com/office/drawing/2014/main" xmlns="" id="{0FCEEA0D-C9C1-4B42-A620-EFEF977166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0215" y="3042595"/>
            <a:ext cx="2312112" cy="23121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264783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AEC8AFA4-C92E-4675-9886-03CA33B7AE4F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1148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reposicionar o texto do link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imagens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texto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mensagens de agradecimento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Slide padrão de finalização</a:t>
            </a:r>
          </a:p>
        </p:txBody>
      </p:sp>
    </p:spTree>
    <p:extLst>
      <p:ext uri="{BB962C8B-B14F-4D97-AF65-F5344CB8AC3E}">
        <p14:creationId xmlns:p14="http://schemas.microsoft.com/office/powerpoint/2010/main" val="35977067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8A6A3541-DBD1-427C-A910-43D7B8EB53E9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1148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título: calibri (Corpo) 36 - azul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reposicionar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imagens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Unidade laboratório</a:t>
            </a:r>
          </a:p>
        </p:txBody>
      </p:sp>
    </p:spTree>
    <p:extLst>
      <p:ext uri="{BB962C8B-B14F-4D97-AF65-F5344CB8AC3E}">
        <p14:creationId xmlns:p14="http://schemas.microsoft.com/office/powerpoint/2010/main" val="36053127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Mudança da Melhoria</a:t>
            </a:r>
          </a:p>
        </p:txBody>
      </p:sp>
      <p:sp>
        <p:nvSpPr>
          <p:cNvPr id="9" name="Espaço Reservado para Conteúdo 8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/>
              <a:t>“A melhoria contínua parte de um suposto de que as mudanças organizacionais não ocorrem a menos que </a:t>
            </a:r>
            <a:r>
              <a:rPr lang="pt-BR" b="1" dirty="0"/>
              <a:t>alguém</a:t>
            </a:r>
            <a:r>
              <a:rPr lang="pt-BR" dirty="0"/>
              <a:t> </a:t>
            </a:r>
            <a:r>
              <a:rPr lang="pt-BR" b="1" dirty="0"/>
              <a:t>tome a iniciativa</a:t>
            </a:r>
            <a:r>
              <a:rPr lang="pt-BR" dirty="0"/>
              <a:t>, e que devem ter um </a:t>
            </a:r>
            <a:r>
              <a:rPr lang="pt-BR" b="1" dirty="0"/>
              <a:t>impacto positivo</a:t>
            </a:r>
            <a:r>
              <a:rPr lang="pt-BR" dirty="0"/>
              <a:t> e </a:t>
            </a:r>
            <a:r>
              <a:rPr lang="pt-BR" b="1" dirty="0"/>
              <a:t>significativo ao longo do tempo</a:t>
            </a:r>
            <a:r>
              <a:rPr lang="pt-BR" dirty="0"/>
              <a:t>” (MENDES, 2021).</a:t>
            </a: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6DA978AB-16E5-4C82-9A76-75387B8B3904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1148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Slide corpo ENSINO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sub-título: calibri 28 - cor do marcador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Corpo do texto: calibri 22 – azul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Manter os marcadores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Máximo cinco tópicos por slide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Tópicos alinhados à esquerda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</p:txBody>
      </p:sp>
      <p:graphicFrame>
        <p:nvGraphicFramePr>
          <p:cNvPr id="11" name="Diagrama 10">
            <a:extLst>
              <a:ext uri="{FF2B5EF4-FFF2-40B4-BE49-F238E27FC236}">
                <a16:creationId xmlns:a16="http://schemas.microsoft.com/office/drawing/2014/main" xmlns="" id="{788AB0FF-D07A-45C8-B472-9052044A5E3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38536815"/>
              </p:ext>
            </p:extLst>
          </p:nvPr>
        </p:nvGraphicFramePr>
        <p:xfrm>
          <a:off x="5420173" y="1011570"/>
          <a:ext cx="5275224" cy="46704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479239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0BA783E-4637-41DA-858F-32BE269D3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Mudança de melhoria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15ECBB20-2598-428E-976F-BC71C0F62BA4}"/>
              </a:ext>
            </a:extLst>
          </p:cNvPr>
          <p:cNvSpPr txBox="1"/>
          <p:nvPr/>
        </p:nvSpPr>
        <p:spPr>
          <a:xfrm>
            <a:off x="3232298" y="2474434"/>
            <a:ext cx="4076068" cy="400110"/>
          </a:xfrm>
          <a:prstGeom prst="rect">
            <a:avLst/>
          </a:prstGeom>
          <a:solidFill>
            <a:srgbClr val="1D7D5B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solidFill>
                  <a:schemeClr val="bg1"/>
                </a:solidFill>
              </a:rPr>
              <a:t>Requer</a:t>
            </a:r>
            <a:endParaRPr lang="pt-BR" sz="2000" i="1" dirty="0">
              <a:solidFill>
                <a:schemeClr val="bg1"/>
              </a:solidFill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B718F856-7A47-4CC8-9BA1-FDBCA0D95988}"/>
              </a:ext>
            </a:extLst>
          </p:cNvPr>
          <p:cNvSpPr txBox="1"/>
          <p:nvPr/>
        </p:nvSpPr>
        <p:spPr>
          <a:xfrm>
            <a:off x="3232298" y="5247204"/>
            <a:ext cx="4076068" cy="400110"/>
          </a:xfrm>
          <a:prstGeom prst="rect">
            <a:avLst/>
          </a:prstGeom>
          <a:solidFill>
            <a:srgbClr val="1D7D5B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solidFill>
                  <a:schemeClr val="bg1"/>
                </a:solidFill>
              </a:rPr>
              <a:t>Nem sempre resulta em</a:t>
            </a:r>
            <a:endParaRPr lang="pt-BR" sz="2000" i="1" dirty="0">
              <a:solidFill>
                <a:schemeClr val="bg1"/>
              </a:solidFill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0F6B8F07-7C00-4D7B-B823-FCB08FA00311}"/>
              </a:ext>
            </a:extLst>
          </p:cNvPr>
          <p:cNvSpPr txBox="1"/>
          <p:nvPr/>
        </p:nvSpPr>
        <p:spPr>
          <a:xfrm>
            <a:off x="573462" y="3712642"/>
            <a:ext cx="2331290" cy="400110"/>
          </a:xfrm>
          <a:prstGeom prst="rect">
            <a:avLst/>
          </a:prstGeom>
          <a:solidFill>
            <a:srgbClr val="1D7D5B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solidFill>
                  <a:schemeClr val="bg1"/>
                </a:solidFill>
              </a:rPr>
              <a:t>Mudança </a:t>
            </a:r>
            <a:endParaRPr lang="pt-BR" sz="2000" i="1" dirty="0">
              <a:solidFill>
                <a:schemeClr val="bg1"/>
              </a:solidFill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8F9A33EE-5143-47FE-8FD8-757677F466D4}"/>
              </a:ext>
            </a:extLst>
          </p:cNvPr>
          <p:cNvSpPr txBox="1"/>
          <p:nvPr/>
        </p:nvSpPr>
        <p:spPr>
          <a:xfrm>
            <a:off x="7553853" y="3683589"/>
            <a:ext cx="2331290" cy="400110"/>
          </a:xfrm>
          <a:prstGeom prst="rect">
            <a:avLst/>
          </a:prstGeom>
          <a:solidFill>
            <a:srgbClr val="1D7D5B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solidFill>
                  <a:schemeClr val="bg1"/>
                </a:solidFill>
              </a:rPr>
              <a:t>Melhoria </a:t>
            </a:r>
            <a:endParaRPr lang="pt-BR" sz="2000" i="1" dirty="0">
              <a:solidFill>
                <a:schemeClr val="bg1"/>
              </a:solidFill>
            </a:endParaRPr>
          </a:p>
        </p:txBody>
      </p:sp>
      <p:sp>
        <p:nvSpPr>
          <p:cNvPr id="8" name="Seta dobrada para cima 20">
            <a:extLst>
              <a:ext uri="{FF2B5EF4-FFF2-40B4-BE49-F238E27FC236}">
                <a16:creationId xmlns:a16="http://schemas.microsoft.com/office/drawing/2014/main" xmlns="" id="{D83D3DBD-F576-4B9B-BE2F-716FDA695868}"/>
              </a:ext>
            </a:extLst>
          </p:cNvPr>
          <p:cNvSpPr/>
          <p:nvPr/>
        </p:nvSpPr>
        <p:spPr>
          <a:xfrm>
            <a:off x="8060840" y="4759407"/>
            <a:ext cx="875763" cy="806705"/>
          </a:xfrm>
          <a:prstGeom prst="bentUpArrow">
            <a:avLst/>
          </a:prstGeom>
          <a:solidFill>
            <a:srgbClr val="11483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Seta dobrada para cima 21">
            <a:extLst>
              <a:ext uri="{FF2B5EF4-FFF2-40B4-BE49-F238E27FC236}">
                <a16:creationId xmlns:a16="http://schemas.microsoft.com/office/drawing/2014/main" xmlns="" id="{996DF1AC-F7E0-411D-9118-7EBF1B4531E6}"/>
              </a:ext>
            </a:extLst>
          </p:cNvPr>
          <p:cNvSpPr/>
          <p:nvPr/>
        </p:nvSpPr>
        <p:spPr>
          <a:xfrm rot="10800000">
            <a:off x="1479206" y="2375133"/>
            <a:ext cx="875763" cy="806705"/>
          </a:xfrm>
          <a:prstGeom prst="bentUpArrow">
            <a:avLst/>
          </a:prstGeom>
          <a:solidFill>
            <a:srgbClr val="11483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Seta dobrada para cima 22">
            <a:extLst>
              <a:ext uri="{FF2B5EF4-FFF2-40B4-BE49-F238E27FC236}">
                <a16:creationId xmlns:a16="http://schemas.microsoft.com/office/drawing/2014/main" xmlns="" id="{A303F6C0-4306-4131-8267-DF3C26D8A9BC}"/>
              </a:ext>
            </a:extLst>
          </p:cNvPr>
          <p:cNvSpPr/>
          <p:nvPr/>
        </p:nvSpPr>
        <p:spPr>
          <a:xfrm rot="16200000">
            <a:off x="8060841" y="2340605"/>
            <a:ext cx="875763" cy="806705"/>
          </a:xfrm>
          <a:prstGeom prst="bentUpArrow">
            <a:avLst/>
          </a:prstGeom>
          <a:solidFill>
            <a:srgbClr val="11483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Seta dobrada para cima 23">
            <a:extLst>
              <a:ext uri="{FF2B5EF4-FFF2-40B4-BE49-F238E27FC236}">
                <a16:creationId xmlns:a16="http://schemas.microsoft.com/office/drawing/2014/main" xmlns="" id="{1285DBA8-DD07-4474-8325-B3AB4948F01A}"/>
              </a:ext>
            </a:extLst>
          </p:cNvPr>
          <p:cNvSpPr/>
          <p:nvPr/>
        </p:nvSpPr>
        <p:spPr>
          <a:xfrm rot="5400000">
            <a:off x="1513735" y="4806080"/>
            <a:ext cx="875763" cy="806705"/>
          </a:xfrm>
          <a:prstGeom prst="bentUpArrow">
            <a:avLst/>
          </a:prstGeom>
          <a:solidFill>
            <a:srgbClr val="11483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xmlns="" id="{4BB64DE9-4AF7-47C7-B152-3AAD9CA3943E}"/>
              </a:ext>
            </a:extLst>
          </p:cNvPr>
          <p:cNvSpPr/>
          <p:nvPr/>
        </p:nvSpPr>
        <p:spPr>
          <a:xfrm>
            <a:off x="169601" y="6325158"/>
            <a:ext cx="5434436" cy="313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Fonte: </a:t>
            </a: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Mendes, E.V. Desafios do SUS. Brasília, DF. Conass. 2019 </a:t>
            </a:r>
          </a:p>
        </p:txBody>
      </p:sp>
    </p:spTree>
    <p:extLst>
      <p:ext uri="{BB962C8B-B14F-4D97-AF65-F5344CB8AC3E}">
        <p14:creationId xmlns:p14="http://schemas.microsoft.com/office/powerpoint/2010/main" val="3306559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1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2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8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9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btitle 2">
            <a:extLst>
              <a:ext uri="{FF2B5EF4-FFF2-40B4-BE49-F238E27FC236}">
                <a16:creationId xmlns:a16="http://schemas.microsoft.com/office/drawing/2014/main" xmlns="" id="{53DB3E35-A15B-5D44-B0F0-A4F8566219FD}"/>
              </a:ext>
            </a:extLst>
          </p:cNvPr>
          <p:cNvSpPr txBox="1">
            <a:spLocks/>
          </p:cNvSpPr>
          <p:nvPr/>
        </p:nvSpPr>
        <p:spPr>
          <a:xfrm>
            <a:off x="4737898" y="2869806"/>
            <a:ext cx="5517221" cy="1264962"/>
          </a:xfrm>
          <a:prstGeom prst="rect">
            <a:avLst/>
          </a:prstGeom>
        </p:spPr>
        <p:txBody>
          <a:bodyPr vert="horz" wrap="square" lIns="45720" tIns="22860" rIns="45720" bIns="2286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914400">
              <a:lnSpc>
                <a:spcPct val="90000"/>
              </a:lnSpc>
              <a:spcBef>
                <a:spcPts val="1000"/>
              </a:spcBef>
              <a:buClr>
                <a:srgbClr val="009999"/>
              </a:buClr>
            </a:pPr>
            <a:r>
              <a:rPr lang="pt-BR" sz="2200" dirty="0">
                <a:solidFill>
                  <a:srgbClr val="114834"/>
                </a:solidFill>
                <a:latin typeface="Calibri" panose="020F0502020204030204" pitchFamily="34" charset="0"/>
                <a:cs typeface="+mn-cs"/>
              </a:rPr>
              <a:t>A possibilidade de uma melhoria importante deve ter sido constatada em pelo menos, um projeto piloto realizado em uma organização sentinela (IHI, 2006). 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xmlns="" id="{891BBAEF-0AF6-4559-8FF1-BBD5B49F4C84}"/>
              </a:ext>
            </a:extLst>
          </p:cNvPr>
          <p:cNvSpPr/>
          <p:nvPr/>
        </p:nvSpPr>
        <p:spPr>
          <a:xfrm>
            <a:off x="169601" y="6325158"/>
            <a:ext cx="4793876" cy="313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Fonte: Institute for Healthcare Improvement (IHI). 2006</a:t>
            </a:r>
            <a:endParaRPr lang="pt-BR" sz="16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xmlns="" id="{FF856BF4-58BD-4C81-B5BC-F4F195185102}"/>
              </a:ext>
            </a:extLst>
          </p:cNvPr>
          <p:cNvSpPr txBox="1">
            <a:spLocks/>
          </p:cNvSpPr>
          <p:nvPr/>
        </p:nvSpPr>
        <p:spPr>
          <a:xfrm>
            <a:off x="442783" y="1108988"/>
            <a:ext cx="10515600" cy="11970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pt-BR"/>
              <a:t>Unidade Laboratório: Para quê?</a:t>
            </a:r>
            <a:endParaRPr lang="pt-BR" dirty="0"/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xmlns="" id="{48EE8173-1F12-4001-BE59-7DE7E2DB652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936881" y="1895011"/>
            <a:ext cx="1512508" cy="4068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23292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7">
            <a:extLst>
              <a:ext uri="{FF2B5EF4-FFF2-40B4-BE49-F238E27FC236}">
                <a16:creationId xmlns:a16="http://schemas.microsoft.com/office/drawing/2014/main" xmlns="" id="{45744F93-0A01-432A-B8BB-0CA0380398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marR="0" lvl="0" indent="0" defTabSz="1023938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/>
              <a:defRPr/>
            </a:pPr>
            <a:r>
              <a:rPr lang="pt-BR" dirty="0"/>
              <a:t>Unidade laboratório: Para quê?</a:t>
            </a:r>
          </a:p>
        </p:txBody>
      </p:sp>
      <p:sp>
        <p:nvSpPr>
          <p:cNvPr id="28" name="Espaço Reservado para Conteúdo 2">
            <a:extLst>
              <a:ext uri="{FF2B5EF4-FFF2-40B4-BE49-F238E27FC236}">
                <a16:creationId xmlns:a16="http://schemas.microsoft.com/office/drawing/2014/main" xmlns="" id="{A82C8DC5-2B28-4024-81B5-C46E8385660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algn="just"/>
            <a:r>
              <a:rPr lang="pt-BR" dirty="0"/>
              <a:t>Experimentar o método</a:t>
            </a:r>
          </a:p>
          <a:p>
            <a:pPr algn="just"/>
            <a:r>
              <a:rPr lang="pt-BR" dirty="0"/>
              <a:t>Gerar um padrão customizado para a realidade do município/região</a:t>
            </a:r>
          </a:p>
          <a:p>
            <a:pPr algn="just"/>
            <a:r>
              <a:rPr lang="pt-BR" dirty="0"/>
              <a:t>Identificar possíveis correções para a replicação em outros serviços com suas realidades</a:t>
            </a:r>
          </a:p>
          <a:p>
            <a:pPr algn="just"/>
            <a:r>
              <a:rPr lang="pt-BR" dirty="0"/>
              <a:t>Tornar-se ponto de referência para as demais unidades</a:t>
            </a: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xmlns="" id="{61FB6B5F-598C-49FC-B6E0-713391E36036}"/>
              </a:ext>
            </a:extLst>
          </p:cNvPr>
          <p:cNvGrpSpPr>
            <a:grpSpLocks/>
          </p:cNvGrpSpPr>
          <p:nvPr/>
        </p:nvGrpSpPr>
        <p:grpSpPr bwMode="auto">
          <a:xfrm>
            <a:off x="5844089" y="2445249"/>
            <a:ext cx="4664842" cy="3810973"/>
            <a:chOff x="1752602" y="8879"/>
            <a:chExt cx="5957879" cy="6123560"/>
          </a:xfrm>
        </p:grpSpPr>
        <p:pic>
          <p:nvPicPr>
            <p:cNvPr id="8" name="Picture 3">
              <a:extLst>
                <a:ext uri="{FF2B5EF4-FFF2-40B4-BE49-F238E27FC236}">
                  <a16:creationId xmlns:a16="http://schemas.microsoft.com/office/drawing/2014/main" xmlns="" id="{88627DE2-091B-4D5C-8E4D-758F3DED0D3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4764" y="688872"/>
              <a:ext cx="2032001" cy="1872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7">
              <a:extLst>
                <a:ext uri="{FF2B5EF4-FFF2-40B4-BE49-F238E27FC236}">
                  <a16:creationId xmlns:a16="http://schemas.microsoft.com/office/drawing/2014/main" xmlns="" id="{79365A1E-B770-4588-A0C0-1B5B7FC58345}"/>
                </a:ext>
              </a:extLst>
            </p:cNvPr>
            <p:cNvSpPr/>
            <p:nvPr/>
          </p:nvSpPr>
          <p:spPr>
            <a:xfrm>
              <a:off x="1997072" y="8879"/>
              <a:ext cx="5713409" cy="650952"/>
            </a:xfrm>
            <a:prstGeom prst="rect">
              <a:avLst/>
            </a:prstGeom>
            <a:solidFill>
              <a:srgbClr val="1D7D5B"/>
            </a:solidFill>
            <a:ln w="9525" cap="flat" cmpd="sng" algn="ctr">
              <a:solidFill>
                <a:srgbClr val="1D7D5B"/>
              </a:solidFill>
              <a:prstDash val="solid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  "/>
                </a:rPr>
                <a:t>UNIDADE LABORATÓRIO</a:t>
              </a:r>
            </a:p>
          </p:txBody>
        </p:sp>
        <p:pic>
          <p:nvPicPr>
            <p:cNvPr id="12" name="Picture 10">
              <a:extLst>
                <a:ext uri="{FF2B5EF4-FFF2-40B4-BE49-F238E27FC236}">
                  <a16:creationId xmlns:a16="http://schemas.microsoft.com/office/drawing/2014/main" xmlns="" id="{18E774D7-D1AF-4CD8-A1D3-3F42C2F566D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19536" y="3018370"/>
              <a:ext cx="1308101" cy="1511584"/>
            </a:xfrm>
            <a:prstGeom prst="ellipse">
              <a:avLst/>
            </a:prstGeom>
            <a:solidFill>
              <a:srgbClr val="1D7D5B"/>
            </a:solidFill>
            <a:ln w="63500" cap="rnd">
              <a:solidFill>
                <a:srgbClr val="1D7D5B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83F93391-1572-40E1-9865-C1527300BA5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2602" y="5336777"/>
              <a:ext cx="863603" cy="795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28E31AD0-CED9-4B8C-BC54-72C28B30090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6052" y="5336777"/>
              <a:ext cx="863603" cy="795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08043217-9A28-40C1-B3B7-DC6FDC24FC4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2050" y="5336777"/>
              <a:ext cx="863603" cy="795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xmlns="" id="{084DC1A4-19AB-48BF-935C-1FACB8E69DB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5500" y="5336777"/>
              <a:ext cx="863603" cy="795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xmlns="" id="{ED2FB71F-83B8-42B0-AB0D-96451A3A55C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49925" y="5336777"/>
              <a:ext cx="863603" cy="795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xmlns="" id="{46BAAE54-34FE-4260-929C-4CF312F5548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83375" y="5336777"/>
              <a:ext cx="863603" cy="795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9" name="Straight Connector 20">
              <a:extLst>
                <a:ext uri="{FF2B5EF4-FFF2-40B4-BE49-F238E27FC236}">
                  <a16:creationId xmlns:a16="http://schemas.microsoft.com/office/drawing/2014/main" xmlns="" id="{D3FCC264-7CF8-4E0B-B782-0A23193F7C0F}"/>
                </a:ext>
              </a:extLst>
            </p:cNvPr>
            <p:cNvCxnSpPr/>
            <p:nvPr/>
          </p:nvCxnSpPr>
          <p:spPr>
            <a:xfrm>
              <a:off x="2406151" y="4946710"/>
              <a:ext cx="4871097" cy="0"/>
            </a:xfrm>
            <a:prstGeom prst="line">
              <a:avLst/>
            </a:prstGeom>
            <a:solidFill>
              <a:srgbClr val="1D7D5B"/>
            </a:solidFill>
            <a:ln w="25400" cap="flat" cmpd="sng" algn="ctr">
              <a:solidFill>
                <a:srgbClr val="1D7D5B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20" name="Straight Arrow Connector 25">
              <a:extLst>
                <a:ext uri="{FF2B5EF4-FFF2-40B4-BE49-F238E27FC236}">
                  <a16:creationId xmlns:a16="http://schemas.microsoft.com/office/drawing/2014/main" xmlns="" id="{F5ADD108-6321-4ABE-9F84-B79DFEEE55BC}"/>
                </a:ext>
              </a:extLst>
            </p:cNvPr>
            <p:cNvCxnSpPr/>
            <p:nvPr/>
          </p:nvCxnSpPr>
          <p:spPr>
            <a:xfrm>
              <a:off x="4514028" y="4530487"/>
              <a:ext cx="0" cy="416223"/>
            </a:xfrm>
            <a:prstGeom prst="straightConnector1">
              <a:avLst/>
            </a:prstGeom>
            <a:solidFill>
              <a:srgbClr val="1D7D5B"/>
            </a:solidFill>
            <a:ln w="25400" cap="flat" cmpd="sng" algn="ctr">
              <a:solidFill>
                <a:srgbClr val="1D7D5B"/>
              </a:solidFill>
              <a:prstDash val="solid"/>
              <a:headEnd type="arrow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21" name="Straight Arrow Connector 26">
              <a:extLst>
                <a:ext uri="{FF2B5EF4-FFF2-40B4-BE49-F238E27FC236}">
                  <a16:creationId xmlns:a16="http://schemas.microsoft.com/office/drawing/2014/main" xmlns="" id="{98F58678-24D6-4DD2-92F2-3771187A8FBF}"/>
                </a:ext>
              </a:extLst>
            </p:cNvPr>
            <p:cNvCxnSpPr/>
            <p:nvPr/>
          </p:nvCxnSpPr>
          <p:spPr>
            <a:xfrm>
              <a:off x="2406151" y="4946710"/>
              <a:ext cx="0" cy="418254"/>
            </a:xfrm>
            <a:prstGeom prst="straightConnector1">
              <a:avLst/>
            </a:prstGeom>
            <a:solidFill>
              <a:srgbClr val="1D7D5B"/>
            </a:solidFill>
            <a:ln w="25400" cap="flat" cmpd="sng" algn="ctr">
              <a:solidFill>
                <a:srgbClr val="1D7D5B"/>
              </a:solidFill>
              <a:prstDash val="solid"/>
              <a:headEnd type="arrow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22" name="Straight Arrow Connector 27">
              <a:extLst>
                <a:ext uri="{FF2B5EF4-FFF2-40B4-BE49-F238E27FC236}">
                  <a16:creationId xmlns:a16="http://schemas.microsoft.com/office/drawing/2014/main" xmlns="" id="{EDFD737B-0488-4E0C-B2EB-68A9DC9AE125}"/>
                </a:ext>
              </a:extLst>
            </p:cNvPr>
            <p:cNvCxnSpPr/>
            <p:nvPr/>
          </p:nvCxnSpPr>
          <p:spPr>
            <a:xfrm>
              <a:off x="3321839" y="4964984"/>
              <a:ext cx="0" cy="416223"/>
            </a:xfrm>
            <a:prstGeom prst="straightConnector1">
              <a:avLst/>
            </a:prstGeom>
            <a:solidFill>
              <a:srgbClr val="1D7D5B"/>
            </a:solidFill>
            <a:ln w="25400" cap="flat" cmpd="sng" algn="ctr">
              <a:solidFill>
                <a:srgbClr val="1D7D5B"/>
              </a:solidFill>
              <a:prstDash val="solid"/>
              <a:headEnd type="arrow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23" name="Straight Arrow Connector 28">
              <a:extLst>
                <a:ext uri="{FF2B5EF4-FFF2-40B4-BE49-F238E27FC236}">
                  <a16:creationId xmlns:a16="http://schemas.microsoft.com/office/drawing/2014/main" xmlns="" id="{E7A72058-AB54-4685-A759-934B1E2A30DD}"/>
                </a:ext>
              </a:extLst>
            </p:cNvPr>
            <p:cNvCxnSpPr/>
            <p:nvPr/>
          </p:nvCxnSpPr>
          <p:spPr>
            <a:xfrm>
              <a:off x="4348845" y="4964984"/>
              <a:ext cx="0" cy="416223"/>
            </a:xfrm>
            <a:prstGeom prst="straightConnector1">
              <a:avLst/>
            </a:prstGeom>
            <a:solidFill>
              <a:srgbClr val="1D7D5B"/>
            </a:solidFill>
            <a:ln w="25400" cap="flat" cmpd="sng" algn="ctr">
              <a:solidFill>
                <a:srgbClr val="1D7D5B"/>
              </a:solidFill>
              <a:prstDash val="solid"/>
              <a:headEnd type="arrow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24" name="Straight Arrow Connector 29">
              <a:extLst>
                <a:ext uri="{FF2B5EF4-FFF2-40B4-BE49-F238E27FC236}">
                  <a16:creationId xmlns:a16="http://schemas.microsoft.com/office/drawing/2014/main" xmlns="" id="{A83308C4-7599-4957-B796-E89D8788F2B7}"/>
                </a:ext>
              </a:extLst>
            </p:cNvPr>
            <p:cNvCxnSpPr/>
            <p:nvPr/>
          </p:nvCxnSpPr>
          <p:spPr>
            <a:xfrm>
              <a:off x="5251963" y="4964984"/>
              <a:ext cx="0" cy="416223"/>
            </a:xfrm>
            <a:prstGeom prst="straightConnector1">
              <a:avLst/>
            </a:prstGeom>
            <a:solidFill>
              <a:srgbClr val="1D7D5B"/>
            </a:solidFill>
            <a:ln w="25400" cap="flat" cmpd="sng" algn="ctr">
              <a:solidFill>
                <a:srgbClr val="1D7D5B"/>
              </a:solidFill>
              <a:prstDash val="solid"/>
              <a:headEnd type="arrow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25" name="Straight Arrow Connector 30">
              <a:extLst>
                <a:ext uri="{FF2B5EF4-FFF2-40B4-BE49-F238E27FC236}">
                  <a16:creationId xmlns:a16="http://schemas.microsoft.com/office/drawing/2014/main" xmlns="" id="{12B79392-C6D4-4D8D-A97B-54C39A00331F}"/>
                </a:ext>
              </a:extLst>
            </p:cNvPr>
            <p:cNvCxnSpPr/>
            <p:nvPr/>
          </p:nvCxnSpPr>
          <p:spPr>
            <a:xfrm>
              <a:off x="6331038" y="4964984"/>
              <a:ext cx="0" cy="416223"/>
            </a:xfrm>
            <a:prstGeom prst="straightConnector1">
              <a:avLst/>
            </a:prstGeom>
            <a:solidFill>
              <a:srgbClr val="1D7D5B"/>
            </a:solidFill>
            <a:ln w="25400" cap="flat" cmpd="sng" algn="ctr">
              <a:solidFill>
                <a:srgbClr val="1D7D5B"/>
              </a:solidFill>
              <a:prstDash val="solid"/>
              <a:headEnd type="arrow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26" name="Straight Arrow Connector 31">
              <a:extLst>
                <a:ext uri="{FF2B5EF4-FFF2-40B4-BE49-F238E27FC236}">
                  <a16:creationId xmlns:a16="http://schemas.microsoft.com/office/drawing/2014/main" xmlns="" id="{10EBB4B9-3555-409B-97D2-F5DF9FD2390D}"/>
                </a:ext>
              </a:extLst>
            </p:cNvPr>
            <p:cNvCxnSpPr/>
            <p:nvPr/>
          </p:nvCxnSpPr>
          <p:spPr>
            <a:xfrm>
              <a:off x="7270066" y="4946710"/>
              <a:ext cx="0" cy="418254"/>
            </a:xfrm>
            <a:prstGeom prst="straightConnector1">
              <a:avLst/>
            </a:prstGeom>
            <a:solidFill>
              <a:srgbClr val="1D7D5B"/>
            </a:solidFill>
            <a:ln w="25400" cap="flat" cmpd="sng" algn="ctr">
              <a:solidFill>
                <a:srgbClr val="1D7D5B"/>
              </a:solidFill>
              <a:prstDash val="solid"/>
              <a:headEnd type="arrow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27" name="Up-Down Arrow 33">
              <a:extLst>
                <a:ext uri="{FF2B5EF4-FFF2-40B4-BE49-F238E27FC236}">
                  <a16:creationId xmlns:a16="http://schemas.microsoft.com/office/drawing/2014/main" xmlns="" id="{2D49BFAD-3058-48C6-BC8E-0CEE0328AA0D}"/>
                </a:ext>
              </a:extLst>
            </p:cNvPr>
            <p:cNvSpPr/>
            <p:nvPr/>
          </p:nvSpPr>
          <p:spPr>
            <a:xfrm>
              <a:off x="4368594" y="2532615"/>
              <a:ext cx="197501" cy="399980"/>
            </a:xfrm>
            <a:prstGeom prst="upDownArrow">
              <a:avLst/>
            </a:prstGeom>
            <a:solidFill>
              <a:srgbClr val="1D7D5B"/>
            </a:solidFill>
            <a:ln w="9525" cap="flat" cmpd="sng" algn="ctr">
              <a:solidFill>
                <a:srgbClr val="1D7D5B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 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869891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btitle 2">
            <a:extLst>
              <a:ext uri="{FF2B5EF4-FFF2-40B4-BE49-F238E27FC236}">
                <a16:creationId xmlns:a16="http://schemas.microsoft.com/office/drawing/2014/main" xmlns="" id="{53DB3E35-A15B-5D44-B0F0-A4F8566219FD}"/>
              </a:ext>
            </a:extLst>
          </p:cNvPr>
          <p:cNvSpPr txBox="1">
            <a:spLocks/>
          </p:cNvSpPr>
          <p:nvPr/>
        </p:nvSpPr>
        <p:spPr>
          <a:xfrm>
            <a:off x="864734" y="2843765"/>
            <a:ext cx="6150794" cy="1708160"/>
          </a:xfrm>
          <a:prstGeom prst="rect">
            <a:avLst/>
          </a:prstGeom>
        </p:spPr>
        <p:txBody>
          <a:bodyPr vert="horz" wrap="square" lIns="45720" tIns="22860" rIns="45720" bIns="2286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lnSpc>
                <a:spcPct val="90000"/>
              </a:lnSpc>
              <a:spcBef>
                <a:spcPts val="1000"/>
              </a:spcBef>
              <a:buClr>
                <a:srgbClr val="009999"/>
              </a:buClr>
            </a:pPr>
            <a:r>
              <a:rPr lang="pt-BR" sz="4000" dirty="0">
                <a:solidFill>
                  <a:srgbClr val="114834"/>
                </a:solidFill>
                <a:latin typeface="Calibri" panose="020F0502020204030204" pitchFamily="34" charset="0"/>
                <a:cs typeface="+mn-cs"/>
              </a:rPr>
              <a:t>O que já se sabe sobre as unidades laboratório dos municípios participantes? </a:t>
            </a:r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xmlns="" id="{FF856BF4-58BD-4C81-B5BC-F4F195185102}"/>
              </a:ext>
            </a:extLst>
          </p:cNvPr>
          <p:cNvSpPr txBox="1">
            <a:spLocks/>
          </p:cNvSpPr>
          <p:nvPr/>
        </p:nvSpPr>
        <p:spPr>
          <a:xfrm>
            <a:off x="442783" y="1108988"/>
            <a:ext cx="10515600" cy="11970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pt-BR" dirty="0"/>
              <a:t>Unidade Laboratório</a:t>
            </a: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xmlns="" id="{48EE8173-1F12-4001-BE59-7DE7E2DB652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710958" y="1781995"/>
            <a:ext cx="1512508" cy="4068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8301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5758249" y="3190208"/>
            <a:ext cx="5949336" cy="866559"/>
          </a:xfrm>
        </p:spPr>
        <p:txBody>
          <a:bodyPr>
            <a:noAutofit/>
          </a:bodyPr>
          <a:lstStyle/>
          <a:p>
            <a:r>
              <a:rPr lang="pt-BR" dirty="0"/>
              <a:t>Oficina Preparatória 2</a:t>
            </a:r>
            <a:br>
              <a:rPr lang="pt-BR" dirty="0"/>
            </a:br>
            <a:r>
              <a:rPr lang="pt-BR" dirty="0"/>
              <a:t>Material de Apoio Parte II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B7CDF6B1-3256-4E5B-9283-EF17F1FB06E1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1148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título: calibri (Light Títulos) 40 - branco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Alinhada à direita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reposicionar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imagens</a:t>
            </a:r>
          </a:p>
        </p:txBody>
      </p:sp>
    </p:spTree>
    <p:extLst>
      <p:ext uri="{BB962C8B-B14F-4D97-AF65-F5344CB8AC3E}">
        <p14:creationId xmlns:p14="http://schemas.microsoft.com/office/powerpoint/2010/main" val="3291247508"/>
      </p:ext>
    </p:extLst>
  </p:cSld>
  <p:clrMapOvr>
    <a:masterClrMapping/>
  </p:clrMapOvr>
</p:sld>
</file>

<file path=ppt/theme/theme1.xml><?xml version="1.0" encoding="utf-8"?>
<a:theme xmlns:a="http://schemas.openxmlformats.org/drawingml/2006/main" name="Capa Iníci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apa Seçã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onteúdo 1">
  <a:themeElements>
    <a:clrScheme name="Azul Quent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onteúdo 2">
  <a:themeElements>
    <a:clrScheme name="Azul Quent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Conteúdo 3">
  <a:themeElements>
    <a:clrScheme name="Azul Quent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Capa Final e-Planific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2212</TotalTime>
  <Words>978</Words>
  <Application>Microsoft Office PowerPoint</Application>
  <PresentationFormat>Widescreen</PresentationFormat>
  <Paragraphs>173</Paragraphs>
  <Slides>25</Slides>
  <Notes>3</Notes>
  <HiddenSlides>0</HiddenSlides>
  <MMClips>0</MMClips>
  <ScaleCrop>false</ScaleCrop>
  <HeadingPairs>
    <vt:vector size="6" baseType="variant">
      <vt:variant>
        <vt:lpstr>Fontes usadas</vt:lpstr>
      </vt:variant>
      <vt:variant>
        <vt:i4>15</vt:i4>
      </vt:variant>
      <vt:variant>
        <vt:lpstr>Tema</vt:lpstr>
      </vt:variant>
      <vt:variant>
        <vt:i4>6</vt:i4>
      </vt:variant>
      <vt:variant>
        <vt:lpstr>Títulos de slides</vt:lpstr>
      </vt:variant>
      <vt:variant>
        <vt:i4>25</vt:i4>
      </vt:variant>
    </vt:vector>
  </HeadingPairs>
  <TitlesOfParts>
    <vt:vector size="46" baseType="lpstr">
      <vt:lpstr>Arial</vt:lpstr>
      <vt:lpstr>Calibri</vt:lpstr>
      <vt:lpstr>Calibri  </vt:lpstr>
      <vt:lpstr>Calibri Light</vt:lpstr>
      <vt:lpstr>Lato Light</vt:lpstr>
      <vt:lpstr>League Spartan</vt:lpstr>
      <vt:lpstr>Mukta ExtraLight</vt:lpstr>
      <vt:lpstr>Noto Sans Light</vt:lpstr>
      <vt:lpstr>Nunito Sans SemiBold</vt:lpstr>
      <vt:lpstr>Open Sans Light</vt:lpstr>
      <vt:lpstr>Poppins</vt:lpstr>
      <vt:lpstr>Source Sans Pro Light</vt:lpstr>
      <vt:lpstr>Times New Roman</vt:lpstr>
      <vt:lpstr>Tisa Sans Pro</vt:lpstr>
      <vt:lpstr>Wingdings</vt:lpstr>
      <vt:lpstr>Capa Início</vt:lpstr>
      <vt:lpstr>Capa Seção</vt:lpstr>
      <vt:lpstr>Conteúdo 1</vt:lpstr>
      <vt:lpstr>Conteúdo 2</vt:lpstr>
      <vt:lpstr>Conteúdo 3</vt:lpstr>
      <vt:lpstr>Capa Final e-Planifica</vt:lpstr>
      <vt:lpstr>Oficina Preparatória 2 Material de Apoio Parte I</vt:lpstr>
      <vt:lpstr>Oficina Preparatória 2 com SES Registro de Presença</vt:lpstr>
      <vt:lpstr>Unidade laboratório</vt:lpstr>
      <vt:lpstr>Mudança da Melhoria</vt:lpstr>
      <vt:lpstr>Mudança de melhoria</vt:lpstr>
      <vt:lpstr>Apresentação do PowerPoint</vt:lpstr>
      <vt:lpstr>Unidade laboratório: Para quê?</vt:lpstr>
      <vt:lpstr>Apresentação do PowerPoint</vt:lpstr>
      <vt:lpstr>Oficina Preparatória 2 Material de Apoio Parte II</vt:lpstr>
      <vt:lpstr>O Desafio da Expansão</vt:lpstr>
      <vt:lpstr>Expansão em Saúde</vt:lpstr>
      <vt:lpstr>Desafio</vt:lpstr>
      <vt:lpstr>Apresentação do PowerPoint</vt:lpstr>
      <vt:lpstr>Apresentação do PowerPoint</vt:lpstr>
      <vt:lpstr>Oficina Preparatória 2 Material de Apoio Parte III</vt:lpstr>
      <vt:lpstr>O Processo de Tutoria</vt:lpstr>
      <vt:lpstr>O Processo de Tutoria</vt:lpstr>
      <vt:lpstr>Processo de Tutoria</vt:lpstr>
      <vt:lpstr>Processo de Tutoria</vt:lpstr>
      <vt:lpstr>Processo de Tutoria</vt:lpstr>
      <vt:lpstr>Processo de Tutoria</vt:lpstr>
      <vt:lpstr>Processo de Tutoria x Ciclo PDSA</vt:lpstr>
      <vt:lpstr>Processo de Tutoria</vt:lpstr>
      <vt:lpstr>O Perfil do Tutor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USER</dc:creator>
  <cp:lastModifiedBy>Elaine Cristina de Melo Faria</cp:lastModifiedBy>
  <cp:revision>141</cp:revision>
  <dcterms:created xsi:type="dcterms:W3CDTF">2021-05-10T00:56:02Z</dcterms:created>
  <dcterms:modified xsi:type="dcterms:W3CDTF">2022-05-03T14:01:28Z</dcterms:modified>
</cp:coreProperties>
</file>